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60" r:id="rId3"/>
    <p:sldId id="270" r:id="rId4"/>
    <p:sldId id="271" r:id="rId5"/>
    <p:sldId id="272" r:id="rId6"/>
    <p:sldId id="273" r:id="rId7"/>
    <p:sldId id="274" r:id="rId8"/>
    <p:sldId id="275" r:id="rId9"/>
    <p:sldId id="277" r:id="rId10"/>
    <p:sldId id="328" r:id="rId11"/>
    <p:sldId id="298" r:id="rId12"/>
    <p:sldId id="297" r:id="rId13"/>
    <p:sldId id="329" r:id="rId14"/>
    <p:sldId id="330" r:id="rId15"/>
    <p:sldId id="299" r:id="rId16"/>
    <p:sldId id="288" r:id="rId17"/>
    <p:sldId id="289" r:id="rId18"/>
    <p:sldId id="258" r:id="rId19"/>
    <p:sldId id="278" r:id="rId20"/>
    <p:sldId id="331" r:id="rId21"/>
    <p:sldId id="318" r:id="rId22"/>
    <p:sldId id="319" r:id="rId23"/>
    <p:sldId id="320" r:id="rId24"/>
    <p:sldId id="321" r:id="rId25"/>
    <p:sldId id="322" r:id="rId26"/>
    <p:sldId id="323" r:id="rId27"/>
    <p:sldId id="324" r:id="rId28"/>
    <p:sldId id="325" r:id="rId29"/>
    <p:sldId id="326" r:id="rId30"/>
    <p:sldId id="327" r:id="rId31"/>
    <p:sldId id="279" r:id="rId32"/>
    <p:sldId id="280" r:id="rId33"/>
    <p:sldId id="281" r:id="rId34"/>
    <p:sldId id="282" r:id="rId35"/>
    <p:sldId id="283" r:id="rId36"/>
    <p:sldId id="284" r:id="rId37"/>
    <p:sldId id="285" r:id="rId38"/>
    <p:sldId id="286" r:id="rId39"/>
    <p:sldId id="287" r:id="rId40"/>
    <p:sldId id="290" r:id="rId41"/>
    <p:sldId id="291" r:id="rId42"/>
    <p:sldId id="292" r:id="rId43"/>
    <p:sldId id="293" r:id="rId44"/>
    <p:sldId id="294" r:id="rId45"/>
    <p:sldId id="295" r:id="rId46"/>
    <p:sldId id="296" r:id="rId47"/>
    <p:sldId id="301" r:id="rId48"/>
    <p:sldId id="302" r:id="rId49"/>
    <p:sldId id="303" r:id="rId50"/>
    <p:sldId id="304" r:id="rId51"/>
    <p:sldId id="305" r:id="rId52"/>
    <p:sldId id="308" r:id="rId53"/>
    <p:sldId id="309" r:id="rId54"/>
    <p:sldId id="310" r:id="rId55"/>
    <p:sldId id="311" r:id="rId56"/>
    <p:sldId id="312" r:id="rId57"/>
    <p:sldId id="313" r:id="rId58"/>
    <p:sldId id="314" r:id="rId59"/>
    <p:sldId id="315" r:id="rId60"/>
    <p:sldId id="316" r:id="rId61"/>
    <p:sldId id="317" r:id="rId62"/>
    <p:sldId id="256" r:id="rId63"/>
    <p:sldId id="259" r:id="rId64"/>
    <p:sldId id="261" r:id="rId65"/>
    <p:sldId id="262" r:id="rId66"/>
    <p:sldId id="264" r:id="rId67"/>
    <p:sldId id="267" r:id="rId68"/>
    <p:sldId id="268" r:id="rId69"/>
    <p:sldId id="269" r:id="rId70"/>
    <p:sldId id="265" r:id="rId7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1" d="100"/>
          <a:sy n="91" d="100"/>
        </p:scale>
        <p:origin x="114"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7DDA2-86EE-4B2A-A81E-6FBD75CFE786}" type="datetimeFigureOut">
              <a:rPr kumimoji="1" lang="ja-JP" altLang="en-US" smtClean="0"/>
              <a:t>2017/10/30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56CF5-1592-45BE-A281-4F1EBABB15D3}" type="slidenum">
              <a:rPr kumimoji="1" lang="ja-JP" altLang="en-US" smtClean="0"/>
              <a:t>‹#›</a:t>
            </a:fld>
            <a:endParaRPr kumimoji="1" lang="ja-JP" altLang="en-US"/>
          </a:p>
        </p:txBody>
      </p:sp>
    </p:spTree>
    <p:extLst>
      <p:ext uri="{BB962C8B-B14F-4D97-AF65-F5344CB8AC3E}">
        <p14:creationId xmlns:p14="http://schemas.microsoft.com/office/powerpoint/2010/main" val="33710806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0556CF5-1592-45BE-A281-4F1EBABB15D3}" type="slidenum">
              <a:rPr kumimoji="1" lang="ja-JP" altLang="en-US" smtClean="0"/>
              <a:t>5</a:t>
            </a:fld>
            <a:endParaRPr kumimoji="1" lang="ja-JP" altLang="en-US"/>
          </a:p>
        </p:txBody>
      </p:sp>
    </p:spTree>
    <p:extLst>
      <p:ext uri="{BB962C8B-B14F-4D97-AF65-F5344CB8AC3E}">
        <p14:creationId xmlns:p14="http://schemas.microsoft.com/office/powerpoint/2010/main" val="176048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FD6E7DA-A34A-4A7C-A754-8371E25061F4}" type="datetime1">
              <a:rPr kumimoji="1" lang="ja-JP" altLang="en-US" smtClean="0"/>
              <a:t>2017/10/30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83442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EC6D714-2031-42F4-BAC1-88688B33C847}" type="datetime1">
              <a:rPr kumimoji="1" lang="ja-JP" altLang="en-US" smtClean="0"/>
              <a:t>2017/10/30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134188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3B23787-52D4-495E-A17C-481795C49099}" type="datetime1">
              <a:rPr kumimoji="1" lang="ja-JP" altLang="en-US" smtClean="0"/>
              <a:t>2017/10/30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75636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CAC516B-D364-484D-AA9C-598FC0BC60B4}" type="datetime1">
              <a:rPr kumimoji="1" lang="ja-JP" altLang="en-US" smtClean="0"/>
              <a:t>2017/10/30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118238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FCD5DA6-D19B-472F-AF22-01486BD188DF}" type="datetime1">
              <a:rPr kumimoji="1" lang="ja-JP" altLang="en-US" smtClean="0"/>
              <a:t>2017/10/30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220085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F0F84B5-0BF3-4CC7-B3AF-FA70E276AF92}" type="datetime1">
              <a:rPr kumimoji="1" lang="ja-JP" altLang="en-US" smtClean="0"/>
              <a:t>2017/10/30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3873026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699F3774-FC50-45A7-9F78-588AC7AB2864}" type="datetime1">
              <a:rPr kumimoji="1" lang="ja-JP" altLang="en-US" smtClean="0"/>
              <a:t>2017/10/30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246767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0A0ABFC2-E9B3-488E-B14E-AEA94E689019}" type="datetime1">
              <a:rPr kumimoji="1" lang="ja-JP" altLang="en-US" smtClean="0"/>
              <a:t>2017/10/30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322184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6BB3E1-B434-46D7-AC99-44087E99AA5C}" type="datetime1">
              <a:rPr kumimoji="1" lang="ja-JP" altLang="en-US" smtClean="0"/>
              <a:t>2017/10/30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414123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68225A6-F6CE-40AF-9309-F1416D3681D2}" type="datetime1">
              <a:rPr kumimoji="1" lang="ja-JP" altLang="en-US" smtClean="0"/>
              <a:t>2017/10/30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42073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582B78E-3FF3-4AD9-B6F6-6EE67520D944}" type="datetime1">
              <a:rPr kumimoji="1" lang="ja-JP" altLang="en-US" smtClean="0"/>
              <a:t>2017/10/30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3892141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FD913-8921-4ECE-A0ED-E2807BB8BECA}" type="datetime1">
              <a:rPr kumimoji="1" lang="ja-JP" altLang="en-US" smtClean="0"/>
              <a:t>2017/10/30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30DB8-BA91-4A1D-835B-220CBC6EB7C2}" type="slidenum">
              <a:rPr kumimoji="1" lang="ja-JP" altLang="en-US" smtClean="0"/>
              <a:t>‹#›</a:t>
            </a:fld>
            <a:endParaRPr kumimoji="1" lang="ja-JP" altLang="en-US"/>
          </a:p>
        </p:txBody>
      </p:sp>
    </p:spTree>
    <p:extLst>
      <p:ext uri="{BB962C8B-B14F-4D97-AF65-F5344CB8AC3E}">
        <p14:creationId xmlns:p14="http://schemas.microsoft.com/office/powerpoint/2010/main" val="1976015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3.png"/><Relationship Id="rId5" Type="http://schemas.openxmlformats.org/officeDocument/2006/relationships/image" Target="../media/image31.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wmf"/><Relationship Id="rId4" Type="http://schemas.openxmlformats.org/officeDocument/2006/relationships/image" Target="../media/image40.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23.png"/><Relationship Id="rId7" Type="http://schemas.openxmlformats.org/officeDocument/2006/relationships/image" Target="../media/image54.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www.janleenkloosterman.nl/symposium_20150417.php" TargetMode="External"/><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238961" y="3222475"/>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次世代原子力技術に関する取組み経緯と現状</a:t>
            </a:r>
            <a:endParaRPr kumimoji="1" lang="en-US" altLang="ja-JP" sz="2000" dirty="0" smtClean="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4656084" y="4424855"/>
            <a:ext cx="2879835" cy="1107996"/>
          </a:xfrm>
          <a:prstGeom prst="rect">
            <a:avLst/>
          </a:prstGeom>
          <a:noFill/>
        </p:spPr>
        <p:txBody>
          <a:bodyPr wrap="square" rtlCol="0">
            <a:spAutoFit/>
          </a:bodyPr>
          <a:lstStyle/>
          <a:p>
            <a:pPr algn="ctr"/>
            <a:r>
              <a:rPr kumimoji="1" lang="en-US" altLang="ja-JP" dirty="0" smtClean="0">
                <a:latin typeface="Meiryo UI" panose="020B0604030504040204" pitchFamily="50" charset="-128"/>
                <a:ea typeface="Meiryo UI" panose="020B0604030504040204" pitchFamily="50" charset="-128"/>
              </a:rPr>
              <a:t>2017</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10</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30</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pPr algn="ctr"/>
            <a:endParaRPr kumimoji="1" lang="en-US" altLang="ja-JP" sz="16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技術トレンド基礎調査センター</a:t>
            </a:r>
            <a:endParaRPr lang="en-US" altLang="ja-JP" sz="1600" dirty="0" smtClean="0">
              <a:latin typeface="Meiryo UI" panose="020B0604030504040204" pitchFamily="50" charset="-128"/>
              <a:ea typeface="Meiryo UI" panose="020B0604030504040204" pitchFamily="50" charset="-128"/>
            </a:endParaRPr>
          </a:p>
          <a:p>
            <a:pPr algn="ctr"/>
            <a:r>
              <a:rPr lang="ja-JP" altLang="en-US" sz="1600" dirty="0" smtClean="0">
                <a:latin typeface="Meiryo UI" panose="020B0604030504040204" pitchFamily="50" charset="-128"/>
                <a:ea typeface="Meiryo UI" panose="020B0604030504040204" pitchFamily="50" charset="-128"/>
              </a:rPr>
              <a:t>阿部</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4179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溶融塩とは</a:t>
            </a:r>
            <a:endParaRPr lang="ja-JP" altLang="en-US" sz="2000" dirty="0">
              <a:solidFill>
                <a:schemeClr val="bg1"/>
              </a:solidFill>
              <a:latin typeface="Meiryo UI" panose="020B0604030504040204" pitchFamily="50" charset="-128"/>
              <a:ea typeface="Meiryo UI" panose="020B0604030504040204" pitchFamily="50" charset="-128"/>
            </a:endParaRP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b="60919"/>
          <a:stretch>
            <a:fillRect/>
          </a:stretch>
        </p:blipFill>
        <p:spPr bwMode="auto">
          <a:xfrm>
            <a:off x="1968993" y="1938452"/>
            <a:ext cx="765175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テキスト ボックス 4"/>
          <p:cNvSpPr txBox="1">
            <a:spLocks noChangeArrowheads="1"/>
          </p:cNvSpPr>
          <p:nvPr/>
        </p:nvSpPr>
        <p:spPr bwMode="auto">
          <a:xfrm>
            <a:off x="2879835" y="754405"/>
            <a:ext cx="71247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ja-JP" altLang="en-US" i="1" dirty="0" smtClean="0">
                <a:solidFill>
                  <a:srgbClr val="FF0000"/>
                </a:solidFill>
              </a:rPr>
              <a:t>熔融塩とは？</a:t>
            </a:r>
            <a:r>
              <a:rPr lang="ja-JP" altLang="en-US" sz="2800" dirty="0" smtClean="0"/>
              <a:t>　</a:t>
            </a:r>
            <a:endParaRPr lang="en-US" altLang="ja-JP" sz="2800" dirty="0" smtClean="0"/>
          </a:p>
          <a:p>
            <a:pPr eaLnBrk="1" hangingPunct="1">
              <a:spcBef>
                <a:spcPct val="0"/>
              </a:spcBef>
              <a:buFontTx/>
              <a:buNone/>
            </a:pPr>
            <a:r>
              <a:rPr lang="ja-JP" altLang="en-US" sz="2800" dirty="0" smtClean="0"/>
              <a:t>　“</a:t>
            </a:r>
            <a:r>
              <a:rPr lang="ja-JP" altLang="en-US" sz="2800" i="1" dirty="0" smtClean="0">
                <a:solidFill>
                  <a:srgbClr val="00B0F0"/>
                </a:solidFill>
              </a:rPr>
              <a:t>イオン結晶</a:t>
            </a:r>
            <a:r>
              <a:rPr lang="ja-JP" altLang="en-US" sz="2800" dirty="0" smtClean="0"/>
              <a:t>”　が高温で熔融したもの</a:t>
            </a:r>
            <a:endParaRPr lang="en-US" altLang="ja-JP" sz="2800" dirty="0" smtClean="0"/>
          </a:p>
          <a:p>
            <a:pPr eaLnBrk="1" hangingPunct="1">
              <a:spcBef>
                <a:spcPct val="0"/>
              </a:spcBef>
              <a:buFontTx/>
              <a:buNone/>
            </a:pPr>
            <a:r>
              <a:rPr lang="ja-JP" altLang="en-US" sz="2800" u="none" dirty="0" smtClean="0"/>
              <a:t>　　</a:t>
            </a:r>
            <a:r>
              <a:rPr lang="en-US" altLang="ja-JP" sz="2800" dirty="0" err="1" smtClean="0"/>
              <a:t>Na+Cl</a:t>
            </a:r>
            <a:r>
              <a:rPr lang="en-US" altLang="ja-JP" sz="2800" dirty="0" smtClean="0"/>
              <a:t>-</a:t>
            </a:r>
            <a:r>
              <a:rPr lang="en-US" altLang="ja-JP" sz="2800" u="none" dirty="0" smtClean="0"/>
              <a:t>                    </a:t>
            </a:r>
            <a:r>
              <a:rPr lang="en-US" altLang="ja-JP" sz="2800" dirty="0" err="1" smtClean="0"/>
              <a:t>Li+F</a:t>
            </a:r>
            <a:r>
              <a:rPr lang="en-US" altLang="ja-JP" sz="2800" dirty="0" smtClean="0"/>
              <a:t>-</a:t>
            </a:r>
            <a:endParaRPr lang="ja-JP" altLang="en-US" sz="2800" dirty="0"/>
          </a:p>
        </p:txBody>
      </p:sp>
      <p:sp>
        <p:nvSpPr>
          <p:cNvPr id="20" name="テキスト ボックス 3"/>
          <p:cNvSpPr txBox="1">
            <a:spLocks noChangeArrowheads="1"/>
          </p:cNvSpPr>
          <p:nvPr/>
        </p:nvSpPr>
        <p:spPr bwMode="auto">
          <a:xfrm>
            <a:off x="262758" y="6096055"/>
            <a:ext cx="11845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000" b="1" dirty="0" smtClean="0">
                <a:solidFill>
                  <a:srgbClr val="FF0000"/>
                </a:solidFill>
              </a:rPr>
              <a:t>熔融塩</a:t>
            </a:r>
            <a:r>
              <a:rPr lang="ja-JP" altLang="en-US" sz="2000" b="1" dirty="0">
                <a:solidFill>
                  <a:srgbClr val="FF0000"/>
                </a:solidFill>
              </a:rPr>
              <a:t>は　“動くイオンの集合体”であって</a:t>
            </a:r>
            <a:r>
              <a:rPr lang="ja-JP" altLang="en-US" sz="2000" b="1" dirty="0" smtClean="0">
                <a:solidFill>
                  <a:srgbClr val="FF0000"/>
                </a:solidFill>
              </a:rPr>
              <a:t>、壊れる</a:t>
            </a:r>
            <a:r>
              <a:rPr lang="ja-JP" altLang="en-US" sz="2000" b="1" dirty="0">
                <a:solidFill>
                  <a:srgbClr val="FF0000"/>
                </a:solidFill>
              </a:rPr>
              <a:t>構造なく、　照射損傷を全く受ける事が無い！</a:t>
            </a:r>
          </a:p>
        </p:txBody>
      </p:sp>
      <p:sp>
        <p:nvSpPr>
          <p:cNvPr id="21" name="スライド番号プレースホルダ 4"/>
          <p:cNvSpPr>
            <a:spLocks noGrp="1"/>
          </p:cNvSpPr>
          <p:nvPr>
            <p:ph type="sldNum" sz="quarter" idx="12"/>
          </p:nvPr>
        </p:nvSpPr>
        <p:spPr>
          <a:xfrm>
            <a:off x="8467944" y="6581830"/>
            <a:ext cx="2133600" cy="26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fld id="{E4A2CBD8-FF7B-4132-8A2C-9772D2371C0B}" type="slidenum">
              <a:rPr lang="en-US" altLang="ja-JP" sz="1400"/>
              <a:pPr>
                <a:spcBef>
                  <a:spcPct val="0"/>
                </a:spcBef>
                <a:buFontTx/>
                <a:buNone/>
              </a:pPr>
              <a:t>11</a:t>
            </a:fld>
            <a:endParaRPr lang="en-US" altLang="ja-JP" sz="1400"/>
          </a:p>
        </p:txBody>
      </p:sp>
    </p:spTree>
    <p:extLst>
      <p:ext uri="{BB962C8B-B14F-4D97-AF65-F5344CB8AC3E}">
        <p14:creationId xmlns:p14="http://schemas.microsoft.com/office/powerpoint/2010/main" val="165089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83290"/>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第四世代炉は高温ガス炉と溶融塩炉</a:t>
            </a:r>
          </a:p>
        </p:txBody>
      </p:sp>
      <p:grpSp>
        <p:nvGrpSpPr>
          <p:cNvPr id="21509" name="Group 9"/>
          <p:cNvGrpSpPr>
            <a:grpSpLocks/>
          </p:cNvGrpSpPr>
          <p:nvPr/>
        </p:nvGrpSpPr>
        <p:grpSpPr bwMode="auto">
          <a:xfrm>
            <a:off x="1524001" y="1380369"/>
            <a:ext cx="3100916" cy="2391595"/>
            <a:chOff x="564" y="2499"/>
            <a:chExt cx="1932" cy="1503"/>
          </a:xfrm>
        </p:grpSpPr>
        <p:pic>
          <p:nvPicPr>
            <p:cNvPr id="21535"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 y="2499"/>
              <a:ext cx="1932"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1536" name="Text Box 11"/>
            <p:cNvSpPr txBox="1">
              <a:spLocks noChangeArrowheads="1"/>
            </p:cNvSpPr>
            <p:nvPr/>
          </p:nvSpPr>
          <p:spPr bwMode="auto">
            <a:xfrm>
              <a:off x="919" y="3848"/>
              <a:ext cx="97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Sodium Fast Reactor</a:t>
              </a:r>
            </a:p>
          </p:txBody>
        </p:sp>
      </p:grpSp>
      <p:pic>
        <p:nvPicPr>
          <p:cNvPr id="21510"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061" y="1244298"/>
            <a:ext cx="2869595" cy="223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11" name="Text Box 13"/>
          <p:cNvSpPr txBox="1">
            <a:spLocks noChangeArrowheads="1"/>
          </p:cNvSpPr>
          <p:nvPr/>
        </p:nvSpPr>
        <p:spPr bwMode="auto">
          <a:xfrm>
            <a:off x="5411108" y="3480405"/>
            <a:ext cx="1589012" cy="2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Lead Fast Reactor</a:t>
            </a:r>
          </a:p>
        </p:txBody>
      </p:sp>
      <p:grpSp>
        <p:nvGrpSpPr>
          <p:cNvPr id="21512" name="Group 14"/>
          <p:cNvGrpSpPr>
            <a:grpSpLocks/>
          </p:cNvGrpSpPr>
          <p:nvPr/>
        </p:nvGrpSpPr>
        <p:grpSpPr bwMode="auto">
          <a:xfrm>
            <a:off x="7663846" y="4079119"/>
            <a:ext cx="3103941" cy="2365894"/>
            <a:chOff x="4875" y="818"/>
            <a:chExt cx="1932" cy="1487"/>
          </a:xfrm>
        </p:grpSpPr>
        <p:pic>
          <p:nvPicPr>
            <p:cNvPr id="2153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34" name="Text Box 16"/>
            <p:cNvSpPr txBox="1">
              <a:spLocks noChangeArrowheads="1"/>
            </p:cNvSpPr>
            <p:nvPr/>
          </p:nvSpPr>
          <p:spPr bwMode="auto">
            <a:xfrm>
              <a:off x="5438" y="2151"/>
              <a:ext cx="9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Molten Salt Reactor</a:t>
              </a:r>
            </a:p>
          </p:txBody>
        </p:sp>
      </p:grpSp>
      <p:grpSp>
        <p:nvGrpSpPr>
          <p:cNvPr id="21513" name="Group 17"/>
          <p:cNvGrpSpPr>
            <a:grpSpLocks/>
          </p:cNvGrpSpPr>
          <p:nvPr/>
        </p:nvGrpSpPr>
        <p:grpSpPr bwMode="auto">
          <a:xfrm>
            <a:off x="7818060" y="1182310"/>
            <a:ext cx="2467429" cy="2597215"/>
            <a:chOff x="864" y="528"/>
            <a:chExt cx="1536" cy="1632"/>
          </a:xfrm>
        </p:grpSpPr>
        <p:pic>
          <p:nvPicPr>
            <p:cNvPr id="21531"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528"/>
              <a:ext cx="1536" cy="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32" name="Text Box 19"/>
            <p:cNvSpPr txBox="1">
              <a:spLocks noChangeArrowheads="1"/>
            </p:cNvSpPr>
            <p:nvPr/>
          </p:nvSpPr>
          <p:spPr bwMode="auto">
            <a:xfrm>
              <a:off x="1324" y="2006"/>
              <a:ext cx="81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Gas Fast Reactor</a:t>
              </a:r>
            </a:p>
          </p:txBody>
        </p:sp>
      </p:grpSp>
      <p:grpSp>
        <p:nvGrpSpPr>
          <p:cNvPr id="21514" name="Group 20"/>
          <p:cNvGrpSpPr>
            <a:grpSpLocks/>
          </p:cNvGrpSpPr>
          <p:nvPr/>
        </p:nvGrpSpPr>
        <p:grpSpPr bwMode="auto">
          <a:xfrm>
            <a:off x="4567465" y="3908275"/>
            <a:ext cx="3096381" cy="2562439"/>
            <a:chOff x="2652" y="2071"/>
            <a:chExt cx="1926" cy="1610"/>
          </a:xfrm>
        </p:grpSpPr>
        <p:pic>
          <p:nvPicPr>
            <p:cNvPr id="21529"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2" y="2071"/>
              <a:ext cx="192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30" name="Text Box 22"/>
            <p:cNvSpPr txBox="1">
              <a:spLocks noChangeArrowheads="1"/>
            </p:cNvSpPr>
            <p:nvPr/>
          </p:nvSpPr>
          <p:spPr bwMode="auto">
            <a:xfrm>
              <a:off x="2748" y="3527"/>
              <a:ext cx="158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Supercritical Water-cooled Reactor</a:t>
              </a:r>
            </a:p>
          </p:txBody>
        </p:sp>
      </p:grpSp>
      <p:grpSp>
        <p:nvGrpSpPr>
          <p:cNvPr id="21515" name="Group 23"/>
          <p:cNvGrpSpPr>
            <a:grpSpLocks/>
          </p:cNvGrpSpPr>
          <p:nvPr/>
        </p:nvGrpSpPr>
        <p:grpSpPr bwMode="auto">
          <a:xfrm>
            <a:off x="1569358" y="3998989"/>
            <a:ext cx="2828773" cy="2164223"/>
            <a:chOff x="4071" y="2561"/>
            <a:chExt cx="1932" cy="1328"/>
          </a:xfrm>
        </p:grpSpPr>
        <p:pic>
          <p:nvPicPr>
            <p:cNvPr id="21527"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1" y="2561"/>
              <a:ext cx="1932"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28" name="Text Box 25"/>
            <p:cNvSpPr txBox="1">
              <a:spLocks noChangeArrowheads="1"/>
            </p:cNvSpPr>
            <p:nvPr/>
          </p:nvSpPr>
          <p:spPr bwMode="auto">
            <a:xfrm>
              <a:off x="4185" y="3739"/>
              <a:ext cx="1590"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Very High Temperature Reactor</a:t>
              </a:r>
            </a:p>
          </p:txBody>
        </p:sp>
      </p:grpSp>
      <p:sp>
        <p:nvSpPr>
          <p:cNvPr id="21516" name="テキスト ボックス 21"/>
          <p:cNvSpPr txBox="1">
            <a:spLocks noChangeArrowheads="1"/>
          </p:cNvSpPr>
          <p:nvPr/>
        </p:nvSpPr>
        <p:spPr bwMode="auto">
          <a:xfrm>
            <a:off x="1363740" y="597203"/>
            <a:ext cx="7362976" cy="4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286" b="1" u="sng">
                <a:latin typeface="Meiryo UI" panose="020B0604030504040204" pitchFamily="50" charset="-128"/>
                <a:ea typeface="Meiryo UI" panose="020B0604030504040204" pitchFamily="50" charset="-128"/>
              </a:rPr>
              <a:t>★</a:t>
            </a:r>
            <a:r>
              <a:rPr lang="ja-JP" altLang="en-US" sz="2286" b="1" u="sng">
                <a:solidFill>
                  <a:srgbClr val="FF0000"/>
                </a:solidFill>
                <a:latin typeface="Meiryo UI" panose="020B0604030504040204" pitchFamily="50" charset="-128"/>
                <a:ea typeface="Meiryo UI" panose="020B0604030504040204" pitchFamily="50" charset="-128"/>
              </a:rPr>
              <a:t>米国が核セキュリティ政策を昨年秋に変更</a:t>
            </a:r>
            <a:r>
              <a:rPr lang="ja-JP" altLang="en-US" sz="2286" b="1" u="sng">
                <a:latin typeface="Meiryo UI" panose="020B0604030504040204" pitchFamily="50" charset="-128"/>
                <a:ea typeface="Meiryo UI" panose="020B0604030504040204" pitchFamily="50" charset="-128"/>
              </a:rPr>
              <a:t>！</a:t>
            </a:r>
          </a:p>
        </p:txBody>
      </p:sp>
      <p:sp>
        <p:nvSpPr>
          <p:cNvPr id="23" name="右矢印 22"/>
          <p:cNvSpPr/>
          <p:nvPr/>
        </p:nvSpPr>
        <p:spPr>
          <a:xfrm>
            <a:off x="7155846" y="585108"/>
            <a:ext cx="713619" cy="485321"/>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1518" name="テキスト ボックス 23"/>
          <p:cNvSpPr txBox="1">
            <a:spLocks noChangeArrowheads="1"/>
          </p:cNvSpPr>
          <p:nvPr/>
        </p:nvSpPr>
        <p:spPr bwMode="auto">
          <a:xfrm>
            <a:off x="7869465" y="585108"/>
            <a:ext cx="2399393" cy="44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286" b="1" u="sng">
                <a:solidFill>
                  <a:srgbClr val="FF0000"/>
                </a:solidFill>
                <a:latin typeface="Meiryo UI" panose="020B0604030504040204" pitchFamily="50" charset="-128"/>
                <a:ea typeface="Meiryo UI" panose="020B0604030504040204" pitchFamily="50" charset="-128"/>
              </a:rPr>
              <a:t>液体核燃料</a:t>
            </a:r>
            <a:r>
              <a:rPr lang="ja-JP" altLang="en-US" sz="2286" b="1" u="sng">
                <a:latin typeface="Meiryo UI" panose="020B0604030504040204" pitchFamily="50" charset="-128"/>
                <a:ea typeface="Meiryo UI" panose="020B0604030504040204" pitchFamily="50" charset="-128"/>
              </a:rPr>
              <a:t>容認</a:t>
            </a:r>
            <a:endParaRPr lang="ja-JP" altLang="en-US" sz="2286">
              <a:latin typeface="Meiryo UI" panose="020B0604030504040204" pitchFamily="50" charset="-128"/>
              <a:ea typeface="Meiryo UI" panose="020B0604030504040204" pitchFamily="50" charset="-128"/>
            </a:endParaRPr>
          </a:p>
        </p:txBody>
      </p:sp>
      <p:sp>
        <p:nvSpPr>
          <p:cNvPr id="25" name="角丸四角形 24"/>
          <p:cNvSpPr/>
          <p:nvPr/>
        </p:nvSpPr>
        <p:spPr>
          <a:xfrm>
            <a:off x="7536846" y="4053418"/>
            <a:ext cx="3291417" cy="242207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6" name="角丸四角形 25"/>
          <p:cNvSpPr/>
          <p:nvPr/>
        </p:nvSpPr>
        <p:spPr>
          <a:xfrm>
            <a:off x="7536846" y="1262441"/>
            <a:ext cx="3153833" cy="257477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7" name="二等辺三角形 26"/>
          <p:cNvSpPr/>
          <p:nvPr/>
        </p:nvSpPr>
        <p:spPr>
          <a:xfrm>
            <a:off x="1889882" y="1747762"/>
            <a:ext cx="2069797" cy="1605643"/>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8" name="二等辺三角形 27"/>
          <p:cNvSpPr/>
          <p:nvPr/>
        </p:nvSpPr>
        <p:spPr>
          <a:xfrm>
            <a:off x="1684263" y="4171346"/>
            <a:ext cx="2071310" cy="1605643"/>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9" name="二等辺三角形 28"/>
          <p:cNvSpPr/>
          <p:nvPr/>
        </p:nvSpPr>
        <p:spPr>
          <a:xfrm>
            <a:off x="4966608" y="1747762"/>
            <a:ext cx="2069798" cy="1605643"/>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30" name="二等辺三角形 29"/>
          <p:cNvSpPr/>
          <p:nvPr/>
        </p:nvSpPr>
        <p:spPr>
          <a:xfrm>
            <a:off x="4959049" y="4101799"/>
            <a:ext cx="2069797" cy="1605643"/>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1525" name="正方形/長方形 31"/>
          <p:cNvSpPr>
            <a:spLocks noChangeArrowheads="1"/>
          </p:cNvSpPr>
          <p:nvPr/>
        </p:nvSpPr>
        <p:spPr bwMode="auto">
          <a:xfrm>
            <a:off x="1238251" y="6658429"/>
            <a:ext cx="4172857"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a:t>
            </a:r>
            <a:r>
              <a:rPr lang="en-US" altLang="ja-JP" sz="857">
                <a:latin typeface="Meiryo UI" panose="020B0604030504040204" pitchFamily="50" charset="-128"/>
                <a:ea typeface="Meiryo UI" panose="020B0604030504040204" pitchFamily="50" charset="-128"/>
              </a:rPr>
              <a:t>https://www.gen-4.org/gif/jcms/c_59461/generation-iv-systems</a:t>
            </a:r>
            <a:endParaRPr lang="ja-JP" altLang="en-US" sz="857">
              <a:latin typeface="Meiryo UI" panose="020B0604030504040204" pitchFamily="50" charset="-128"/>
              <a:ea typeface="Meiryo UI" panose="020B0604030504040204" pitchFamily="50" charset="-128"/>
            </a:endParaRPr>
          </a:p>
        </p:txBody>
      </p:sp>
      <p:sp>
        <p:nvSpPr>
          <p:cNvPr id="21526" name="テキスト ボックス 1"/>
          <p:cNvSpPr txBox="1">
            <a:spLocks noChangeArrowheads="1"/>
          </p:cNvSpPr>
          <p:nvPr/>
        </p:nvSpPr>
        <p:spPr bwMode="auto">
          <a:xfrm>
            <a:off x="4859263" y="468690"/>
            <a:ext cx="754440" cy="25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048">
                <a:latin typeface="Meiryo UI" panose="020B0604030504040204" pitchFamily="50" charset="-128"/>
                <a:ea typeface="Meiryo UI" panose="020B0604030504040204" pitchFamily="50" charset="-128"/>
              </a:rPr>
              <a:t>2016</a:t>
            </a:r>
            <a:r>
              <a:rPr lang="ja-JP" altLang="en-US" sz="1048">
                <a:latin typeface="Meiryo UI" panose="020B0604030504040204" pitchFamily="50" charset="-128"/>
                <a:ea typeface="Meiryo UI" panose="020B0604030504040204" pitchFamily="50" charset="-128"/>
              </a:rPr>
              <a:t>年</a:t>
            </a:r>
          </a:p>
        </p:txBody>
      </p:sp>
    </p:spTree>
    <p:extLst>
      <p:ext uri="{BB962C8B-B14F-4D97-AF65-F5344CB8AC3E}">
        <p14:creationId xmlns:p14="http://schemas.microsoft.com/office/powerpoint/2010/main" val="234961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83290"/>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ついに米国も第四世代炉開発に本腰を</a:t>
            </a:r>
          </a:p>
        </p:txBody>
      </p:sp>
      <p:pic>
        <p:nvPicPr>
          <p:cNvPr id="20485" name="図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7298" y="548822"/>
            <a:ext cx="7316108" cy="630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408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66675"/>
            <a:ext cx="12191999" cy="40387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600" dirty="0" smtClean="0">
                <a:solidFill>
                  <a:schemeClr val="bg1"/>
                </a:solidFill>
                <a:latin typeface="Meiryo UI" panose="020B0604030504040204" pitchFamily="50" charset="-128"/>
                <a:ea typeface="Meiryo UI" panose="020B0604030504040204" pitchFamily="50" charset="-128"/>
              </a:rPr>
              <a:t>溶融塩炉は、開発ではなく再現</a:t>
            </a:r>
            <a:endParaRPr lang="ja-JP" altLang="en-US" sz="1600" dirty="0">
              <a:solidFill>
                <a:schemeClr val="bg1"/>
              </a:solidFill>
              <a:latin typeface="Meiryo UI" panose="020B0604030504040204" pitchFamily="50" charset="-128"/>
              <a:ea typeface="Meiryo UI" panose="020B0604030504040204" pitchFamily="50" charset="-128"/>
            </a:endParaRPr>
          </a:p>
        </p:txBody>
      </p:sp>
      <p:sp>
        <p:nvSpPr>
          <p:cNvPr id="21526" name="テキスト ボックス 1"/>
          <p:cNvSpPr txBox="1">
            <a:spLocks noChangeArrowheads="1"/>
          </p:cNvSpPr>
          <p:nvPr/>
        </p:nvSpPr>
        <p:spPr bwMode="auto">
          <a:xfrm>
            <a:off x="4859263" y="468690"/>
            <a:ext cx="754440" cy="25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048">
                <a:latin typeface="Meiryo UI" panose="020B0604030504040204" pitchFamily="50" charset="-128"/>
                <a:ea typeface="Meiryo UI" panose="020B0604030504040204" pitchFamily="50" charset="-128"/>
              </a:rPr>
              <a:t>2016</a:t>
            </a:r>
            <a:r>
              <a:rPr lang="ja-JP" altLang="en-US" sz="1048">
                <a:latin typeface="Meiryo UI" panose="020B0604030504040204" pitchFamily="50" charset="-128"/>
                <a:ea typeface="Meiryo UI" panose="020B0604030504040204" pitchFamily="50" charset="-128"/>
              </a:rPr>
              <a:t>年</a:t>
            </a:r>
          </a:p>
        </p:txBody>
      </p:sp>
      <p:sp>
        <p:nvSpPr>
          <p:cNvPr id="32" name="Rectangle 14"/>
          <p:cNvSpPr>
            <a:spLocks noChangeArrowheads="1"/>
          </p:cNvSpPr>
          <p:nvPr/>
        </p:nvSpPr>
        <p:spPr bwMode="auto">
          <a:xfrm>
            <a:off x="6003377" y="533400"/>
            <a:ext cx="42862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800" u="none"/>
              <a:t>◆</a:t>
            </a:r>
            <a:r>
              <a:rPr lang="ja-JP" altLang="en-US" sz="1800" b="1" u="none"/>
              <a:t>実体写真</a:t>
            </a:r>
            <a:r>
              <a:rPr lang="ja-JP" altLang="en-US" sz="1800" u="none"/>
              <a:t>：運転直前の</a:t>
            </a:r>
            <a:r>
              <a:rPr lang="ja-JP" altLang="en-US" sz="1800" b="1" u="none"/>
              <a:t>熔融塩実験炉</a:t>
            </a:r>
            <a:r>
              <a:rPr lang="ja-JP" altLang="en-US" sz="1800" u="none"/>
              <a:t>　</a:t>
            </a:r>
            <a:endParaRPr lang="en-US" altLang="ja-JP" sz="1800" u="none"/>
          </a:p>
          <a:p>
            <a:pPr eaLnBrk="1" hangingPunct="1">
              <a:spcBef>
                <a:spcPct val="0"/>
              </a:spcBef>
              <a:buFontTx/>
              <a:buNone/>
            </a:pPr>
            <a:r>
              <a:rPr lang="ja-JP" altLang="en-US" sz="1800" u="none"/>
              <a:t>　</a:t>
            </a:r>
            <a:r>
              <a:rPr lang="en-US" altLang="ja-JP" sz="1800" u="none"/>
              <a:t>MSRE</a:t>
            </a:r>
            <a:r>
              <a:rPr lang="ja-JP" altLang="en-US" sz="1800" u="none"/>
              <a:t>の炉格納室内部。（米国オークリッ</a:t>
            </a:r>
            <a:endParaRPr lang="en-US" altLang="ja-JP" sz="1800" u="none"/>
          </a:p>
          <a:p>
            <a:pPr eaLnBrk="1" hangingPunct="1">
              <a:spcBef>
                <a:spcPct val="0"/>
              </a:spcBef>
              <a:buFontTx/>
              <a:buNone/>
            </a:pPr>
            <a:r>
              <a:rPr lang="ja-JP" altLang="en-US" sz="1800" u="none"/>
              <a:t>　ジ研究所で</a:t>
            </a:r>
            <a:r>
              <a:rPr lang="en-US" altLang="ja-JP" sz="2000" b="1" u="none"/>
              <a:t>1965</a:t>
            </a:r>
            <a:r>
              <a:rPr lang="ja-JP" altLang="en-US" sz="2000" b="1" u="none"/>
              <a:t>～</a:t>
            </a:r>
            <a:r>
              <a:rPr lang="en-US" altLang="ja-JP" sz="2000" b="1" u="none"/>
              <a:t>1969</a:t>
            </a:r>
            <a:r>
              <a:rPr lang="ja-JP" altLang="en-US" sz="1800" u="none"/>
              <a:t>年末の４年間、</a:t>
            </a:r>
            <a:endParaRPr lang="en-US" altLang="ja-JP" sz="1800" u="none"/>
          </a:p>
          <a:p>
            <a:pPr eaLnBrk="1" hangingPunct="1">
              <a:spcBef>
                <a:spcPct val="0"/>
              </a:spcBef>
              <a:buFontTx/>
              <a:buNone/>
            </a:pPr>
            <a:r>
              <a:rPr lang="ja-JP" altLang="en-US" sz="1800" u="none"/>
              <a:t>　</a:t>
            </a:r>
            <a:r>
              <a:rPr lang="ja-JP" altLang="en-US" sz="1800" b="1" u="none">
                <a:solidFill>
                  <a:srgbClr val="FF0000"/>
                </a:solidFill>
              </a:rPr>
              <a:t>無事故</a:t>
            </a:r>
            <a:r>
              <a:rPr lang="ja-JP" altLang="en-US" sz="1800" b="1" u="none"/>
              <a:t>で運転</a:t>
            </a:r>
            <a:r>
              <a:rPr lang="ja-JP" altLang="en-US" sz="1800" u="none"/>
              <a:t>され研究開発に大成功。）</a:t>
            </a:r>
          </a:p>
        </p:txBody>
      </p:sp>
      <p:graphicFrame>
        <p:nvGraphicFramePr>
          <p:cNvPr id="33" name="Object 15"/>
          <p:cNvGraphicFramePr>
            <a:graphicFrameLocks noChangeAspect="1"/>
          </p:cNvGraphicFramePr>
          <p:nvPr>
            <p:extLst>
              <p:ext uri="{D42A27DB-BD31-4B8C-83A1-F6EECF244321}">
                <p14:modId xmlns:p14="http://schemas.microsoft.com/office/powerpoint/2010/main" val="3466530569"/>
              </p:ext>
            </p:extLst>
          </p:nvPr>
        </p:nvGraphicFramePr>
        <p:xfrm>
          <a:off x="5279144" y="1962150"/>
          <a:ext cx="6589713" cy="4429125"/>
        </p:xfrm>
        <a:graphic>
          <a:graphicData uri="http://schemas.openxmlformats.org/presentationml/2006/ole">
            <mc:AlternateContent xmlns:mc="http://schemas.openxmlformats.org/markup-compatibility/2006">
              <mc:Choice xmlns:v="urn:schemas-microsoft-com:vml" Requires="v">
                <p:oleObj spid="_x0000_s2051" name="ビットマップ イメージ" r:id="rId3" imgW="3580952" imgH="2542857" progId="PBrush">
                  <p:embed/>
                </p:oleObj>
              </mc:Choice>
              <mc:Fallback>
                <p:oleObj name="ビットマップ イメージ" r:id="rId3" imgW="3580952" imgH="2542857"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144" y="1962150"/>
                        <a:ext cx="658971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4"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39" y="461963"/>
            <a:ext cx="5334001"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7"/>
          <p:cNvSpPr>
            <a:spLocks noChangeArrowheads="1"/>
          </p:cNvSpPr>
          <p:nvPr/>
        </p:nvSpPr>
        <p:spPr bwMode="auto">
          <a:xfrm>
            <a:off x="1145627" y="5534025"/>
            <a:ext cx="82835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en-US" altLang="ja-JP" sz="2400" b="1" u="none"/>
          </a:p>
          <a:p>
            <a:pPr eaLnBrk="1" hangingPunct="1">
              <a:spcBef>
                <a:spcPct val="0"/>
              </a:spcBef>
              <a:buFontTx/>
              <a:buNone/>
            </a:pPr>
            <a:endParaRPr lang="en-US" altLang="ja-JP" sz="2400" b="1" u="none"/>
          </a:p>
          <a:p>
            <a:pPr eaLnBrk="1" hangingPunct="1">
              <a:spcBef>
                <a:spcPct val="0"/>
              </a:spcBef>
              <a:buFontTx/>
              <a:buNone/>
            </a:pPr>
            <a:r>
              <a:rPr lang="ja-JP" altLang="en-US" sz="2400" b="1" u="none"/>
              <a:t>　</a:t>
            </a:r>
            <a:r>
              <a:rPr lang="ja-JP" altLang="en-US" b="1" u="none"/>
              <a:t>熔融塩実験炉　</a:t>
            </a:r>
            <a:r>
              <a:rPr lang="en-US" altLang="ja-JP" b="1" u="none">
                <a:solidFill>
                  <a:srgbClr val="FF0000"/>
                </a:solidFill>
              </a:rPr>
              <a:t>MSRE</a:t>
            </a:r>
            <a:r>
              <a:rPr lang="ja-JP" altLang="en-US" sz="2800" b="1" u="none"/>
              <a:t>（米国オークリッジ研究所）</a:t>
            </a:r>
          </a:p>
        </p:txBody>
      </p:sp>
      <p:sp>
        <p:nvSpPr>
          <p:cNvPr id="36" name="正方形/長方形 35"/>
          <p:cNvSpPr/>
          <p:nvPr/>
        </p:nvSpPr>
        <p:spPr>
          <a:xfrm>
            <a:off x="1145627" y="5534025"/>
            <a:ext cx="3143250" cy="738188"/>
          </a:xfrm>
          <a:prstGeom prst="rect">
            <a:avLst/>
          </a:prstGeom>
        </p:spPr>
        <p:txBody>
          <a:bodyPr>
            <a:spAutoFit/>
          </a:bodyPr>
          <a:lstStyle/>
          <a:p>
            <a:pPr eaLnBrk="1" hangingPunct="1">
              <a:defRPr/>
            </a:pPr>
            <a:r>
              <a:rPr lang="ja-JP" altLang="en-US" b="1" u="none" dirty="0">
                <a:solidFill>
                  <a:srgbClr val="FF0000"/>
                </a:solidFill>
                <a:latin typeface="Arial" charset="0"/>
              </a:rPr>
              <a:t>・</a:t>
            </a:r>
            <a:r>
              <a:rPr lang="en-US" altLang="ja-JP" sz="2400" b="1" u="none" dirty="0" err="1">
                <a:solidFill>
                  <a:srgbClr val="FF0000"/>
                </a:solidFill>
                <a:latin typeface="+mj-ea"/>
                <a:ea typeface="+mj-ea"/>
              </a:rPr>
              <a:t>miniFUJI</a:t>
            </a:r>
            <a:r>
              <a:rPr lang="ja-JP" altLang="en-US" b="1" u="none" dirty="0">
                <a:solidFill>
                  <a:srgbClr val="FF0000"/>
                </a:solidFill>
                <a:latin typeface="Arial" charset="0"/>
              </a:rPr>
              <a:t>は　ほぼ同寸法</a:t>
            </a:r>
            <a:endParaRPr lang="en-US" altLang="ja-JP" b="1" u="none" dirty="0">
              <a:solidFill>
                <a:srgbClr val="FF0000"/>
              </a:solidFill>
              <a:latin typeface="Arial" charset="0"/>
            </a:endParaRPr>
          </a:p>
          <a:p>
            <a:pPr eaLnBrk="1" hangingPunct="1">
              <a:defRPr/>
            </a:pPr>
            <a:r>
              <a:rPr lang="ja-JP" altLang="en-US" b="1" u="none" dirty="0">
                <a:solidFill>
                  <a:srgbClr val="FF0000"/>
                </a:solidFill>
                <a:latin typeface="Arial" charset="0"/>
              </a:rPr>
              <a:t>　で、</a:t>
            </a:r>
            <a:r>
              <a:rPr lang="ja-JP" altLang="en-US" b="1" dirty="0">
                <a:solidFill>
                  <a:srgbClr val="FF0000"/>
                </a:solidFill>
                <a:latin typeface="Arial" charset="0"/>
              </a:rPr>
              <a:t>１万ｋ</a:t>
            </a:r>
            <a:r>
              <a:rPr lang="en-US" altLang="ja-JP" b="1" dirty="0">
                <a:solidFill>
                  <a:srgbClr val="FF0000"/>
                </a:solidFill>
                <a:latin typeface="Arial" charset="0"/>
              </a:rPr>
              <a:t>W</a:t>
            </a:r>
            <a:r>
              <a:rPr lang="ja-JP" altLang="en-US" b="1" dirty="0">
                <a:solidFill>
                  <a:srgbClr val="FF0000"/>
                </a:solidFill>
                <a:latin typeface="Arial" charset="0"/>
              </a:rPr>
              <a:t>　の発電装置。</a:t>
            </a:r>
            <a:endParaRPr lang="en-US" altLang="ja-JP" b="1" u="none" dirty="0">
              <a:solidFill>
                <a:srgbClr val="FF0000"/>
              </a:solidFill>
              <a:latin typeface="Arial" charset="0"/>
            </a:endParaRPr>
          </a:p>
        </p:txBody>
      </p:sp>
    </p:spTree>
    <p:extLst>
      <p:ext uri="{BB962C8B-B14F-4D97-AF65-F5344CB8AC3E}">
        <p14:creationId xmlns:p14="http://schemas.microsoft.com/office/powerpoint/2010/main" val="633927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66675"/>
            <a:ext cx="12191999" cy="40387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600" dirty="0" smtClean="0">
                <a:solidFill>
                  <a:schemeClr val="bg1"/>
                </a:solidFill>
                <a:latin typeface="Meiryo UI" panose="020B0604030504040204" pitchFamily="50" charset="-128"/>
                <a:ea typeface="Meiryo UI" panose="020B0604030504040204" pitchFamily="50" charset="-128"/>
              </a:rPr>
              <a:t>溶融塩炉は、開発ではなく再現</a:t>
            </a:r>
            <a:endParaRPr lang="ja-JP" altLang="en-US"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2"/>
          <p:cNvSpPr txBox="1">
            <a:spLocks noChangeArrowheads="1"/>
          </p:cNvSpPr>
          <p:nvPr/>
        </p:nvSpPr>
        <p:spPr bwMode="auto">
          <a:xfrm>
            <a:off x="3871803" y="182563"/>
            <a:ext cx="51831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800">
                <a:solidFill>
                  <a:schemeClr val="bg1"/>
                </a:solidFill>
                <a:latin typeface="HGP創英角ｺﾞｼｯｸUB" panose="020B0900000000000000" pitchFamily="50" charset="-128"/>
                <a:ea typeface="HGP創英角ｺﾞｼｯｸUB" panose="020B0900000000000000" pitchFamily="50" charset="-128"/>
              </a:rPr>
              <a:t>IMaT D. Development strategy for realizing the </a:t>
            </a:r>
            <a:r>
              <a:rPr lang="en-US" altLang="ja-JP" sz="1800" b="1">
                <a:solidFill>
                  <a:schemeClr val="bg1"/>
                </a:solidFill>
                <a:latin typeface="HGP創英角ｺﾞｼｯｸUB" panose="020B0900000000000000" pitchFamily="50" charset="-128"/>
                <a:ea typeface="HGP創英角ｺﾞｼｯｸUB" panose="020B0900000000000000" pitchFamily="50" charset="-128"/>
              </a:rPr>
              <a:t>“Simplest”</a:t>
            </a:r>
            <a:r>
              <a:rPr lang="en-US" altLang="ja-JP" sz="1800">
                <a:solidFill>
                  <a:schemeClr val="bg1"/>
                </a:solidFill>
                <a:latin typeface="HGP創英角ｺﾞｼｯｸUB" panose="020B0900000000000000" pitchFamily="50" charset="-128"/>
                <a:ea typeface="HGP創英角ｺﾞｼｯｸUB" panose="020B0900000000000000" pitchFamily="50" charset="-128"/>
              </a:rPr>
              <a:t> Th-U Breeding Fuel-Cycle:</a:t>
            </a:r>
            <a:r>
              <a:rPr lang="ja-JP" altLang="en-US" sz="1800">
                <a:solidFill>
                  <a:schemeClr val="bg1"/>
                </a:solidFill>
                <a:latin typeface="HGP創英角ｺﾞｼｯｸUB" panose="020B0900000000000000" pitchFamily="50" charset="-128"/>
                <a:ea typeface="HGP創英角ｺﾞｼｯｸUB" panose="020B0900000000000000" pitchFamily="50" charset="-128"/>
              </a:rPr>
              <a:t> </a:t>
            </a:r>
            <a:r>
              <a:rPr lang="en-US" altLang="ja-JP" sz="1800">
                <a:solidFill>
                  <a:schemeClr val="bg1"/>
                </a:solidFill>
                <a:latin typeface="HGP創英角ｺﾞｼｯｸUB" panose="020B0900000000000000" pitchFamily="50" charset="-128"/>
                <a:ea typeface="HGP創英角ｺﾞｼｯｸUB" panose="020B0900000000000000" pitchFamily="50" charset="-128"/>
              </a:rPr>
              <a:t>IIMHIz-U </a:t>
            </a:r>
            <a:endParaRPr lang="ja-JP" altLang="en-US" sz="1800"/>
          </a:p>
        </p:txBody>
      </p:sp>
      <p:sp>
        <p:nvSpPr>
          <p:cNvPr id="11" name="正方形/長方形 4"/>
          <p:cNvSpPr>
            <a:spLocks noChangeArrowheads="1"/>
          </p:cNvSpPr>
          <p:nvPr/>
        </p:nvSpPr>
        <p:spPr bwMode="auto">
          <a:xfrm>
            <a:off x="2071578" y="1263650"/>
            <a:ext cx="806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ja-JP" altLang="en-US" sz="1800"/>
          </a:p>
        </p:txBody>
      </p:sp>
      <p:graphicFrame>
        <p:nvGraphicFramePr>
          <p:cNvPr id="12" name="Object 6"/>
          <p:cNvGraphicFramePr>
            <a:graphicFrameLocks noChangeAspect="1"/>
          </p:cNvGraphicFramePr>
          <p:nvPr>
            <p:extLst>
              <p:ext uri="{D42A27DB-BD31-4B8C-83A1-F6EECF244321}">
                <p14:modId xmlns:p14="http://schemas.microsoft.com/office/powerpoint/2010/main" val="3349005654"/>
              </p:ext>
            </p:extLst>
          </p:nvPr>
        </p:nvGraphicFramePr>
        <p:xfrm>
          <a:off x="2287478" y="255588"/>
          <a:ext cx="7129462" cy="5832475"/>
        </p:xfrm>
        <a:graphic>
          <a:graphicData uri="http://schemas.openxmlformats.org/presentationml/2006/ole">
            <mc:AlternateContent xmlns:mc="http://schemas.openxmlformats.org/markup-compatibility/2006">
              <mc:Choice xmlns:v="urn:schemas-microsoft-com:vml" Requires="v">
                <p:oleObj spid="_x0000_s3075" name="Acrobat Document" r:id="rId3" imgW="5076655" imgH="4514618" progId="AcroExch.Document.7">
                  <p:embed/>
                </p:oleObj>
              </mc:Choice>
              <mc:Fallback>
                <p:oleObj name="Acrobat Document" r:id="rId3" imgW="5076655" imgH="4514618"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478" y="255588"/>
                        <a:ext cx="7129462" cy="58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テキスト ボックス 5"/>
          <p:cNvSpPr txBox="1">
            <a:spLocks noChangeArrowheads="1"/>
          </p:cNvSpPr>
          <p:nvPr/>
        </p:nvSpPr>
        <p:spPr bwMode="auto">
          <a:xfrm>
            <a:off x="1782653" y="5943600"/>
            <a:ext cx="80645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en-US" altLang="ja-JP" b="1" i="1" dirty="0" err="1">
                <a:solidFill>
                  <a:srgbClr val="FF0000"/>
                </a:solidFill>
              </a:rPr>
              <a:t>miniFUJI</a:t>
            </a:r>
            <a:r>
              <a:rPr lang="ja-JP" altLang="en-US" b="1" i="1" dirty="0">
                <a:solidFill>
                  <a:srgbClr val="FF0000"/>
                </a:solidFill>
              </a:rPr>
              <a:t>　の高温格納容器　内部模型</a:t>
            </a:r>
            <a:endParaRPr lang="en-US" altLang="ja-JP" b="1" i="1" dirty="0">
              <a:solidFill>
                <a:srgbClr val="FF0000"/>
              </a:solidFill>
            </a:endParaRPr>
          </a:p>
          <a:p>
            <a:pPr eaLnBrk="1" hangingPunct="1">
              <a:spcBef>
                <a:spcPct val="0"/>
              </a:spcBef>
              <a:buFontTx/>
              <a:buNone/>
            </a:pPr>
            <a:r>
              <a:rPr lang="ja-JP" altLang="en-US" sz="2800" b="1" u="none" dirty="0">
                <a:solidFill>
                  <a:srgbClr val="FF0000"/>
                </a:solidFill>
              </a:rPr>
              <a:t>　　（機器は全て裸で、極めて単純、保守修理容易）</a:t>
            </a:r>
            <a:endParaRPr lang="en-US" altLang="ja-JP" sz="2800" b="1" u="none" dirty="0">
              <a:solidFill>
                <a:srgbClr val="FF0000"/>
              </a:solidFill>
            </a:endParaRPr>
          </a:p>
          <a:p>
            <a:pPr eaLnBrk="1" hangingPunct="1">
              <a:spcBef>
                <a:spcPct val="0"/>
              </a:spcBef>
              <a:buFontTx/>
              <a:buNone/>
            </a:pPr>
            <a:endParaRPr lang="ja-JP" altLang="en-US" sz="1800" dirty="0"/>
          </a:p>
        </p:txBody>
      </p:sp>
    </p:spTree>
    <p:extLst>
      <p:ext uri="{BB962C8B-B14F-4D97-AF65-F5344CB8AC3E}">
        <p14:creationId xmlns:p14="http://schemas.microsoft.com/office/powerpoint/2010/main" val="746559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75883"/>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トレンドは小型</a:t>
            </a:r>
            <a:r>
              <a:rPr lang="ja-JP" altLang="en-US" sz="1524" dirty="0" smtClean="0">
                <a:solidFill>
                  <a:schemeClr val="bg1"/>
                </a:solidFill>
                <a:latin typeface="Meiryo UI" panose="020B0604030504040204" pitchFamily="50" charset="-128"/>
                <a:ea typeface="Meiryo UI" panose="020B0604030504040204" pitchFamily="50" charset="-128"/>
              </a:rPr>
              <a:t>炉で分散型電力システム</a:t>
            </a:r>
            <a:endParaRPr lang="ja-JP" altLang="en-US" sz="1524" dirty="0">
              <a:solidFill>
                <a:schemeClr val="bg1"/>
              </a:solidFill>
              <a:latin typeface="Meiryo UI" panose="020B0604030504040204" pitchFamily="50" charset="-128"/>
              <a:ea typeface="Meiryo UI" panose="020B0604030504040204" pitchFamily="50" charset="-128"/>
            </a:endParaRPr>
          </a:p>
        </p:txBody>
      </p:sp>
      <p:sp>
        <p:nvSpPr>
          <p:cNvPr id="6" name="object 3"/>
          <p:cNvSpPr/>
          <p:nvPr/>
        </p:nvSpPr>
        <p:spPr>
          <a:xfrm>
            <a:off x="1338036" y="1898953"/>
            <a:ext cx="4689929" cy="4417786"/>
          </a:xfrm>
          <a:prstGeom prst="rect">
            <a:avLst/>
          </a:prstGeom>
          <a:blipFill>
            <a:blip r:embed="rId2" cstate="print"/>
            <a:stretch>
              <a:fillRect/>
            </a:stretch>
          </a:blipFill>
        </p:spPr>
        <p:txBody>
          <a:bodyPr lIns="0" tIns="0" rIns="0" bIns="0"/>
          <a:lstStyle/>
          <a:p>
            <a:pPr>
              <a:defRPr/>
            </a:pPr>
            <a:endParaRPr sz="1556">
              <a:latin typeface="Meiryo UI" panose="020B0604030504040204" pitchFamily="50" charset="-128"/>
              <a:ea typeface="Meiryo UI" panose="020B0604030504040204" pitchFamily="50" charset="-128"/>
            </a:endParaRPr>
          </a:p>
        </p:txBody>
      </p:sp>
      <p:sp>
        <p:nvSpPr>
          <p:cNvPr id="7" name="object 3"/>
          <p:cNvSpPr/>
          <p:nvPr/>
        </p:nvSpPr>
        <p:spPr>
          <a:xfrm>
            <a:off x="6027965" y="2450798"/>
            <a:ext cx="4717143" cy="3556000"/>
          </a:xfrm>
          <a:prstGeom prst="rect">
            <a:avLst/>
          </a:prstGeom>
          <a:blipFill>
            <a:blip r:embed="rId3" cstate="print"/>
            <a:stretch>
              <a:fillRect/>
            </a:stretch>
          </a:blipFill>
        </p:spPr>
        <p:txBody>
          <a:bodyPr lIns="0" tIns="0" rIns="0" bIns="0"/>
          <a:lstStyle/>
          <a:p>
            <a:pPr>
              <a:defRPr/>
            </a:pPr>
            <a:endParaRPr sz="1556"/>
          </a:p>
        </p:txBody>
      </p:sp>
      <p:sp>
        <p:nvSpPr>
          <p:cNvPr id="22535" name="テキスト ボックス 7"/>
          <p:cNvSpPr txBox="1">
            <a:spLocks noChangeArrowheads="1"/>
          </p:cNvSpPr>
          <p:nvPr/>
        </p:nvSpPr>
        <p:spPr bwMode="auto">
          <a:xfrm>
            <a:off x="6221489" y="1871739"/>
            <a:ext cx="4540250" cy="6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714" b="1">
                <a:latin typeface="Meiryo UI" panose="020B0604030504040204" pitchFamily="50" charset="-128"/>
                <a:ea typeface="Meiryo UI" panose="020B0604030504040204" pitchFamily="50" charset="-128"/>
              </a:rPr>
              <a:t>インドネシアは、日本方式の溶融塩炉を採用</a:t>
            </a:r>
            <a:r>
              <a:rPr lang="ja-JP" altLang="en-US" sz="1714">
                <a:latin typeface="Meiryo UI" panose="020B0604030504040204" pitchFamily="50" charset="-128"/>
                <a:ea typeface="Meiryo UI" panose="020B0604030504040204" pitchFamily="50" charset="-128"/>
              </a:rPr>
              <a:t>。</a:t>
            </a:r>
            <a:endParaRPr lang="en-US" altLang="ja-JP" sz="1714">
              <a:latin typeface="Meiryo UI" panose="020B0604030504040204" pitchFamily="50" charset="-128"/>
              <a:ea typeface="Meiryo UI" panose="020B0604030504040204" pitchFamily="50" charset="-128"/>
            </a:endParaRPr>
          </a:p>
          <a:p>
            <a:pPr algn="ctr">
              <a:spcBef>
                <a:spcPct val="0"/>
              </a:spcBef>
              <a:buFontTx/>
              <a:buNone/>
            </a:pPr>
            <a:r>
              <a:rPr lang="ja-JP" altLang="en-US" sz="1714">
                <a:latin typeface="Meiryo UI" panose="020B0604030504040204" pitchFamily="50" charset="-128"/>
                <a:ea typeface="Meiryo UI" panose="020B0604030504040204" pitchFamily="50" charset="-128"/>
              </a:rPr>
              <a:t>離島などに小型原子炉を配置。</a:t>
            </a:r>
          </a:p>
        </p:txBody>
      </p:sp>
      <p:sp>
        <p:nvSpPr>
          <p:cNvPr id="22536" name="テキスト ボックス 8"/>
          <p:cNvSpPr txBox="1">
            <a:spLocks noChangeArrowheads="1"/>
          </p:cNvSpPr>
          <p:nvPr/>
        </p:nvSpPr>
        <p:spPr bwMode="auto">
          <a:xfrm>
            <a:off x="1265465" y="684893"/>
            <a:ext cx="9630833"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524">
                <a:latin typeface="Meiryo UI" panose="020B0604030504040204" pitchFamily="50" charset="-128"/>
                <a:ea typeface="Meiryo UI" panose="020B0604030504040204" pitchFamily="50" charset="-128"/>
              </a:rPr>
              <a:t>第三世代原子炉でビジネスする仏アレバ、米</a:t>
            </a:r>
            <a:r>
              <a:rPr lang="en-US" altLang="ja-JP" sz="1524">
                <a:latin typeface="Meiryo UI" panose="020B0604030504040204" pitchFamily="50" charset="-128"/>
                <a:ea typeface="Meiryo UI" panose="020B0604030504040204" pitchFamily="50" charset="-128"/>
              </a:rPr>
              <a:t>WH</a:t>
            </a:r>
            <a:r>
              <a:rPr lang="ja-JP" altLang="en-US" sz="1524">
                <a:latin typeface="Meiryo UI" panose="020B0604030504040204" pitchFamily="50" charset="-128"/>
                <a:ea typeface="Meiryo UI" panose="020B0604030504040204" pitchFamily="50" charset="-128"/>
              </a:rPr>
              <a:t>、米</a:t>
            </a:r>
            <a:r>
              <a:rPr lang="en-US" altLang="ja-JP" sz="1524">
                <a:latin typeface="Meiryo UI" panose="020B0604030504040204" pitchFamily="50" charset="-128"/>
                <a:ea typeface="Meiryo UI" panose="020B0604030504040204" pitchFamily="50" charset="-128"/>
              </a:rPr>
              <a:t>GE</a:t>
            </a:r>
            <a:r>
              <a:rPr lang="ja-JP" altLang="en-US" sz="1524">
                <a:latin typeface="Meiryo UI" panose="020B0604030504040204" pitchFamily="50" charset="-128"/>
                <a:ea typeface="Meiryo UI" panose="020B0604030504040204" pitchFamily="50" charset="-128"/>
              </a:rPr>
              <a:t>、東芝、三菱重工、日立は原子力事業で大苦戦中。</a:t>
            </a:r>
            <a:endParaRPr lang="en-US" altLang="ja-JP" sz="1524">
              <a:latin typeface="Meiryo UI" panose="020B0604030504040204" pitchFamily="50" charset="-128"/>
              <a:ea typeface="Meiryo UI" panose="020B0604030504040204" pitchFamily="50" charset="-128"/>
            </a:endParaRPr>
          </a:p>
          <a:p>
            <a:pPr algn="ctr">
              <a:spcBef>
                <a:spcPct val="0"/>
              </a:spcBef>
              <a:buFontTx/>
              <a:buNone/>
            </a:pPr>
            <a:r>
              <a:rPr lang="ja-JP" altLang="en-US" sz="1524">
                <a:latin typeface="Meiryo UI" panose="020B0604030504040204" pitchFamily="50" charset="-128"/>
                <a:ea typeface="Meiryo UI" panose="020B0604030504040204" pitchFamily="50" charset="-128"/>
              </a:rPr>
              <a:t>トレンドは、小型原子炉で、分散配置し長大な送電網無しで安定した電力供給を目指す。</a:t>
            </a:r>
            <a:endParaRPr lang="en-US" altLang="ja-JP" sz="1524">
              <a:latin typeface="Meiryo UI" panose="020B0604030504040204" pitchFamily="50" charset="-128"/>
              <a:ea typeface="Meiryo UI" panose="020B0604030504040204" pitchFamily="50" charset="-128"/>
            </a:endParaRPr>
          </a:p>
        </p:txBody>
      </p:sp>
      <p:sp>
        <p:nvSpPr>
          <p:cNvPr id="22537" name="正方形/長方形 9"/>
          <p:cNvSpPr>
            <a:spLocks noChangeArrowheads="1"/>
          </p:cNvSpPr>
          <p:nvPr/>
        </p:nvSpPr>
        <p:spPr bwMode="auto">
          <a:xfrm>
            <a:off x="2393346" y="1670656"/>
            <a:ext cx="234872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714">
                <a:latin typeface="Meiryo UI" panose="020B0604030504040204" pitchFamily="50" charset="-128"/>
                <a:ea typeface="Meiryo UI" panose="020B0604030504040204" pitchFamily="50" charset="-128"/>
              </a:rPr>
              <a:t>テレストリアル・エナジー社</a:t>
            </a:r>
            <a:endParaRPr lang="ja-JP" altLang="en-US" sz="1714"/>
          </a:p>
        </p:txBody>
      </p:sp>
      <p:sp>
        <p:nvSpPr>
          <p:cNvPr id="22538" name="正方形/長方形 11"/>
          <p:cNvSpPr>
            <a:spLocks noChangeArrowheads="1"/>
          </p:cNvSpPr>
          <p:nvPr/>
        </p:nvSpPr>
        <p:spPr bwMode="auto">
          <a:xfrm>
            <a:off x="7337275" y="6021918"/>
            <a:ext cx="1920719"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（出典）トリウムテックソリューション資料</a:t>
            </a:r>
          </a:p>
        </p:txBody>
      </p:sp>
      <p:sp>
        <p:nvSpPr>
          <p:cNvPr id="22539" name="正方形/長方形 12"/>
          <p:cNvSpPr>
            <a:spLocks noChangeArrowheads="1"/>
          </p:cNvSpPr>
          <p:nvPr/>
        </p:nvSpPr>
        <p:spPr bwMode="auto">
          <a:xfrm>
            <a:off x="2529417" y="6327323"/>
            <a:ext cx="158569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a:t>
            </a:r>
            <a:r>
              <a:rPr lang="en-US" altLang="ja-JP" sz="857">
                <a:latin typeface="Meiryo UI" panose="020B0604030504040204" pitchFamily="50" charset="-128"/>
                <a:ea typeface="Meiryo UI" panose="020B0604030504040204" pitchFamily="50" charset="-128"/>
              </a:rPr>
              <a:t>Terrestrial Energy</a:t>
            </a:r>
            <a:endParaRPr lang="ja-JP" altLang="en-US" sz="857">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2666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75883"/>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未利用原子燃料トリウム</a:t>
            </a:r>
          </a:p>
        </p:txBody>
      </p:sp>
      <p:pic>
        <p:nvPicPr>
          <p:cNvPr id="29701" name="図 7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1692" y="1356180"/>
            <a:ext cx="2485571" cy="186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テキスト ボックス 73"/>
          <p:cNvSpPr txBox="1">
            <a:spLocks noChangeArrowheads="1"/>
          </p:cNvSpPr>
          <p:nvPr/>
        </p:nvSpPr>
        <p:spPr bwMode="auto">
          <a:xfrm>
            <a:off x="4204314" y="657171"/>
            <a:ext cx="3794881"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524" dirty="0">
                <a:latin typeface="Meiryo UI" panose="020B0604030504040204" pitchFamily="50" charset="-128"/>
                <a:ea typeface="Meiryo UI" panose="020B0604030504040204" pitchFamily="50" charset="-128"/>
              </a:rPr>
              <a:t>トリウムは、鉄鉱石やモナザイトに含まれる</a:t>
            </a:r>
          </a:p>
        </p:txBody>
      </p:sp>
      <p:pic>
        <p:nvPicPr>
          <p:cNvPr id="29703" name="図 7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108" y="1082524"/>
            <a:ext cx="2916465" cy="213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テキスト ボックス 75"/>
          <p:cNvSpPr txBox="1">
            <a:spLocks noChangeArrowheads="1"/>
          </p:cNvSpPr>
          <p:nvPr/>
        </p:nvSpPr>
        <p:spPr bwMode="auto">
          <a:xfrm>
            <a:off x="7963203" y="934357"/>
            <a:ext cx="28877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中国・包頭における深刻な環境汚染</a:t>
            </a:r>
          </a:p>
        </p:txBody>
      </p:sp>
      <p:sp>
        <p:nvSpPr>
          <p:cNvPr id="29705" name="正方形/長方形 76"/>
          <p:cNvSpPr>
            <a:spLocks noChangeArrowheads="1"/>
          </p:cNvSpPr>
          <p:nvPr/>
        </p:nvSpPr>
        <p:spPr bwMode="auto">
          <a:xfrm>
            <a:off x="8289775" y="3193143"/>
            <a:ext cx="237917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TW" altLang="en-US" sz="1333">
                <a:latin typeface="Meiryo UI" panose="020B0604030504040204" pitchFamily="50" charset="-128"/>
                <a:ea typeface="Meiryo UI" panose="020B0604030504040204" pitchFamily="50" charset="-128"/>
              </a:rPr>
              <a:t>白雲鄂博</a:t>
            </a:r>
            <a:r>
              <a:rPr lang="ja-JP" altLang="en-US" sz="1333">
                <a:latin typeface="Meiryo UI" panose="020B0604030504040204" pitchFamily="50" charset="-128"/>
                <a:ea typeface="Meiryo UI" panose="020B0604030504040204" pitchFamily="50" charset="-128"/>
              </a:rPr>
              <a:t>（バヤンオボー）鉱山</a:t>
            </a:r>
          </a:p>
        </p:txBody>
      </p:sp>
      <p:sp>
        <p:nvSpPr>
          <p:cNvPr id="29706" name="テキスト ボックス 77"/>
          <p:cNvSpPr txBox="1">
            <a:spLocks noChangeArrowheads="1"/>
          </p:cNvSpPr>
          <p:nvPr/>
        </p:nvSpPr>
        <p:spPr bwMode="auto">
          <a:xfrm>
            <a:off x="696342" y="1314231"/>
            <a:ext cx="4725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b="1" dirty="0">
                <a:latin typeface="Meiryo UI" panose="020B0604030504040204" pitchFamily="50" charset="-128"/>
                <a:ea typeface="Meiryo UI" panose="020B0604030504040204" pitchFamily="50" charset="-128"/>
              </a:rPr>
              <a:t>★中国は、上海応用物理研究所でトリウム溶融塩炉</a:t>
            </a:r>
            <a:endParaRPr lang="en-US" altLang="ja-JP" sz="1600" b="1" dirty="0">
              <a:latin typeface="Meiryo UI" panose="020B0604030504040204" pitchFamily="50" charset="-128"/>
              <a:ea typeface="Meiryo UI" panose="020B0604030504040204" pitchFamily="50" charset="-128"/>
            </a:endParaRPr>
          </a:p>
          <a:p>
            <a:pPr>
              <a:spcBef>
                <a:spcPct val="0"/>
              </a:spcBef>
              <a:buFontTx/>
              <a:buNone/>
            </a:pPr>
            <a:r>
              <a:rPr lang="ja-JP" altLang="en-US" sz="1600" b="1" dirty="0">
                <a:latin typeface="Meiryo UI" panose="020B0604030504040204" pitchFamily="50" charset="-128"/>
                <a:ea typeface="Meiryo UI" panose="020B0604030504040204" pitchFamily="50" charset="-128"/>
              </a:rPr>
              <a:t>（</a:t>
            </a:r>
            <a:r>
              <a:rPr lang="ja-JP" altLang="en-US" sz="1600" b="1" dirty="0">
                <a:solidFill>
                  <a:srgbClr val="FF0000"/>
                </a:solidFill>
                <a:latin typeface="Meiryo UI" panose="020B0604030504040204" pitchFamily="50" charset="-128"/>
                <a:ea typeface="Meiryo UI" panose="020B0604030504040204" pitchFamily="50" charset="-128"/>
              </a:rPr>
              <a:t>液体核燃料</a:t>
            </a:r>
            <a:r>
              <a:rPr lang="ja-JP" altLang="en-US" sz="1600" b="1" dirty="0">
                <a:latin typeface="Meiryo UI" panose="020B0604030504040204" pitchFamily="50" charset="-128"/>
                <a:ea typeface="Meiryo UI" panose="020B0604030504040204" pitchFamily="50" charset="-128"/>
              </a:rPr>
              <a:t>）を開発中。（小型原子炉）</a:t>
            </a:r>
            <a:endParaRPr lang="en-US" altLang="ja-JP" sz="1600" b="1" dirty="0">
              <a:latin typeface="Meiryo UI" panose="020B0604030504040204" pitchFamily="50" charset="-128"/>
              <a:ea typeface="Meiryo UI" panose="020B0604030504040204" pitchFamily="50" charset="-128"/>
            </a:endParaRPr>
          </a:p>
          <a:p>
            <a:pPr>
              <a:spcBef>
                <a:spcPct val="0"/>
              </a:spcBef>
              <a:buFontTx/>
              <a:buNone/>
            </a:pPr>
            <a:r>
              <a:rPr lang="ja-JP" altLang="en-US" sz="1600" b="1" dirty="0">
                <a:latin typeface="Meiryo UI" panose="020B0604030504040204" pitchFamily="50" charset="-128"/>
                <a:ea typeface="Meiryo UI" panose="020B0604030504040204" pitchFamily="50" charset="-128"/>
              </a:rPr>
              <a:t>★モナザイト資源が豊富なインドも開発中。</a:t>
            </a:r>
            <a:endParaRPr lang="en-US" altLang="ja-JP" sz="1600" b="1" dirty="0">
              <a:latin typeface="Meiryo UI" panose="020B0604030504040204" pitchFamily="50" charset="-128"/>
              <a:ea typeface="Meiryo UI" panose="020B0604030504040204" pitchFamily="50" charset="-128"/>
            </a:endParaRPr>
          </a:p>
          <a:p>
            <a:pPr>
              <a:spcBef>
                <a:spcPct val="0"/>
              </a:spcBef>
              <a:buFontTx/>
              <a:buNone/>
            </a:pPr>
            <a:r>
              <a:rPr lang="ja-JP" altLang="en-US" sz="1600" b="1" dirty="0">
                <a:latin typeface="Meiryo UI" panose="020B0604030504040204" pitchFamily="50" charset="-128"/>
                <a:ea typeface="Meiryo UI" panose="020B0604030504040204" pitchFamily="50" charset="-128"/>
              </a:rPr>
              <a:t>★トリウム　１：</a:t>
            </a:r>
            <a:r>
              <a:rPr lang="en-US" altLang="ja-JP" sz="1600" b="1" dirty="0">
                <a:latin typeface="Meiryo UI" panose="020B0604030504040204" pitchFamily="50" charset="-128"/>
                <a:ea typeface="Meiryo UI" panose="020B0604030504040204" pitchFamily="50" charset="-128"/>
              </a:rPr>
              <a:t>200</a:t>
            </a:r>
            <a:r>
              <a:rPr lang="ja-JP" altLang="en-US" sz="1600" b="1" dirty="0">
                <a:latin typeface="Meiryo UI" panose="020B0604030504040204" pitchFamily="50" charset="-128"/>
                <a:ea typeface="Meiryo UI" panose="020B0604030504040204" pitchFamily="50" charset="-128"/>
              </a:rPr>
              <a:t>　ウラン</a:t>
            </a:r>
          </a:p>
        </p:txBody>
      </p:sp>
      <p:pic>
        <p:nvPicPr>
          <p:cNvPr id="2970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144" y="3977823"/>
            <a:ext cx="1891392" cy="25112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977" y="3977822"/>
            <a:ext cx="3336773" cy="25037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9" name="AutoShape 10"/>
          <p:cNvSpPr>
            <a:spLocks noChangeArrowheads="1"/>
          </p:cNvSpPr>
          <p:nvPr/>
        </p:nvSpPr>
        <p:spPr bwMode="auto">
          <a:xfrm>
            <a:off x="7370536" y="5113262"/>
            <a:ext cx="713619" cy="371929"/>
          </a:xfrm>
          <a:prstGeom prst="rightArrow">
            <a:avLst>
              <a:gd name="adj1" fmla="val 60167"/>
              <a:gd name="adj2" fmla="val 98200"/>
            </a:avLst>
          </a:prstGeom>
          <a:solidFill>
            <a:srgbClr val="00CCFF"/>
          </a:solidFill>
          <a:ln w="3816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a:lnSpc>
                <a:spcPct val="93000"/>
              </a:lnSpc>
              <a:spcBef>
                <a:spcPct val="0"/>
              </a:spcBef>
              <a:buClr>
                <a:srgbClr val="000000"/>
              </a:buClr>
              <a:buFont typeface="Times New Roman" panose="02020603050405020304" pitchFamily="18" charset="0"/>
              <a:buNone/>
            </a:pPr>
            <a:endParaRPr lang="ja-JP" altLang="en-US" sz="1714"/>
          </a:p>
        </p:txBody>
      </p:sp>
      <p:sp>
        <p:nvSpPr>
          <p:cNvPr id="29710" name="テキスト ボックス 81"/>
          <p:cNvSpPr txBox="1">
            <a:spLocks noChangeArrowheads="1"/>
          </p:cNvSpPr>
          <p:nvPr/>
        </p:nvSpPr>
        <p:spPr bwMode="auto">
          <a:xfrm>
            <a:off x="6495144" y="3687536"/>
            <a:ext cx="28620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米国は硫酸トリウムを戦略備蓄</a:t>
            </a:r>
          </a:p>
        </p:txBody>
      </p:sp>
      <p:pic>
        <p:nvPicPr>
          <p:cNvPr id="29711" name="図 8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719" y="2479276"/>
            <a:ext cx="5023639" cy="360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テキスト ボックス 83"/>
          <p:cNvSpPr txBox="1">
            <a:spLocks noChangeArrowheads="1"/>
          </p:cNvSpPr>
          <p:nvPr/>
        </p:nvSpPr>
        <p:spPr bwMode="auto">
          <a:xfrm>
            <a:off x="391542" y="6173316"/>
            <a:ext cx="441022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dirty="0">
                <a:latin typeface="Meiryo UI" panose="020B0604030504040204" pitchFamily="50" charset="-128"/>
                <a:ea typeface="Meiryo UI" panose="020B0604030504040204" pitchFamily="50" charset="-128"/>
              </a:rPr>
              <a:t>米オークリッジ国立研究所の溶融塩炉</a:t>
            </a:r>
            <a:endParaRPr lang="en-US" altLang="ja-JP" sz="1333" dirty="0">
              <a:latin typeface="Meiryo UI" panose="020B0604030504040204" pitchFamily="50" charset="-128"/>
              <a:ea typeface="Meiryo UI" panose="020B0604030504040204" pitchFamily="50" charset="-128"/>
            </a:endParaRPr>
          </a:p>
          <a:p>
            <a:pPr algn="ctr">
              <a:spcBef>
                <a:spcPct val="0"/>
              </a:spcBef>
              <a:buFontTx/>
              <a:buNone/>
            </a:pPr>
            <a:r>
              <a:rPr lang="en-US" altLang="ja-JP" sz="1333" dirty="0">
                <a:latin typeface="Meiryo UI" panose="020B0604030504040204" pitchFamily="50" charset="-128"/>
                <a:ea typeface="Meiryo UI" panose="020B0604030504040204" pitchFamily="50" charset="-128"/>
              </a:rPr>
              <a:t>MIT</a:t>
            </a:r>
            <a:r>
              <a:rPr lang="ja-JP" altLang="en-US" sz="1333" dirty="0">
                <a:latin typeface="Meiryo UI" panose="020B0604030504040204" pitchFamily="50" charset="-128"/>
                <a:ea typeface="Meiryo UI" panose="020B0604030504040204" pitchFamily="50" charset="-128"/>
              </a:rPr>
              <a:t>やベンチャーも溶融塩炉ビジネスに参入</a:t>
            </a:r>
          </a:p>
        </p:txBody>
      </p:sp>
    </p:spTree>
    <p:extLst>
      <p:ext uri="{BB962C8B-B14F-4D97-AF65-F5344CB8AC3E}">
        <p14:creationId xmlns:p14="http://schemas.microsoft.com/office/powerpoint/2010/main" val="1896744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75883"/>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レアアースとトリウム</a:t>
            </a:r>
          </a:p>
        </p:txBody>
      </p:sp>
      <p:sp>
        <p:nvSpPr>
          <p:cNvPr id="30725" name="Text Box 2"/>
          <p:cNvSpPr txBox="1">
            <a:spLocks noChangeArrowheads="1"/>
          </p:cNvSpPr>
          <p:nvPr/>
        </p:nvSpPr>
        <p:spPr bwMode="auto">
          <a:xfrm>
            <a:off x="4109359" y="1173238"/>
            <a:ext cx="89319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モナザイト精鉱</a:t>
            </a:r>
          </a:p>
        </p:txBody>
      </p:sp>
      <p:sp>
        <p:nvSpPr>
          <p:cNvPr id="30726" name="Text Box 3"/>
          <p:cNvSpPr txBox="1">
            <a:spLocks noChangeArrowheads="1"/>
          </p:cNvSpPr>
          <p:nvPr/>
        </p:nvSpPr>
        <p:spPr bwMode="auto">
          <a:xfrm>
            <a:off x="4177394" y="1611691"/>
            <a:ext cx="65594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ボールミル</a:t>
            </a:r>
          </a:p>
        </p:txBody>
      </p:sp>
      <p:sp>
        <p:nvSpPr>
          <p:cNvPr id="30727" name="Text Box 4"/>
          <p:cNvSpPr txBox="1">
            <a:spLocks noChangeArrowheads="1"/>
          </p:cNvSpPr>
          <p:nvPr/>
        </p:nvSpPr>
        <p:spPr bwMode="auto">
          <a:xfrm>
            <a:off x="4316488" y="2004786"/>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磨鉱</a:t>
            </a:r>
          </a:p>
        </p:txBody>
      </p:sp>
      <p:sp>
        <p:nvSpPr>
          <p:cNvPr id="30728" name="Text Box 5"/>
          <p:cNvSpPr txBox="1">
            <a:spLocks noChangeArrowheads="1"/>
          </p:cNvSpPr>
          <p:nvPr/>
        </p:nvSpPr>
        <p:spPr bwMode="auto">
          <a:xfrm>
            <a:off x="4254502" y="2381251"/>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分解槽</a:t>
            </a:r>
          </a:p>
        </p:txBody>
      </p:sp>
      <p:sp>
        <p:nvSpPr>
          <p:cNvPr id="30729" name="Text Box 6"/>
          <p:cNvSpPr txBox="1">
            <a:spLocks noChangeArrowheads="1"/>
          </p:cNvSpPr>
          <p:nvPr/>
        </p:nvSpPr>
        <p:spPr bwMode="auto">
          <a:xfrm>
            <a:off x="4269621" y="281970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静置槽</a:t>
            </a:r>
          </a:p>
        </p:txBody>
      </p:sp>
      <p:sp>
        <p:nvSpPr>
          <p:cNvPr id="30730" name="Text Box 7"/>
          <p:cNvSpPr txBox="1">
            <a:spLocks noChangeArrowheads="1"/>
          </p:cNvSpPr>
          <p:nvPr/>
        </p:nvSpPr>
        <p:spPr bwMode="auto">
          <a:xfrm>
            <a:off x="4209144" y="3255132"/>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真空濾過</a:t>
            </a:r>
          </a:p>
        </p:txBody>
      </p:sp>
      <p:sp>
        <p:nvSpPr>
          <p:cNvPr id="30731" name="Text Box 8"/>
          <p:cNvSpPr txBox="1">
            <a:spLocks noChangeArrowheads="1"/>
          </p:cNvSpPr>
          <p:nvPr/>
        </p:nvSpPr>
        <p:spPr bwMode="auto">
          <a:xfrm>
            <a:off x="4145644" y="3627061"/>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含水酸化物</a:t>
            </a:r>
          </a:p>
        </p:txBody>
      </p:sp>
      <p:sp>
        <p:nvSpPr>
          <p:cNvPr id="30732" name="Text Box 9"/>
          <p:cNvSpPr txBox="1">
            <a:spLocks noChangeArrowheads="1"/>
          </p:cNvSpPr>
          <p:nvPr/>
        </p:nvSpPr>
        <p:spPr bwMode="auto">
          <a:xfrm>
            <a:off x="4269621" y="4012595"/>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抽出槽</a:t>
            </a:r>
          </a:p>
        </p:txBody>
      </p:sp>
      <p:sp>
        <p:nvSpPr>
          <p:cNvPr id="30733" name="Text Box 10"/>
          <p:cNvSpPr txBox="1">
            <a:spLocks noChangeArrowheads="1"/>
          </p:cNvSpPr>
          <p:nvPr/>
        </p:nvSpPr>
        <p:spPr bwMode="auto">
          <a:xfrm>
            <a:off x="4322536" y="4446513"/>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濾過</a:t>
            </a:r>
          </a:p>
        </p:txBody>
      </p:sp>
      <p:sp>
        <p:nvSpPr>
          <p:cNvPr id="30734" name="Text Box 11"/>
          <p:cNvSpPr txBox="1">
            <a:spLocks noChangeArrowheads="1"/>
          </p:cNvSpPr>
          <p:nvPr/>
        </p:nvSpPr>
        <p:spPr bwMode="auto">
          <a:xfrm>
            <a:off x="4340679" y="4848679"/>
            <a:ext cx="39946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ろ液</a:t>
            </a:r>
          </a:p>
        </p:txBody>
      </p:sp>
      <p:sp>
        <p:nvSpPr>
          <p:cNvPr id="30735" name="Text Box 12"/>
          <p:cNvSpPr txBox="1">
            <a:spLocks noChangeArrowheads="1"/>
          </p:cNvSpPr>
          <p:nvPr/>
        </p:nvSpPr>
        <p:spPr bwMode="auto">
          <a:xfrm>
            <a:off x="4048883" y="5246310"/>
            <a:ext cx="926857"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ミキサーセトラー</a:t>
            </a:r>
          </a:p>
        </p:txBody>
      </p:sp>
      <p:sp>
        <p:nvSpPr>
          <p:cNvPr id="30736" name="Text Box 13"/>
          <p:cNvSpPr txBox="1">
            <a:spLocks noChangeArrowheads="1"/>
          </p:cNvSpPr>
          <p:nvPr/>
        </p:nvSpPr>
        <p:spPr bwMode="auto">
          <a:xfrm>
            <a:off x="4254502" y="570139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濃縮釜</a:t>
            </a:r>
          </a:p>
        </p:txBody>
      </p:sp>
      <p:sp>
        <p:nvSpPr>
          <p:cNvPr id="30737" name="Text Box 14"/>
          <p:cNvSpPr txBox="1">
            <a:spLocks noChangeArrowheads="1"/>
          </p:cNvSpPr>
          <p:nvPr/>
        </p:nvSpPr>
        <p:spPr bwMode="auto">
          <a:xfrm>
            <a:off x="4194025" y="6088442"/>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塩化希土</a:t>
            </a:r>
          </a:p>
        </p:txBody>
      </p:sp>
      <p:sp>
        <p:nvSpPr>
          <p:cNvPr id="30738" name="Line 15"/>
          <p:cNvSpPr>
            <a:spLocks noChangeShapeType="1"/>
          </p:cNvSpPr>
          <p:nvPr/>
        </p:nvSpPr>
        <p:spPr bwMode="auto">
          <a:xfrm>
            <a:off x="4520596" y="1406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39" name="Line 16"/>
          <p:cNvSpPr>
            <a:spLocks noChangeShapeType="1"/>
          </p:cNvSpPr>
          <p:nvPr/>
        </p:nvSpPr>
        <p:spPr bwMode="auto">
          <a:xfrm>
            <a:off x="4520596" y="1847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0" name="Line 17"/>
          <p:cNvSpPr>
            <a:spLocks noChangeShapeType="1"/>
          </p:cNvSpPr>
          <p:nvPr/>
        </p:nvSpPr>
        <p:spPr bwMode="auto">
          <a:xfrm>
            <a:off x="4529668" y="218772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1" name="Line 18"/>
          <p:cNvSpPr>
            <a:spLocks noChangeShapeType="1"/>
          </p:cNvSpPr>
          <p:nvPr/>
        </p:nvSpPr>
        <p:spPr bwMode="auto">
          <a:xfrm>
            <a:off x="4537227" y="2627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2" name="Line 19"/>
          <p:cNvSpPr>
            <a:spLocks noChangeShapeType="1"/>
          </p:cNvSpPr>
          <p:nvPr/>
        </p:nvSpPr>
        <p:spPr bwMode="auto">
          <a:xfrm>
            <a:off x="4537227" y="305858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3" name="Line 20"/>
          <p:cNvSpPr>
            <a:spLocks noChangeShapeType="1"/>
          </p:cNvSpPr>
          <p:nvPr/>
        </p:nvSpPr>
        <p:spPr bwMode="auto">
          <a:xfrm>
            <a:off x="4537227" y="34970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4" name="Line 21"/>
          <p:cNvSpPr>
            <a:spLocks noChangeShapeType="1"/>
          </p:cNvSpPr>
          <p:nvPr/>
        </p:nvSpPr>
        <p:spPr bwMode="auto">
          <a:xfrm>
            <a:off x="4546298" y="3819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5" name="Line 22"/>
          <p:cNvSpPr>
            <a:spLocks noChangeShapeType="1"/>
          </p:cNvSpPr>
          <p:nvPr/>
        </p:nvSpPr>
        <p:spPr bwMode="auto">
          <a:xfrm>
            <a:off x="4538739" y="4249965"/>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6" name="Line 23"/>
          <p:cNvSpPr>
            <a:spLocks noChangeShapeType="1"/>
          </p:cNvSpPr>
          <p:nvPr/>
        </p:nvSpPr>
        <p:spPr bwMode="auto">
          <a:xfrm>
            <a:off x="4538739" y="468841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7" name="Line 24"/>
          <p:cNvSpPr>
            <a:spLocks noChangeShapeType="1"/>
          </p:cNvSpPr>
          <p:nvPr/>
        </p:nvSpPr>
        <p:spPr bwMode="auto">
          <a:xfrm>
            <a:off x="4538739" y="504371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8" name="Line 25"/>
          <p:cNvSpPr>
            <a:spLocks noChangeShapeType="1"/>
          </p:cNvSpPr>
          <p:nvPr/>
        </p:nvSpPr>
        <p:spPr bwMode="auto">
          <a:xfrm>
            <a:off x="4531179" y="54927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9" name="Line 26"/>
          <p:cNvSpPr>
            <a:spLocks noChangeShapeType="1"/>
          </p:cNvSpPr>
          <p:nvPr/>
        </p:nvSpPr>
        <p:spPr bwMode="auto">
          <a:xfrm>
            <a:off x="4523620" y="5947833"/>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0" name="Text Box 27"/>
          <p:cNvSpPr txBox="1">
            <a:spLocks noChangeArrowheads="1"/>
          </p:cNvSpPr>
          <p:nvPr/>
        </p:nvSpPr>
        <p:spPr bwMode="auto">
          <a:xfrm>
            <a:off x="2499179" y="2385786"/>
            <a:ext cx="70724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苛性ソーダ</a:t>
            </a:r>
          </a:p>
        </p:txBody>
      </p:sp>
      <p:sp>
        <p:nvSpPr>
          <p:cNvPr id="30751" name="Text Box 28"/>
          <p:cNvSpPr txBox="1">
            <a:spLocks noChangeArrowheads="1"/>
          </p:cNvSpPr>
          <p:nvPr/>
        </p:nvSpPr>
        <p:spPr bwMode="auto">
          <a:xfrm>
            <a:off x="2930073" y="2819704"/>
            <a:ext cx="306494"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水</a:t>
            </a:r>
          </a:p>
        </p:txBody>
      </p:sp>
      <p:sp>
        <p:nvSpPr>
          <p:cNvPr id="30752" name="Line 29"/>
          <p:cNvSpPr>
            <a:spLocks noChangeShapeType="1"/>
          </p:cNvSpPr>
          <p:nvPr/>
        </p:nvSpPr>
        <p:spPr bwMode="auto">
          <a:xfrm>
            <a:off x="3152322" y="25052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3" name="Text Box 30"/>
          <p:cNvSpPr txBox="1">
            <a:spLocks noChangeArrowheads="1"/>
          </p:cNvSpPr>
          <p:nvPr/>
        </p:nvSpPr>
        <p:spPr bwMode="auto">
          <a:xfrm>
            <a:off x="5796644" y="2819704"/>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上澄液</a:t>
            </a:r>
          </a:p>
        </p:txBody>
      </p:sp>
      <p:sp>
        <p:nvSpPr>
          <p:cNvPr id="30754" name="Line 31"/>
          <p:cNvSpPr>
            <a:spLocks noChangeShapeType="1"/>
          </p:cNvSpPr>
          <p:nvPr/>
        </p:nvSpPr>
        <p:spPr bwMode="auto">
          <a:xfrm>
            <a:off x="4818441" y="2943679"/>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5" name="Line 32"/>
          <p:cNvSpPr>
            <a:spLocks noChangeShapeType="1"/>
          </p:cNvSpPr>
          <p:nvPr/>
        </p:nvSpPr>
        <p:spPr bwMode="auto">
          <a:xfrm>
            <a:off x="6070298" y="3008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6" name="Text Box 33"/>
          <p:cNvSpPr txBox="1">
            <a:spLocks noChangeArrowheads="1"/>
          </p:cNvSpPr>
          <p:nvPr/>
        </p:nvSpPr>
        <p:spPr bwMode="auto">
          <a:xfrm>
            <a:off x="5733144" y="322640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真空結晶</a:t>
            </a:r>
          </a:p>
        </p:txBody>
      </p:sp>
      <p:sp>
        <p:nvSpPr>
          <p:cNvPr id="30757" name="Line 34"/>
          <p:cNvSpPr>
            <a:spLocks noChangeShapeType="1"/>
          </p:cNvSpPr>
          <p:nvPr/>
        </p:nvSpPr>
        <p:spPr bwMode="auto">
          <a:xfrm>
            <a:off x="6071810" y="347284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8" name="Text Box 35"/>
          <p:cNvSpPr txBox="1">
            <a:spLocks noChangeArrowheads="1"/>
          </p:cNvSpPr>
          <p:nvPr/>
        </p:nvSpPr>
        <p:spPr bwMode="auto">
          <a:xfrm>
            <a:off x="5734656" y="3667881"/>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59" name="Text Box 36"/>
          <p:cNvSpPr txBox="1">
            <a:spLocks noChangeArrowheads="1"/>
          </p:cNvSpPr>
          <p:nvPr/>
        </p:nvSpPr>
        <p:spPr bwMode="auto">
          <a:xfrm>
            <a:off x="5595560" y="4074584"/>
            <a:ext cx="95090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第三燐酸ソーダ</a:t>
            </a:r>
          </a:p>
        </p:txBody>
      </p:sp>
      <p:sp>
        <p:nvSpPr>
          <p:cNvPr id="30760" name="Line 37"/>
          <p:cNvSpPr>
            <a:spLocks noChangeShapeType="1"/>
          </p:cNvSpPr>
          <p:nvPr/>
        </p:nvSpPr>
        <p:spPr bwMode="auto">
          <a:xfrm>
            <a:off x="6080882" y="39052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1" name="Text Box 38"/>
          <p:cNvSpPr txBox="1">
            <a:spLocks noChangeArrowheads="1"/>
          </p:cNvSpPr>
          <p:nvPr/>
        </p:nvSpPr>
        <p:spPr bwMode="auto">
          <a:xfrm>
            <a:off x="5686275" y="4431393"/>
            <a:ext cx="77777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トリウム残渣</a:t>
            </a:r>
          </a:p>
        </p:txBody>
      </p:sp>
      <p:sp>
        <p:nvSpPr>
          <p:cNvPr id="30762" name="Line 39"/>
          <p:cNvSpPr>
            <a:spLocks noChangeShapeType="1"/>
          </p:cNvSpPr>
          <p:nvPr/>
        </p:nvSpPr>
        <p:spPr bwMode="auto">
          <a:xfrm>
            <a:off x="6080882" y="4269619"/>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3" name="Line 40"/>
          <p:cNvSpPr>
            <a:spLocks noChangeShapeType="1"/>
          </p:cNvSpPr>
          <p:nvPr/>
        </p:nvSpPr>
        <p:spPr bwMode="auto">
          <a:xfrm>
            <a:off x="6080882" y="461735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4" name="Line 41"/>
          <p:cNvSpPr>
            <a:spLocks noChangeShapeType="1"/>
          </p:cNvSpPr>
          <p:nvPr/>
        </p:nvSpPr>
        <p:spPr bwMode="auto">
          <a:xfrm>
            <a:off x="6080882" y="5057322"/>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5" name="Text Box 42"/>
          <p:cNvSpPr txBox="1">
            <a:spLocks noChangeArrowheads="1"/>
          </p:cNvSpPr>
          <p:nvPr/>
        </p:nvSpPr>
        <p:spPr bwMode="auto">
          <a:xfrm>
            <a:off x="5863167" y="4816929"/>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洗浄</a:t>
            </a:r>
          </a:p>
        </p:txBody>
      </p:sp>
      <p:sp>
        <p:nvSpPr>
          <p:cNvPr id="30766" name="Line 43"/>
          <p:cNvSpPr>
            <a:spLocks noChangeShapeType="1"/>
          </p:cNvSpPr>
          <p:nvPr/>
        </p:nvSpPr>
        <p:spPr bwMode="auto">
          <a:xfrm>
            <a:off x="6082393" y="549879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7" name="Text Box 44"/>
          <p:cNvSpPr txBox="1">
            <a:spLocks noChangeArrowheads="1"/>
          </p:cNvSpPr>
          <p:nvPr/>
        </p:nvSpPr>
        <p:spPr bwMode="auto">
          <a:xfrm>
            <a:off x="5864679" y="5258405"/>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乾燥</a:t>
            </a:r>
          </a:p>
        </p:txBody>
      </p:sp>
      <p:sp>
        <p:nvSpPr>
          <p:cNvPr id="30768" name="Text Box 45"/>
          <p:cNvSpPr txBox="1">
            <a:spLocks noChangeArrowheads="1"/>
          </p:cNvSpPr>
          <p:nvPr/>
        </p:nvSpPr>
        <p:spPr bwMode="auto">
          <a:xfrm>
            <a:off x="5625798" y="5660572"/>
            <a:ext cx="89960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トリウム濃縮物</a:t>
            </a:r>
          </a:p>
        </p:txBody>
      </p:sp>
      <p:sp>
        <p:nvSpPr>
          <p:cNvPr id="30769" name="Line 46"/>
          <p:cNvSpPr>
            <a:spLocks noChangeShapeType="1"/>
          </p:cNvSpPr>
          <p:nvPr/>
        </p:nvSpPr>
        <p:spPr bwMode="auto">
          <a:xfrm>
            <a:off x="6395359" y="3796393"/>
            <a:ext cx="414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0" name="Line 47"/>
          <p:cNvSpPr>
            <a:spLocks noChangeShapeType="1"/>
          </p:cNvSpPr>
          <p:nvPr/>
        </p:nvSpPr>
        <p:spPr bwMode="auto">
          <a:xfrm flipV="1">
            <a:off x="6809620" y="2502203"/>
            <a:ext cx="0" cy="12941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1" name="Line 48"/>
          <p:cNvSpPr>
            <a:spLocks noChangeShapeType="1"/>
          </p:cNvSpPr>
          <p:nvPr/>
        </p:nvSpPr>
        <p:spPr bwMode="auto">
          <a:xfrm flipH="1">
            <a:off x="4803322" y="2497667"/>
            <a:ext cx="19987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2" name="Text Box 49"/>
          <p:cNvSpPr txBox="1">
            <a:spLocks noChangeArrowheads="1"/>
          </p:cNvSpPr>
          <p:nvPr/>
        </p:nvSpPr>
        <p:spPr bwMode="auto">
          <a:xfrm>
            <a:off x="5076977" y="3229429"/>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蒸気</a:t>
            </a:r>
          </a:p>
        </p:txBody>
      </p:sp>
      <p:sp>
        <p:nvSpPr>
          <p:cNvPr id="30773" name="Line 50"/>
          <p:cNvSpPr>
            <a:spLocks noChangeShapeType="1"/>
          </p:cNvSpPr>
          <p:nvPr/>
        </p:nvSpPr>
        <p:spPr bwMode="auto">
          <a:xfrm>
            <a:off x="5408084" y="3363989"/>
            <a:ext cx="3235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4" name="Text Box 51"/>
          <p:cNvSpPr txBox="1">
            <a:spLocks noChangeArrowheads="1"/>
          </p:cNvSpPr>
          <p:nvPr/>
        </p:nvSpPr>
        <p:spPr bwMode="auto">
          <a:xfrm>
            <a:off x="2804584" y="4003524"/>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塩酸</a:t>
            </a:r>
          </a:p>
        </p:txBody>
      </p:sp>
      <p:sp>
        <p:nvSpPr>
          <p:cNvPr id="30775" name="Line 52"/>
          <p:cNvSpPr>
            <a:spLocks noChangeShapeType="1"/>
          </p:cNvSpPr>
          <p:nvPr/>
        </p:nvSpPr>
        <p:spPr bwMode="auto">
          <a:xfrm>
            <a:off x="3170465" y="4130524"/>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6" name="Line 53"/>
          <p:cNvSpPr>
            <a:spLocks noChangeShapeType="1"/>
          </p:cNvSpPr>
          <p:nvPr/>
        </p:nvSpPr>
        <p:spPr bwMode="auto">
          <a:xfrm>
            <a:off x="3164417" y="29497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7" name="Text Box 54"/>
          <p:cNvSpPr txBox="1">
            <a:spLocks noChangeArrowheads="1"/>
          </p:cNvSpPr>
          <p:nvPr/>
        </p:nvSpPr>
        <p:spPr bwMode="auto">
          <a:xfrm>
            <a:off x="3370037" y="3946071"/>
            <a:ext cx="67518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ｐＨメーター</a:t>
            </a:r>
          </a:p>
        </p:txBody>
      </p:sp>
      <p:sp>
        <p:nvSpPr>
          <p:cNvPr id="30778" name="Text Box 55"/>
          <p:cNvSpPr txBox="1">
            <a:spLocks noChangeArrowheads="1"/>
          </p:cNvSpPr>
          <p:nvPr/>
        </p:nvSpPr>
        <p:spPr bwMode="auto">
          <a:xfrm>
            <a:off x="3566584" y="4470703"/>
            <a:ext cx="756938"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フィルタープレス</a:t>
            </a:r>
          </a:p>
        </p:txBody>
      </p:sp>
      <p:sp>
        <p:nvSpPr>
          <p:cNvPr id="30779" name="Text Box 56"/>
          <p:cNvSpPr txBox="1">
            <a:spLocks noChangeArrowheads="1"/>
          </p:cNvSpPr>
          <p:nvPr/>
        </p:nvSpPr>
        <p:spPr bwMode="auto">
          <a:xfrm>
            <a:off x="3218846" y="5170715"/>
            <a:ext cx="915635"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　　　 塩酸</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Ｄ２ＥＨＰＡ</a:t>
            </a:r>
          </a:p>
        </p:txBody>
      </p:sp>
      <p:sp>
        <p:nvSpPr>
          <p:cNvPr id="30780" name="Line 57"/>
          <p:cNvSpPr>
            <a:spLocks noChangeShapeType="1"/>
          </p:cNvSpPr>
          <p:nvPr/>
        </p:nvSpPr>
        <p:spPr bwMode="auto">
          <a:xfrm>
            <a:off x="3840240" y="5297714"/>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1" name="Line 58"/>
          <p:cNvSpPr>
            <a:spLocks noChangeShapeType="1"/>
          </p:cNvSpPr>
          <p:nvPr/>
        </p:nvSpPr>
        <p:spPr bwMode="auto">
          <a:xfrm>
            <a:off x="3840240" y="5430762"/>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2" name="Text Box 59"/>
          <p:cNvSpPr txBox="1">
            <a:spLocks noChangeArrowheads="1"/>
          </p:cNvSpPr>
          <p:nvPr/>
        </p:nvSpPr>
        <p:spPr bwMode="auto">
          <a:xfrm>
            <a:off x="2503716" y="5730119"/>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沈殿槽</a:t>
            </a:r>
          </a:p>
        </p:txBody>
      </p:sp>
      <p:sp>
        <p:nvSpPr>
          <p:cNvPr id="30783" name="Text Box 60"/>
          <p:cNvSpPr txBox="1">
            <a:spLocks noChangeArrowheads="1"/>
          </p:cNvSpPr>
          <p:nvPr/>
        </p:nvSpPr>
        <p:spPr bwMode="auto">
          <a:xfrm>
            <a:off x="2426608" y="617915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84" name="Line 61"/>
          <p:cNvSpPr>
            <a:spLocks noChangeShapeType="1"/>
          </p:cNvSpPr>
          <p:nvPr/>
        </p:nvSpPr>
        <p:spPr bwMode="auto">
          <a:xfrm>
            <a:off x="2765274" y="59735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5" name="Text Box 62"/>
          <p:cNvSpPr txBox="1">
            <a:spLocks noChangeArrowheads="1"/>
          </p:cNvSpPr>
          <p:nvPr/>
        </p:nvSpPr>
        <p:spPr bwMode="auto">
          <a:xfrm>
            <a:off x="2224012" y="6567715"/>
            <a:ext cx="109837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中・重希土濃縮物</a:t>
            </a:r>
          </a:p>
        </p:txBody>
      </p:sp>
      <p:sp>
        <p:nvSpPr>
          <p:cNvPr id="30786" name="Line 63"/>
          <p:cNvSpPr>
            <a:spLocks noChangeShapeType="1"/>
          </p:cNvSpPr>
          <p:nvPr/>
        </p:nvSpPr>
        <p:spPr bwMode="auto">
          <a:xfrm>
            <a:off x="2765274" y="6419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7" name="Line 64"/>
          <p:cNvSpPr>
            <a:spLocks noChangeShapeType="1"/>
          </p:cNvSpPr>
          <p:nvPr/>
        </p:nvSpPr>
        <p:spPr bwMode="auto">
          <a:xfrm>
            <a:off x="4132036" y="5488215"/>
            <a:ext cx="0" cy="355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8" name="Line 65"/>
          <p:cNvSpPr>
            <a:spLocks noChangeShapeType="1"/>
          </p:cNvSpPr>
          <p:nvPr/>
        </p:nvSpPr>
        <p:spPr bwMode="auto">
          <a:xfrm flipH="1">
            <a:off x="3054048" y="5835952"/>
            <a:ext cx="10704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9" name="Text Box 66"/>
          <p:cNvSpPr txBox="1">
            <a:spLocks noChangeArrowheads="1"/>
          </p:cNvSpPr>
          <p:nvPr/>
        </p:nvSpPr>
        <p:spPr bwMode="auto">
          <a:xfrm>
            <a:off x="2488596" y="5314346"/>
            <a:ext cx="75373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Ｎａ</a:t>
            </a:r>
            <a:r>
              <a:rPr lang="ja-JP" altLang="en-US" sz="952" baseline="-25000">
                <a:latin typeface="Meiryo UI" panose="020B0604030504040204" pitchFamily="50" charset="-128"/>
                <a:ea typeface="Meiryo UI" panose="020B0604030504040204" pitchFamily="50" charset="-128"/>
              </a:rPr>
              <a:t>２</a:t>
            </a:r>
            <a:r>
              <a:rPr lang="ja-JP" altLang="en-US" sz="952">
                <a:latin typeface="Meiryo UI" panose="020B0604030504040204" pitchFamily="50" charset="-128"/>
                <a:ea typeface="Meiryo UI" panose="020B0604030504040204" pitchFamily="50" charset="-128"/>
              </a:rPr>
              <a:t>ＣＯ</a:t>
            </a:r>
          </a:p>
        </p:txBody>
      </p:sp>
      <p:sp>
        <p:nvSpPr>
          <p:cNvPr id="30790" name="Line 67"/>
          <p:cNvSpPr>
            <a:spLocks noChangeShapeType="1"/>
          </p:cNvSpPr>
          <p:nvPr/>
        </p:nvSpPr>
        <p:spPr bwMode="auto">
          <a:xfrm>
            <a:off x="2774346" y="55335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91" name="Text Box 68"/>
          <p:cNvSpPr txBox="1">
            <a:spLocks noChangeArrowheads="1"/>
          </p:cNvSpPr>
          <p:nvPr/>
        </p:nvSpPr>
        <p:spPr bwMode="auto">
          <a:xfrm>
            <a:off x="3439584" y="3271762"/>
            <a:ext cx="85151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（モーｱフィルタ）</a:t>
            </a:r>
          </a:p>
        </p:txBody>
      </p:sp>
      <p:pic>
        <p:nvPicPr>
          <p:cNvPr id="30792" name="Picture 69" descr="sprite_launch_pad"/>
          <p:cNvPicPr>
            <a:picLocks noChangeAspect="1" noChangeArrowheads="1"/>
          </p:cNvPicPr>
          <p:nvPr/>
        </p:nvPicPr>
        <p:blipFill>
          <a:blip r:embed="rId3" cstate="print">
            <a:clrChange>
              <a:clrFrom>
                <a:srgbClr val="FBFBFB"/>
              </a:clrFrom>
              <a:clrTo>
                <a:srgbClr val="FBFBFB">
                  <a:alpha val="0"/>
                </a:srgbClr>
              </a:clrTo>
            </a:clrChange>
            <a:extLst>
              <a:ext uri="{28A0092B-C50C-407E-A947-70E740481C1C}">
                <a14:useLocalDpi xmlns:a14="http://schemas.microsoft.com/office/drawing/2010/main" val="0"/>
              </a:ext>
            </a:extLst>
          </a:blip>
          <a:srcRect l="9334" t="6902" r="13333" b="6830"/>
          <a:stretch>
            <a:fillRect/>
          </a:stretch>
        </p:blipFill>
        <p:spPr bwMode="auto">
          <a:xfrm>
            <a:off x="8548310" y="1294191"/>
            <a:ext cx="1542143" cy="142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3" name="Text Box 70"/>
          <p:cNvSpPr txBox="1">
            <a:spLocks noChangeArrowheads="1"/>
          </p:cNvSpPr>
          <p:nvPr/>
        </p:nvSpPr>
        <p:spPr bwMode="auto">
          <a:xfrm>
            <a:off x="8688917" y="2665488"/>
            <a:ext cx="128814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ＩＣＢＭ／ＳＲＢＭ</a:t>
            </a:r>
          </a:p>
        </p:txBody>
      </p:sp>
      <p:sp>
        <p:nvSpPr>
          <p:cNvPr id="30794" name="Text Box 71"/>
          <p:cNvSpPr txBox="1">
            <a:spLocks noChangeArrowheads="1"/>
          </p:cNvSpPr>
          <p:nvPr/>
        </p:nvSpPr>
        <p:spPr bwMode="auto">
          <a:xfrm>
            <a:off x="9375414" y="1294191"/>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核弾頭</a:t>
            </a:r>
          </a:p>
        </p:txBody>
      </p:sp>
      <p:pic>
        <p:nvPicPr>
          <p:cNvPr id="30795" name="Picture 72" descr="42208309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981585">
            <a:off x="8821965" y="845156"/>
            <a:ext cx="955524" cy="44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6" name="Text Box 73"/>
          <p:cNvSpPr txBox="1">
            <a:spLocks noChangeArrowheads="1"/>
          </p:cNvSpPr>
          <p:nvPr/>
        </p:nvSpPr>
        <p:spPr bwMode="auto">
          <a:xfrm>
            <a:off x="8884680" y="749905"/>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戦術核兵器</a:t>
            </a:r>
          </a:p>
        </p:txBody>
      </p:sp>
      <p:pic>
        <p:nvPicPr>
          <p:cNvPr id="30797" name="Picture 43"/>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gray">
          <a:xfrm>
            <a:off x="7742465" y="5252357"/>
            <a:ext cx="876905" cy="108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8" name="Text Box 75"/>
          <p:cNvSpPr txBox="1">
            <a:spLocks noChangeArrowheads="1"/>
          </p:cNvSpPr>
          <p:nvPr/>
        </p:nvSpPr>
        <p:spPr bwMode="auto">
          <a:xfrm>
            <a:off x="7298923" y="6303132"/>
            <a:ext cx="1770036" cy="53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トリウム原子炉</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①軽水炉 （</a:t>
            </a:r>
            <a:r>
              <a:rPr lang="ja-JP" altLang="en-US" sz="952">
                <a:solidFill>
                  <a:srgbClr val="990000"/>
                </a:solidFill>
                <a:latin typeface="Meiryo UI" panose="020B0604030504040204" pitchFamily="50" charset="-128"/>
                <a:ea typeface="Meiryo UI" panose="020B0604030504040204" pitchFamily="50" charset="-128"/>
              </a:rPr>
              <a:t>固体</a:t>
            </a:r>
            <a:r>
              <a:rPr lang="ja-JP" altLang="en-US" sz="952">
                <a:latin typeface="Meiryo UI" panose="020B0604030504040204" pitchFamily="50" charset="-128"/>
                <a:ea typeface="Meiryo UI" panose="020B0604030504040204" pitchFamily="50" charset="-128"/>
              </a:rPr>
              <a:t>核燃料）</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②溶融塩炉 （</a:t>
            </a:r>
            <a:r>
              <a:rPr lang="ja-JP" altLang="en-US" sz="952">
                <a:solidFill>
                  <a:srgbClr val="0033CC"/>
                </a:solidFill>
                <a:latin typeface="Meiryo UI" panose="020B0604030504040204" pitchFamily="50" charset="-128"/>
                <a:ea typeface="Meiryo UI" panose="020B0604030504040204" pitchFamily="50" charset="-128"/>
              </a:rPr>
              <a:t>液体</a:t>
            </a:r>
            <a:r>
              <a:rPr lang="ja-JP" altLang="en-US" sz="952">
                <a:latin typeface="Meiryo UI" panose="020B0604030504040204" pitchFamily="50" charset="-128"/>
                <a:ea typeface="Meiryo UI" panose="020B0604030504040204" pitchFamily="50" charset="-128"/>
              </a:rPr>
              <a:t>核燃料）</a:t>
            </a:r>
          </a:p>
        </p:txBody>
      </p:sp>
      <p:pic>
        <p:nvPicPr>
          <p:cNvPr id="30799" name="Picture 7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906" y="931333"/>
            <a:ext cx="1322916" cy="61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0" name="Text Box 77"/>
          <p:cNvSpPr txBox="1">
            <a:spLocks noChangeArrowheads="1"/>
          </p:cNvSpPr>
          <p:nvPr/>
        </p:nvSpPr>
        <p:spPr bwMode="auto">
          <a:xfrm>
            <a:off x="2206752" y="1480155"/>
            <a:ext cx="89479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レアアース鉱山</a:t>
            </a:r>
          </a:p>
        </p:txBody>
      </p:sp>
      <p:pic>
        <p:nvPicPr>
          <p:cNvPr id="30801" name="Picture 29" descr="D:\Documents and Settings\YNAD0433\Local Settings\Temporary Internet Files\Content.IE5\E3G50VEL\MCIN00299_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5584" y="820965"/>
            <a:ext cx="541262"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2" name="Line 79"/>
          <p:cNvSpPr>
            <a:spLocks noChangeShapeType="1"/>
          </p:cNvSpPr>
          <p:nvPr/>
        </p:nvSpPr>
        <p:spPr bwMode="auto">
          <a:xfrm>
            <a:off x="3772203" y="1300238"/>
            <a:ext cx="399143"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grpSp>
        <p:nvGrpSpPr>
          <p:cNvPr id="30803" name="Group 80"/>
          <p:cNvGrpSpPr>
            <a:grpSpLocks/>
          </p:cNvGrpSpPr>
          <p:nvPr/>
        </p:nvGrpSpPr>
        <p:grpSpPr bwMode="auto">
          <a:xfrm>
            <a:off x="5928180" y="1994203"/>
            <a:ext cx="748393" cy="266095"/>
            <a:chOff x="1425" y="2869"/>
            <a:chExt cx="495" cy="176"/>
          </a:xfrm>
        </p:grpSpPr>
        <p:sp>
          <p:nvSpPr>
            <p:cNvPr id="30826" name="Freeform 81"/>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1 w 1935"/>
                <a:gd name="T41" fmla="*/ 0 h 737"/>
                <a:gd name="T42" fmla="*/ 1 w 1935"/>
                <a:gd name="T43" fmla="*/ 0 h 737"/>
                <a:gd name="T44" fmla="*/ 1 w 1935"/>
                <a:gd name="T45" fmla="*/ 0 h 737"/>
                <a:gd name="T46" fmla="*/ 1 w 1935"/>
                <a:gd name="T47" fmla="*/ 0 h 737"/>
                <a:gd name="T48" fmla="*/ 1 w 1935"/>
                <a:gd name="T49" fmla="*/ 0 h 737"/>
                <a:gd name="T50" fmla="*/ 1 w 1935"/>
                <a:gd name="T51" fmla="*/ 0 h 737"/>
                <a:gd name="T52" fmla="*/ 1 w 1935"/>
                <a:gd name="T53" fmla="*/ 0 h 737"/>
                <a:gd name="T54" fmla="*/ 1 w 1935"/>
                <a:gd name="T55" fmla="*/ 0 h 737"/>
                <a:gd name="T56" fmla="*/ 1 w 1935"/>
                <a:gd name="T57" fmla="*/ 0 h 737"/>
                <a:gd name="T58" fmla="*/ 1 w 1935"/>
                <a:gd name="T59" fmla="*/ 0 h 737"/>
                <a:gd name="T60" fmla="*/ 1 w 1935"/>
                <a:gd name="T61" fmla="*/ 0 h 737"/>
                <a:gd name="T62" fmla="*/ 1 w 1935"/>
                <a:gd name="T63" fmla="*/ 0 h 737"/>
                <a:gd name="T64" fmla="*/ 1 w 1935"/>
                <a:gd name="T65" fmla="*/ 0 h 737"/>
                <a:gd name="T66" fmla="*/ 1 w 1935"/>
                <a:gd name="T67" fmla="*/ 0 h 737"/>
                <a:gd name="T68" fmla="*/ 1 w 1935"/>
                <a:gd name="T69" fmla="*/ 0 h 737"/>
                <a:gd name="T70" fmla="*/ 1 w 1935"/>
                <a:gd name="T71" fmla="*/ 0 h 737"/>
                <a:gd name="T72" fmla="*/ 1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30827" name="Freeform 82"/>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1 w 1817"/>
                <a:gd name="T43" fmla="*/ 0 h 697"/>
                <a:gd name="T44" fmla="*/ 1 w 1817"/>
                <a:gd name="T45" fmla="*/ 0 h 697"/>
                <a:gd name="T46" fmla="*/ 1 w 1817"/>
                <a:gd name="T47" fmla="*/ 0 h 697"/>
                <a:gd name="T48" fmla="*/ 1 w 1817"/>
                <a:gd name="T49" fmla="*/ 0 h 697"/>
                <a:gd name="T50" fmla="*/ 1 w 1817"/>
                <a:gd name="T51" fmla="*/ 0 h 697"/>
                <a:gd name="T52" fmla="*/ 1 w 1817"/>
                <a:gd name="T53" fmla="*/ 0 h 697"/>
                <a:gd name="T54" fmla="*/ 1 w 1817"/>
                <a:gd name="T55" fmla="*/ 0 h 697"/>
                <a:gd name="T56" fmla="*/ 1 w 1817"/>
                <a:gd name="T57" fmla="*/ 0 h 697"/>
                <a:gd name="T58" fmla="*/ 1 w 1817"/>
                <a:gd name="T59" fmla="*/ 0 h 697"/>
                <a:gd name="T60" fmla="*/ 1 w 1817"/>
                <a:gd name="T61" fmla="*/ 0 h 697"/>
                <a:gd name="T62" fmla="*/ 1 w 1817"/>
                <a:gd name="T63" fmla="*/ 0 h 697"/>
                <a:gd name="T64" fmla="*/ 1 w 1817"/>
                <a:gd name="T65" fmla="*/ 0 h 697"/>
                <a:gd name="T66" fmla="*/ 1 w 1817"/>
                <a:gd name="T67" fmla="*/ 0 h 697"/>
                <a:gd name="T68" fmla="*/ 1 w 1817"/>
                <a:gd name="T69" fmla="*/ 0 h 697"/>
                <a:gd name="T70" fmla="*/ 1 w 1817"/>
                <a:gd name="T71" fmla="*/ 0 h 697"/>
                <a:gd name="T72" fmla="*/ 1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30804" name="Text Box 83"/>
          <p:cNvSpPr txBox="1">
            <a:spLocks noChangeArrowheads="1"/>
          </p:cNvSpPr>
          <p:nvPr/>
        </p:nvSpPr>
        <p:spPr bwMode="auto">
          <a:xfrm>
            <a:off x="5704149" y="1631346"/>
            <a:ext cx="1281121"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レアアース採掘残土</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（放射能汚染土壌）</a:t>
            </a:r>
          </a:p>
        </p:txBody>
      </p:sp>
      <p:sp>
        <p:nvSpPr>
          <p:cNvPr id="30805" name="Line 84"/>
          <p:cNvSpPr>
            <a:spLocks noChangeShapeType="1"/>
          </p:cNvSpPr>
          <p:nvPr/>
        </p:nvSpPr>
        <p:spPr bwMode="auto">
          <a:xfrm flipH="1">
            <a:off x="4797275" y="1764393"/>
            <a:ext cx="994833" cy="622905"/>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6" name="Text Box 85"/>
          <p:cNvSpPr txBox="1">
            <a:spLocks noChangeArrowheads="1"/>
          </p:cNvSpPr>
          <p:nvPr/>
        </p:nvSpPr>
        <p:spPr bwMode="auto">
          <a:xfrm>
            <a:off x="3105453" y="1631346"/>
            <a:ext cx="1136850"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（２００メッシュ以下）</a:t>
            </a:r>
          </a:p>
        </p:txBody>
      </p:sp>
      <p:sp>
        <p:nvSpPr>
          <p:cNvPr id="30807" name="Line 86"/>
          <p:cNvSpPr>
            <a:spLocks noChangeShapeType="1"/>
          </p:cNvSpPr>
          <p:nvPr/>
        </p:nvSpPr>
        <p:spPr bwMode="auto">
          <a:xfrm>
            <a:off x="6487584" y="5790595"/>
            <a:ext cx="124429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8" name="Text Box 87"/>
          <p:cNvSpPr txBox="1">
            <a:spLocks noChangeArrowheads="1"/>
          </p:cNvSpPr>
          <p:nvPr/>
        </p:nvSpPr>
        <p:spPr bwMode="auto">
          <a:xfrm>
            <a:off x="6626679" y="5592537"/>
            <a:ext cx="91563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加工工場経由</a:t>
            </a:r>
          </a:p>
        </p:txBody>
      </p:sp>
      <p:pic>
        <p:nvPicPr>
          <p:cNvPr id="30809" name="Picture 88" descr="Figure 8. Distribution substation"/>
          <p:cNvPicPr>
            <a:picLocks noChangeAspect="1" noChangeArrowheads="1"/>
          </p:cNvPicPr>
          <p:nvPr/>
        </p:nvPicPr>
        <p:blipFill>
          <a:blip r:embed="rId8">
            <a:lum bright="18000"/>
            <a:extLst>
              <a:ext uri="{28A0092B-C50C-407E-A947-70E740481C1C}">
                <a14:useLocalDpi xmlns:a14="http://schemas.microsoft.com/office/drawing/2010/main" val="0"/>
              </a:ext>
            </a:extLst>
          </a:blip>
          <a:srcRect l="6500" t="38225" r="46559" b="19861"/>
          <a:stretch>
            <a:fillRect/>
          </a:stretch>
        </p:blipFill>
        <p:spPr bwMode="auto">
          <a:xfrm>
            <a:off x="7660822" y="4298346"/>
            <a:ext cx="1019024"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0" name="AutoShape 89"/>
          <p:cNvSpPr>
            <a:spLocks noChangeArrowheads="1"/>
          </p:cNvSpPr>
          <p:nvPr/>
        </p:nvSpPr>
        <p:spPr bwMode="auto">
          <a:xfrm>
            <a:off x="8528655" y="687918"/>
            <a:ext cx="1608667" cy="2289024"/>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1" name="Line 90"/>
          <p:cNvSpPr>
            <a:spLocks noChangeShapeType="1"/>
          </p:cNvSpPr>
          <p:nvPr/>
        </p:nvSpPr>
        <p:spPr bwMode="auto">
          <a:xfrm>
            <a:off x="9325430" y="2986012"/>
            <a:ext cx="7559" cy="279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2" name="Line 91"/>
          <p:cNvSpPr>
            <a:spLocks noChangeShapeType="1"/>
          </p:cNvSpPr>
          <p:nvPr/>
        </p:nvSpPr>
        <p:spPr bwMode="auto">
          <a:xfrm flipH="1">
            <a:off x="8613322" y="5787571"/>
            <a:ext cx="713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3" name="Text Box 92"/>
          <p:cNvSpPr txBox="1">
            <a:spLocks noChangeArrowheads="1"/>
          </p:cNvSpPr>
          <p:nvPr/>
        </p:nvSpPr>
        <p:spPr bwMode="auto">
          <a:xfrm>
            <a:off x="9160558" y="3899203"/>
            <a:ext cx="331181" cy="945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プルトニュウム</a:t>
            </a:r>
          </a:p>
        </p:txBody>
      </p:sp>
      <p:sp>
        <p:nvSpPr>
          <p:cNvPr id="30814" name="Line 93"/>
          <p:cNvSpPr>
            <a:spLocks noChangeShapeType="1"/>
          </p:cNvSpPr>
          <p:nvPr/>
        </p:nvSpPr>
        <p:spPr bwMode="auto">
          <a:xfrm flipV="1">
            <a:off x="8147655" y="4884965"/>
            <a:ext cx="0" cy="5563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5" name="AutoShape 94"/>
          <p:cNvSpPr>
            <a:spLocks noChangeArrowheads="1"/>
          </p:cNvSpPr>
          <p:nvPr/>
        </p:nvSpPr>
        <p:spPr bwMode="auto">
          <a:xfrm>
            <a:off x="7178525" y="2140857"/>
            <a:ext cx="1186845" cy="839108"/>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6" name="Text Box 95"/>
          <p:cNvSpPr txBox="1">
            <a:spLocks noChangeArrowheads="1"/>
          </p:cNvSpPr>
          <p:nvPr/>
        </p:nvSpPr>
        <p:spPr bwMode="auto">
          <a:xfrm>
            <a:off x="7362193" y="1778001"/>
            <a:ext cx="793807"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六ヶ所村</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再処理施設</a:t>
            </a:r>
          </a:p>
        </p:txBody>
      </p:sp>
      <p:sp>
        <p:nvSpPr>
          <p:cNvPr id="30817" name="Line 96"/>
          <p:cNvSpPr>
            <a:spLocks noChangeShapeType="1"/>
          </p:cNvSpPr>
          <p:nvPr/>
        </p:nvSpPr>
        <p:spPr bwMode="auto">
          <a:xfrm>
            <a:off x="7778750" y="2978453"/>
            <a:ext cx="0" cy="347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8" name="Line 97"/>
          <p:cNvSpPr>
            <a:spLocks noChangeShapeType="1"/>
          </p:cNvSpPr>
          <p:nvPr/>
        </p:nvSpPr>
        <p:spPr bwMode="auto">
          <a:xfrm>
            <a:off x="7777240" y="3327703"/>
            <a:ext cx="153307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9" name="Text Box 98"/>
          <p:cNvSpPr txBox="1">
            <a:spLocks noChangeArrowheads="1"/>
          </p:cNvSpPr>
          <p:nvPr/>
        </p:nvSpPr>
        <p:spPr bwMode="auto">
          <a:xfrm>
            <a:off x="7805965" y="3707191"/>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送配電網</a:t>
            </a:r>
          </a:p>
        </p:txBody>
      </p:sp>
      <p:sp>
        <p:nvSpPr>
          <p:cNvPr id="30820" name="Line 99"/>
          <p:cNvSpPr>
            <a:spLocks noChangeShapeType="1"/>
          </p:cNvSpPr>
          <p:nvPr/>
        </p:nvSpPr>
        <p:spPr bwMode="auto">
          <a:xfrm flipV="1">
            <a:off x="8144631" y="3912809"/>
            <a:ext cx="7560" cy="5216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21" name="AutoShape 100"/>
          <p:cNvSpPr>
            <a:spLocks noChangeArrowheads="1"/>
          </p:cNvSpPr>
          <p:nvPr/>
        </p:nvSpPr>
        <p:spPr bwMode="auto">
          <a:xfrm>
            <a:off x="5795131" y="1592037"/>
            <a:ext cx="1102179" cy="715130"/>
          </a:xfrm>
          <a:prstGeom prst="roundRect">
            <a:avLst>
              <a:gd name="adj" fmla="val 11574"/>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23" name="Text Box 102"/>
          <p:cNvSpPr txBox="1">
            <a:spLocks noChangeArrowheads="1"/>
          </p:cNvSpPr>
          <p:nvPr/>
        </p:nvSpPr>
        <p:spPr bwMode="auto">
          <a:xfrm>
            <a:off x="8935359" y="5967488"/>
            <a:ext cx="81785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ウラン２３３</a:t>
            </a:r>
          </a:p>
        </p:txBody>
      </p:sp>
      <p:sp>
        <p:nvSpPr>
          <p:cNvPr id="30824" name="Line 103"/>
          <p:cNvSpPr>
            <a:spLocks noChangeShapeType="1"/>
          </p:cNvSpPr>
          <p:nvPr/>
        </p:nvSpPr>
        <p:spPr bwMode="auto">
          <a:xfrm>
            <a:off x="8628441" y="6096000"/>
            <a:ext cx="37344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30825" name="Picture 105" descr="TEC_0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2608" y="2366132"/>
            <a:ext cx="1049262" cy="48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093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55057" y="2140013"/>
            <a:ext cx="5816906" cy="2554545"/>
          </a:xfrm>
          <a:prstGeom prst="rect">
            <a:avLst/>
          </a:prstGeom>
          <a:noFill/>
        </p:spPr>
        <p:txBody>
          <a:bodyPr wrap="square" rtlCol="0">
            <a:spAutoFit/>
          </a:bodyPr>
          <a:lstStyle/>
          <a:p>
            <a:r>
              <a:rPr lang="ja-JP" altLang="en-US" sz="4000" dirty="0" smtClean="0">
                <a:latin typeface="Meiryo UI" panose="020B0604030504040204" pitchFamily="50" charset="-128"/>
                <a:ea typeface="Meiryo UI" panose="020B0604030504040204" pitchFamily="50" charset="-128"/>
              </a:rPr>
              <a:t>凝縮核融合技術</a:t>
            </a:r>
            <a:endParaRPr lang="en-US" altLang="ja-JP" sz="4000" dirty="0" smtClean="0">
              <a:latin typeface="Meiryo UI" panose="020B0604030504040204" pitchFamily="50" charset="-128"/>
              <a:ea typeface="Meiryo UI" panose="020B0604030504040204" pitchFamily="50" charset="-128"/>
            </a:endParaRPr>
          </a:p>
          <a:p>
            <a:endParaRPr lang="en-US" altLang="ja-JP" sz="4000" dirty="0" smtClean="0">
              <a:latin typeface="Meiryo UI" panose="020B0604030504040204" pitchFamily="50" charset="-128"/>
              <a:ea typeface="Meiryo UI" panose="020B0604030504040204" pitchFamily="50" charset="-128"/>
            </a:endParaRPr>
          </a:p>
          <a:p>
            <a:endParaRPr kumimoji="1" lang="en-US" altLang="ja-JP" sz="4000" dirty="0">
              <a:latin typeface="Meiryo UI" panose="020B0604030504040204" pitchFamily="50" charset="-128"/>
              <a:ea typeface="Meiryo UI" panose="020B0604030504040204" pitchFamily="50" charset="-128"/>
            </a:endParaRPr>
          </a:p>
          <a:p>
            <a:r>
              <a:rPr lang="ja-JP" altLang="en-US" sz="4000" dirty="0" smtClean="0">
                <a:latin typeface="Meiryo UI" panose="020B0604030504040204" pitchFamily="50" charset="-128"/>
                <a:ea typeface="Meiryo UI" panose="020B0604030504040204" pitchFamily="50" charset="-128"/>
              </a:rPr>
              <a:t>第四世代原子炉技術</a:t>
            </a:r>
            <a:endParaRPr kumimoji="1" lang="ja-JP" altLang="en-US" sz="4000" dirty="0">
              <a:latin typeface="Meiryo UI" panose="020B0604030504040204" pitchFamily="50" charset="-128"/>
              <a:ea typeface="Meiryo UI" panose="020B0604030504040204" pitchFamily="50" charset="-128"/>
            </a:endParaRPr>
          </a:p>
        </p:txBody>
      </p:sp>
      <p:pic>
        <p:nvPicPr>
          <p:cNvPr id="4"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8164" y="2108483"/>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8164" y="390737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EFB30DB8-BA91-4A1D-835B-220CBC6EB7C2}" type="slidenum">
              <a:rPr kumimoji="1" lang="ja-JP" altLang="en-US" smtClean="0"/>
              <a:t>18</a:t>
            </a:fld>
            <a:endParaRPr kumimoji="1" lang="ja-JP" altLang="en-US"/>
          </a:p>
        </p:txBody>
      </p:sp>
    </p:spTree>
    <p:extLst>
      <p:ext uri="{BB962C8B-B14F-4D97-AF65-F5344CB8AC3E}">
        <p14:creationId xmlns:p14="http://schemas.microsoft.com/office/powerpoint/2010/main" val="2760152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線コネクタ 26"/>
          <p:cNvCxnSpPr/>
          <p:nvPr/>
        </p:nvCxnSpPr>
        <p:spPr>
          <a:xfrm>
            <a:off x="8123275" y="4605112"/>
            <a:ext cx="682956" cy="1105"/>
          </a:xfrm>
          <a:prstGeom prst="line">
            <a:avLst/>
          </a:prstGeom>
          <a:ln w="38100">
            <a:solidFill>
              <a:srgbClr val="00B0F0"/>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107" name="タイトル 1"/>
          <p:cNvSpPr txBox="1">
            <a:spLocks/>
          </p:cNvSpPr>
          <p:nvPr/>
        </p:nvSpPr>
        <p:spPr bwMode="auto">
          <a:xfrm>
            <a:off x="0" y="149677"/>
            <a:ext cx="12191999" cy="381951"/>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smtClean="0">
                <a:solidFill>
                  <a:schemeClr val="bg1"/>
                </a:solidFill>
                <a:latin typeface="Meiryo UI" panose="020B0604030504040204" pitchFamily="50" charset="-128"/>
                <a:ea typeface="Meiryo UI" panose="020B0604030504040204" pitchFamily="50" charset="-128"/>
              </a:rPr>
              <a:t>次世代エネルギー事業の一方向性</a:t>
            </a:r>
            <a:endParaRPr lang="ja-JP" altLang="en-US" sz="1800" dirty="0">
              <a:solidFill>
                <a:schemeClr val="bg1"/>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777921" y="1080824"/>
            <a:ext cx="6634013"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次世代エネルギー事業領域</a:t>
            </a:r>
            <a:endParaRPr kumimoji="1" lang="ja-JP" altLang="en-US" sz="2000" dirty="0">
              <a:latin typeface="Meiryo UI" panose="020B0604030504040204" pitchFamily="50" charset="-128"/>
              <a:ea typeface="Meiryo UI" panose="020B0604030504040204" pitchFamily="50" charset="-128"/>
            </a:endParaRPr>
          </a:p>
        </p:txBody>
      </p:sp>
      <p:sp>
        <p:nvSpPr>
          <p:cNvPr id="4" name="角丸四角形 3"/>
          <p:cNvSpPr/>
          <p:nvPr/>
        </p:nvSpPr>
        <p:spPr>
          <a:xfrm>
            <a:off x="4124362" y="1429013"/>
            <a:ext cx="3870251" cy="744457"/>
          </a:xfrm>
          <a:prstGeom prst="roundRect">
            <a:avLst/>
          </a:prstGeom>
          <a:solidFill>
            <a:srgbClr val="FFC000"/>
          </a:solidFill>
          <a:ln>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smtClean="0">
                <a:solidFill>
                  <a:schemeClr val="tx1"/>
                </a:solidFill>
                <a:latin typeface="Meiryo UI" panose="020B0604030504040204" pitchFamily="50" charset="-128"/>
                <a:ea typeface="Meiryo UI" panose="020B0604030504040204" pitchFamily="50" charset="-128"/>
              </a:rPr>
              <a:t>次世代原子力</a:t>
            </a:r>
            <a:endParaRPr kumimoji="1" lang="ja-JP" altLang="en-US" sz="3600" b="1" dirty="0">
              <a:solidFill>
                <a:schemeClr val="tx1"/>
              </a:solidFill>
              <a:latin typeface="Meiryo UI" panose="020B0604030504040204" pitchFamily="50" charset="-128"/>
              <a:ea typeface="Meiryo UI" panose="020B0604030504040204" pitchFamily="50" charset="-128"/>
            </a:endParaRPr>
          </a:p>
        </p:txBody>
      </p:sp>
      <p:sp>
        <p:nvSpPr>
          <p:cNvPr id="5" name="角丸四角形 4"/>
          <p:cNvSpPr/>
          <p:nvPr/>
        </p:nvSpPr>
        <p:spPr>
          <a:xfrm>
            <a:off x="3231227" y="3152367"/>
            <a:ext cx="2700670" cy="935665"/>
          </a:xfrm>
          <a:prstGeom prst="roundRect">
            <a:avLst>
              <a:gd name="adj" fmla="val 25758"/>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核融合系</a:t>
            </a:r>
            <a:endParaRPr kumimoji="1" lang="en-US" altLang="ja-JP" sz="2400" b="1" dirty="0" smtClean="0">
              <a:latin typeface="Meiryo UI" panose="020B0604030504040204" pitchFamily="50" charset="-128"/>
              <a:ea typeface="Meiryo UI" panose="020B0604030504040204" pitchFamily="50" charset="-128"/>
            </a:endParaRPr>
          </a:p>
          <a:p>
            <a:pPr algn="ctr"/>
            <a:r>
              <a:rPr lang="ja-JP" altLang="en-US" sz="2400" b="1" dirty="0" smtClean="0">
                <a:latin typeface="Meiryo UI" panose="020B0604030504040204" pitchFamily="50" charset="-128"/>
                <a:ea typeface="Meiryo UI" panose="020B0604030504040204" pitchFamily="50" charset="-128"/>
              </a:rPr>
              <a:t>（凝縮核融合）</a:t>
            </a:r>
            <a:endParaRPr kumimoji="1" lang="ja-JP" altLang="en-US" sz="2400" b="1" dirty="0">
              <a:latin typeface="Meiryo UI" panose="020B0604030504040204" pitchFamily="50" charset="-128"/>
              <a:ea typeface="Meiryo UI" panose="020B0604030504040204" pitchFamily="50" charset="-128"/>
            </a:endParaRPr>
          </a:p>
        </p:txBody>
      </p:sp>
      <p:sp>
        <p:nvSpPr>
          <p:cNvPr id="36" name="角丸四角形 35"/>
          <p:cNvSpPr/>
          <p:nvPr/>
        </p:nvSpPr>
        <p:spPr>
          <a:xfrm>
            <a:off x="6094928" y="3152367"/>
            <a:ext cx="2700670" cy="935665"/>
          </a:xfrm>
          <a:prstGeom prst="roundRect">
            <a:avLst>
              <a:gd name="adj" fmla="val 25758"/>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核分裂系</a:t>
            </a:r>
            <a:endParaRPr kumimoji="1" lang="en-US" altLang="ja-JP" sz="2400" b="1" dirty="0" smtClean="0">
              <a:latin typeface="Meiryo UI" panose="020B0604030504040204" pitchFamily="50" charset="-128"/>
              <a:ea typeface="Meiryo UI" panose="020B0604030504040204" pitchFamily="50" charset="-128"/>
            </a:endParaRPr>
          </a:p>
          <a:p>
            <a:pPr algn="ctr"/>
            <a:r>
              <a:rPr lang="ja-JP" altLang="en-US" sz="2400" b="1" dirty="0" smtClean="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溶融塩炉</a:t>
            </a:r>
            <a:r>
              <a:rPr lang="ja-JP" altLang="en-US" sz="2400" b="1" dirty="0" smtClean="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cxnSp>
        <p:nvCxnSpPr>
          <p:cNvPr id="9" name="カギ線コネクタ 8"/>
          <p:cNvCxnSpPr>
            <a:stCxn id="5" idx="0"/>
            <a:endCxn id="4" idx="2"/>
          </p:cNvCxnSpPr>
          <p:nvPr/>
        </p:nvCxnSpPr>
        <p:spPr>
          <a:xfrm rot="5400000" flipH="1" flipV="1">
            <a:off x="4831077" y="1923956"/>
            <a:ext cx="978897" cy="1477926"/>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カギ線コネクタ 10"/>
          <p:cNvCxnSpPr>
            <a:stCxn id="4" idx="2"/>
            <a:endCxn id="36" idx="0"/>
          </p:cNvCxnSpPr>
          <p:nvPr/>
        </p:nvCxnSpPr>
        <p:spPr>
          <a:xfrm rot="16200000" flipH="1">
            <a:off x="6262927" y="1970030"/>
            <a:ext cx="978897" cy="138577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角丸四角形 43"/>
          <p:cNvSpPr/>
          <p:nvPr/>
        </p:nvSpPr>
        <p:spPr>
          <a:xfrm>
            <a:off x="339176" y="3141734"/>
            <a:ext cx="2700670" cy="935665"/>
          </a:xfrm>
          <a:prstGeom prst="roundRect">
            <a:avLst>
              <a:gd name="adj" fmla="val 25758"/>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latin typeface="Meiryo UI" panose="020B0604030504040204" pitchFamily="50" charset="-128"/>
                <a:ea typeface="Meiryo UI" panose="020B0604030504040204" pitchFamily="50" charset="-128"/>
              </a:rPr>
              <a:t>凝縮核融合反応</a:t>
            </a:r>
            <a:endParaRPr lang="en-US" altLang="ja-JP" sz="2400" b="1" dirty="0" smtClean="0">
              <a:latin typeface="Meiryo UI" panose="020B0604030504040204" pitchFamily="50" charset="-128"/>
              <a:ea typeface="Meiryo UI" panose="020B0604030504040204" pitchFamily="50" charset="-128"/>
            </a:endParaRPr>
          </a:p>
          <a:p>
            <a:pPr algn="ctr"/>
            <a:r>
              <a:rPr kumimoji="1" lang="ja-JP" altLang="en-US" sz="2400" b="1" dirty="0" smtClean="0">
                <a:latin typeface="Meiryo UI" panose="020B0604030504040204" pitchFamily="50" charset="-128"/>
                <a:ea typeface="Meiryo UI" panose="020B0604030504040204" pitchFamily="50" charset="-128"/>
              </a:rPr>
              <a:t>（熱エネルギー）</a:t>
            </a:r>
            <a:endParaRPr kumimoji="1" lang="ja-JP" altLang="en-US" sz="24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029511" y="3152366"/>
            <a:ext cx="2700670" cy="935665"/>
          </a:xfrm>
          <a:prstGeom prst="roundRect">
            <a:avLst>
              <a:gd name="adj" fmla="val 25758"/>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未利用核燃料</a:t>
            </a:r>
            <a:endParaRPr kumimoji="1" lang="en-US" altLang="ja-JP" sz="2400" b="1" dirty="0" smtClean="0">
              <a:latin typeface="Meiryo UI" panose="020B0604030504040204" pitchFamily="50" charset="-128"/>
              <a:ea typeface="Meiryo UI" panose="020B0604030504040204" pitchFamily="50" charset="-128"/>
            </a:endParaRPr>
          </a:p>
          <a:p>
            <a:pPr algn="ctr"/>
            <a:r>
              <a:rPr kumimoji="1" lang="ja-JP" altLang="en-US" sz="2400" b="1" dirty="0" smtClean="0">
                <a:latin typeface="Meiryo UI" panose="020B0604030504040204" pitchFamily="50" charset="-128"/>
                <a:ea typeface="Meiryo UI" panose="020B0604030504040204" pitchFamily="50" charset="-128"/>
              </a:rPr>
              <a:t>トリウム</a:t>
            </a:r>
            <a:endParaRPr kumimoji="1" lang="ja-JP" altLang="en-US" sz="2400" b="1" dirty="0">
              <a:latin typeface="Meiryo UI" panose="020B0604030504040204" pitchFamily="50" charset="-128"/>
              <a:ea typeface="Meiryo UI" panose="020B0604030504040204" pitchFamily="50" charset="-128"/>
            </a:endParaRPr>
          </a:p>
        </p:txBody>
      </p:sp>
      <p:sp>
        <p:nvSpPr>
          <p:cNvPr id="32" name="左右矢印 31"/>
          <p:cNvSpPr/>
          <p:nvPr/>
        </p:nvSpPr>
        <p:spPr>
          <a:xfrm>
            <a:off x="8637880" y="3418179"/>
            <a:ext cx="549350" cy="404037"/>
          </a:xfrm>
          <a:prstGeom prst="leftRightArrow">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左右矢印 58"/>
          <p:cNvSpPr/>
          <p:nvPr/>
        </p:nvSpPr>
        <p:spPr>
          <a:xfrm>
            <a:off x="2839596" y="3429170"/>
            <a:ext cx="549350" cy="404037"/>
          </a:xfrm>
          <a:prstGeom prst="leftRightArrow">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p:cNvCxnSpPr/>
          <p:nvPr/>
        </p:nvCxnSpPr>
        <p:spPr>
          <a:xfrm>
            <a:off x="4581562" y="4731473"/>
            <a:ext cx="29051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4581562" y="4088031"/>
            <a:ext cx="0" cy="643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7484065" y="4088031"/>
            <a:ext cx="13291" cy="643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角丸四角形 67"/>
          <p:cNvSpPr/>
          <p:nvPr/>
        </p:nvSpPr>
        <p:spPr>
          <a:xfrm>
            <a:off x="4709153" y="5623563"/>
            <a:ext cx="2700670" cy="935665"/>
          </a:xfrm>
          <a:prstGeom prst="roundRect">
            <a:avLst>
              <a:gd name="adj" fmla="val 25758"/>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Meiryo UI" panose="020B0604030504040204" pitchFamily="50" charset="-128"/>
                <a:ea typeface="Meiryo UI" panose="020B0604030504040204" pitchFamily="50" charset="-128"/>
              </a:rPr>
              <a:t>使用済み核燃料</a:t>
            </a:r>
            <a:endParaRPr kumimoji="1" lang="en-US" altLang="ja-JP" sz="2400" b="1" dirty="0" smtClean="0">
              <a:latin typeface="Meiryo UI" panose="020B0604030504040204" pitchFamily="50" charset="-128"/>
              <a:ea typeface="Meiryo UI" panose="020B0604030504040204" pitchFamily="50" charset="-128"/>
            </a:endParaRPr>
          </a:p>
          <a:p>
            <a:pPr algn="ctr"/>
            <a:r>
              <a:rPr lang="ja-JP" altLang="en-US" sz="2400" b="1" dirty="0" smtClean="0">
                <a:latin typeface="Meiryo UI" panose="020B0604030504040204" pitchFamily="50" charset="-128"/>
                <a:ea typeface="Meiryo UI" panose="020B0604030504040204" pitchFamily="50" charset="-128"/>
              </a:rPr>
              <a:t>消滅処理</a:t>
            </a:r>
            <a:endParaRPr kumimoji="1" lang="ja-JP" altLang="en-US" sz="2400" b="1" dirty="0">
              <a:latin typeface="Meiryo UI" panose="020B0604030504040204" pitchFamily="50" charset="-128"/>
              <a:ea typeface="Meiryo UI" panose="020B0604030504040204" pitchFamily="50" charset="-128"/>
            </a:endParaRPr>
          </a:p>
        </p:txBody>
      </p:sp>
      <p:cxnSp>
        <p:nvCxnSpPr>
          <p:cNvPr id="96" name="直線コネクタ 95"/>
          <p:cNvCxnSpPr/>
          <p:nvPr/>
        </p:nvCxnSpPr>
        <p:spPr>
          <a:xfrm>
            <a:off x="1689511" y="5249660"/>
            <a:ext cx="6423131" cy="0"/>
          </a:xfrm>
          <a:prstGeom prst="line">
            <a:avLst/>
          </a:prstGeom>
          <a:ln w="38100">
            <a:solidFill>
              <a:srgbClr val="00B0F0"/>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689511" y="4106482"/>
            <a:ext cx="0" cy="1143178"/>
          </a:xfrm>
          <a:prstGeom prst="line">
            <a:avLst/>
          </a:prstGeom>
          <a:ln w="38100">
            <a:solidFill>
              <a:srgbClr val="00B0F0"/>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1517" name="角丸四角形 21516"/>
          <p:cNvSpPr/>
          <p:nvPr/>
        </p:nvSpPr>
        <p:spPr>
          <a:xfrm>
            <a:off x="918654" y="5047122"/>
            <a:ext cx="1541716" cy="405077"/>
          </a:xfrm>
          <a:prstGeom prst="roundRect">
            <a:avLst>
              <a:gd name="adj" fmla="val 50000"/>
            </a:avLst>
          </a:prstGeom>
          <a:solidFill>
            <a:srgbClr val="FFFF00"/>
          </a:solidFill>
          <a:ln>
            <a:solidFill>
              <a:srgbClr val="C00000"/>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rgbClr val="C00000"/>
                </a:solidFill>
              </a:rPr>
              <a:t>熱利用</a:t>
            </a:r>
            <a:endParaRPr kumimoji="1" lang="ja-JP" altLang="en-US" b="1" dirty="0">
              <a:solidFill>
                <a:srgbClr val="C00000"/>
              </a:solidFill>
            </a:endParaRPr>
          </a:p>
        </p:txBody>
      </p:sp>
      <p:sp>
        <p:nvSpPr>
          <p:cNvPr id="21539" name="下矢印 21538"/>
          <p:cNvSpPr/>
          <p:nvPr/>
        </p:nvSpPr>
        <p:spPr>
          <a:xfrm>
            <a:off x="1300890" y="5493852"/>
            <a:ext cx="777242" cy="378377"/>
          </a:xfrm>
          <a:prstGeom prst="downArrow">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551" name="直線コネクタ 21550"/>
          <p:cNvCxnSpPr/>
          <p:nvPr/>
        </p:nvCxnSpPr>
        <p:spPr>
          <a:xfrm>
            <a:off x="8125210" y="4097256"/>
            <a:ext cx="10633" cy="1161629"/>
          </a:xfrm>
          <a:prstGeom prst="line">
            <a:avLst/>
          </a:prstGeom>
          <a:ln w="38100">
            <a:solidFill>
              <a:srgbClr val="00B0F0"/>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1552" name="テキスト ボックス 21551"/>
          <p:cNvSpPr txBox="1"/>
          <p:nvPr/>
        </p:nvSpPr>
        <p:spPr>
          <a:xfrm>
            <a:off x="23121" y="5904930"/>
            <a:ext cx="3370521" cy="461665"/>
          </a:xfrm>
          <a:prstGeom prst="rect">
            <a:avLst/>
          </a:prstGeom>
          <a:noFill/>
        </p:spPr>
        <p:txBody>
          <a:bodyPr wrap="square" rtlCol="0">
            <a:spAutoFit/>
          </a:bodyPr>
          <a:lstStyle/>
          <a:p>
            <a:pPr algn="ctr"/>
            <a:r>
              <a:rPr kumimoji="1" lang="ja-JP" altLang="en-US" sz="2400" dirty="0" smtClean="0">
                <a:latin typeface="Meiryo UI" panose="020B0604030504040204" pitchFamily="50" charset="-128"/>
                <a:ea typeface="Meiryo UI" panose="020B0604030504040204" pitchFamily="50" charset="-128"/>
              </a:rPr>
              <a:t>水素関連ビジネス</a:t>
            </a:r>
            <a:endParaRPr kumimoji="1" lang="ja-JP" altLang="en-US" sz="2400" dirty="0">
              <a:latin typeface="Meiryo UI" panose="020B0604030504040204" pitchFamily="50" charset="-128"/>
              <a:ea typeface="Meiryo UI" panose="020B0604030504040204" pitchFamily="50" charset="-128"/>
            </a:endParaRPr>
          </a:p>
        </p:txBody>
      </p:sp>
      <p:sp>
        <p:nvSpPr>
          <p:cNvPr id="127" name="角丸四角形 126"/>
          <p:cNvSpPr/>
          <p:nvPr/>
        </p:nvSpPr>
        <p:spPr>
          <a:xfrm>
            <a:off x="7355404" y="5066928"/>
            <a:ext cx="1541716" cy="405077"/>
          </a:xfrm>
          <a:prstGeom prst="roundRect">
            <a:avLst>
              <a:gd name="adj" fmla="val 50000"/>
            </a:avLst>
          </a:prstGeom>
          <a:solidFill>
            <a:srgbClr val="FFFF00"/>
          </a:solidFill>
          <a:ln>
            <a:solidFill>
              <a:srgbClr val="C00000"/>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rgbClr val="C00000"/>
                </a:solidFill>
              </a:rPr>
              <a:t>熱利用</a:t>
            </a:r>
            <a:endParaRPr kumimoji="1" lang="ja-JP" altLang="en-US" b="1" dirty="0">
              <a:solidFill>
                <a:srgbClr val="C00000"/>
              </a:solidFill>
            </a:endParaRPr>
          </a:p>
        </p:txBody>
      </p:sp>
      <p:sp>
        <p:nvSpPr>
          <p:cNvPr id="128" name="テキスト ボックス 127"/>
          <p:cNvSpPr txBox="1"/>
          <p:nvPr/>
        </p:nvSpPr>
        <p:spPr>
          <a:xfrm>
            <a:off x="8407672" y="5720265"/>
            <a:ext cx="3266342" cy="830997"/>
          </a:xfrm>
          <a:prstGeom prst="rect">
            <a:avLst/>
          </a:prstGeom>
          <a:noFill/>
        </p:spPr>
        <p:txBody>
          <a:bodyPr wrap="square" rtlCol="0">
            <a:spAutoFit/>
          </a:bodyPr>
          <a:lstStyle/>
          <a:p>
            <a:pPr algn="ctr"/>
            <a:r>
              <a:rPr kumimoji="1" lang="ja-JP" altLang="en-US" sz="2400" dirty="0" smtClean="0">
                <a:latin typeface="Meiryo UI" panose="020B0604030504040204" pitchFamily="50" charset="-128"/>
                <a:ea typeface="Meiryo UI" panose="020B0604030504040204" pitchFamily="50" charset="-128"/>
              </a:rPr>
              <a:t>水素関連ビジネス</a:t>
            </a:r>
            <a:endParaRPr kumimoji="1"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オイルサンドなど資源開発</a:t>
            </a:r>
            <a:endParaRPr kumimoji="1" lang="ja-JP" altLang="en-US" sz="2400" dirty="0">
              <a:latin typeface="Meiryo UI" panose="020B0604030504040204" pitchFamily="50" charset="-128"/>
              <a:ea typeface="Meiryo UI" panose="020B0604030504040204" pitchFamily="50" charset="-128"/>
            </a:endParaRPr>
          </a:p>
        </p:txBody>
      </p:sp>
      <p:sp>
        <p:nvSpPr>
          <p:cNvPr id="21554" name="曲折矢印 21553"/>
          <p:cNvSpPr/>
          <p:nvPr/>
        </p:nvSpPr>
        <p:spPr>
          <a:xfrm rot="5400000">
            <a:off x="9218498" y="4898673"/>
            <a:ext cx="571689" cy="1129382"/>
          </a:xfrm>
          <a:prstGeom prst="bentArrow">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8" name="直線コネクタ 57"/>
          <p:cNvCxnSpPr/>
          <p:nvPr/>
        </p:nvCxnSpPr>
        <p:spPr>
          <a:xfrm>
            <a:off x="6059487" y="4731473"/>
            <a:ext cx="1" cy="892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7973344" y="4308844"/>
            <a:ext cx="3370521" cy="646331"/>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放射性製薬製造</a:t>
            </a:r>
            <a:r>
              <a:rPr kumimoji="1" lang="en-US" altLang="ja-JP" dirty="0" smtClean="0">
                <a:latin typeface="Meiryo UI" panose="020B0604030504040204" pitchFamily="50" charset="-128"/>
                <a:ea typeface="Meiryo UI" panose="020B0604030504040204" pitchFamily="50" charset="-128"/>
              </a:rPr>
              <a:t/>
            </a:r>
            <a:br>
              <a:rPr kumimoji="1" lang="en-US" altLang="ja-JP" dirty="0" smtClean="0">
                <a:latin typeface="Meiryo UI" panose="020B0604030504040204" pitchFamily="50" charset="-128"/>
                <a:ea typeface="Meiryo UI" panose="020B0604030504040204" pitchFamily="50" charset="-128"/>
              </a:rPr>
            </a:br>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At211</a:t>
            </a:r>
            <a:r>
              <a:rPr kumimoji="1" lang="ja-JP" altLang="en-US" dirty="0" err="1"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Tc99</a:t>
            </a:r>
            <a:r>
              <a:rPr kumimoji="1" lang="ja-JP" altLang="en-US" dirty="0" smtClean="0">
                <a:latin typeface="Meiryo UI" panose="020B0604030504040204" pitchFamily="50" charset="-128"/>
                <a:ea typeface="Meiryo UI" panose="020B0604030504040204" pitchFamily="50" charset="-128"/>
              </a:rPr>
              <a:t>など）</a:t>
            </a:r>
            <a:endParaRPr kumimoji="1" lang="ja-JP" altLang="en-US" dirty="0">
              <a:latin typeface="Meiryo UI" panose="020B0604030504040204" pitchFamily="50" charset="-128"/>
              <a:ea typeface="Meiryo UI" panose="020B0604030504040204" pitchFamily="50" charset="-128"/>
            </a:endParaRPr>
          </a:p>
        </p:txBody>
      </p:sp>
      <p:cxnSp>
        <p:nvCxnSpPr>
          <p:cNvPr id="31" name="直線コネクタ 30"/>
          <p:cNvCxnSpPr/>
          <p:nvPr/>
        </p:nvCxnSpPr>
        <p:spPr>
          <a:xfrm>
            <a:off x="3675966" y="4088031"/>
            <a:ext cx="0" cy="517081"/>
          </a:xfrm>
          <a:prstGeom prst="line">
            <a:avLst/>
          </a:prstGeom>
          <a:ln w="38100">
            <a:solidFill>
              <a:srgbClr val="00B0F0"/>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2678963" y="4568677"/>
            <a:ext cx="1965434"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小型発電モジュール</a:t>
            </a:r>
            <a:endParaRPr kumimoji="1" lang="ja-JP" altLang="en-US" sz="14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9314793" y="6492875"/>
            <a:ext cx="2743200" cy="365125"/>
          </a:xfrm>
        </p:spPr>
        <p:txBody>
          <a:bodyPr/>
          <a:lstStyle/>
          <a:p>
            <a:fld id="{EFB30DB8-BA91-4A1D-835B-220CBC6EB7C2}" type="slidenum">
              <a:rPr kumimoji="1" lang="ja-JP" altLang="en-US" smtClean="0"/>
              <a:t>19</a:t>
            </a:fld>
            <a:endParaRPr kumimoji="1" lang="ja-JP" altLang="en-US" dirty="0"/>
          </a:p>
        </p:txBody>
      </p:sp>
      <p:sp>
        <p:nvSpPr>
          <p:cNvPr id="6" name="テキスト ボックス 5"/>
          <p:cNvSpPr txBox="1"/>
          <p:nvPr/>
        </p:nvSpPr>
        <p:spPr>
          <a:xfrm>
            <a:off x="8112642" y="663958"/>
            <a:ext cx="3834963" cy="203132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インフラ輸出</a:t>
            </a:r>
            <a:endParaRPr kumimoji="1" lang="en-US" altLang="ja-JP" sz="1400" b="1"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発電プラント</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smtClean="0">
                <a:latin typeface="Meiryo UI" panose="020B0604030504040204" pitchFamily="50" charset="-128"/>
                <a:ea typeface="Meiryo UI" panose="020B0604030504040204" pitchFamily="50" charset="-128"/>
              </a:rPr>
              <a:t>配送電システム（通信システム含む）</a:t>
            </a:r>
            <a:endParaRPr kumimoji="1"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電力マネジメント（スマートメータ）</a:t>
            </a:r>
            <a:endParaRPr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smtClean="0">
                <a:latin typeface="Meiryo UI" panose="020B0604030504040204" pitchFamily="50" charset="-128"/>
                <a:ea typeface="Meiryo UI" panose="020B0604030504040204" pitchFamily="50" charset="-128"/>
              </a:rPr>
              <a:t>課金システム（ブロックチェーン）</a:t>
            </a:r>
            <a:endParaRPr kumimoji="1" lang="en-US" altLang="ja-JP" sz="1400" dirty="0" smtClean="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smtClean="0">
                <a:latin typeface="Meiryo UI" panose="020B0604030504040204" pitchFamily="50" charset="-128"/>
                <a:ea typeface="Meiryo UI" panose="020B0604030504040204" pitchFamily="50" charset="-128"/>
              </a:rPr>
              <a:t>分散型電力システム</a:t>
            </a:r>
            <a:endParaRPr kumimoji="1"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使用済み核燃料処理ビジネス</a:t>
            </a:r>
            <a:endParaRPr lang="en-US" altLang="ja-JP" sz="1400" b="1"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a:t>
            </a:r>
            <a:r>
              <a:rPr kumimoji="1" lang="ja-JP" altLang="en-US" sz="1400" b="1" dirty="0" smtClean="0">
                <a:latin typeface="Meiryo UI" panose="020B0604030504040204" pitchFamily="50" charset="-128"/>
                <a:ea typeface="Meiryo UI" panose="020B0604030504040204" pitchFamily="50" charset="-128"/>
              </a:rPr>
              <a:t>民間保有の放射性物質処理ビジネス</a:t>
            </a:r>
            <a:endParaRPr kumimoji="1" lang="en-US" altLang="ja-JP" sz="1400" b="1"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水素製造</a:t>
            </a:r>
            <a:endParaRPr kumimoji="1" lang="ja-JP" altLang="en-US" sz="1400" b="1"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10698321" y="2897431"/>
            <a:ext cx="1067299"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レアアース</a:t>
            </a:r>
            <a:endParaRPr kumimoji="1"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5195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次世代原子力技術に関する取組み経緯（１）</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899694"/>
            <a:ext cx="9207064" cy="5632311"/>
          </a:xfrm>
          <a:prstGeom prst="rect">
            <a:avLst/>
          </a:prstGeom>
          <a:noFill/>
        </p:spPr>
        <p:txBody>
          <a:bodyPr wrap="square" rtlCol="0">
            <a:spAutoFit/>
          </a:bodyPr>
          <a:lstStyle/>
          <a:p>
            <a:r>
              <a:rPr lang="ja-JP" altLang="en-US" b="1" u="sng" dirty="0" smtClean="0">
                <a:latin typeface="Meiryo UI" panose="020B0604030504040204" pitchFamily="50" charset="-128"/>
                <a:ea typeface="Meiryo UI" panose="020B0604030504040204" pitchFamily="50" charset="-128"/>
              </a:rPr>
              <a:t>日高さんよりトリウム原子力研究者の古川和男氏に電話連絡し、戦略研へのアクセス経緯等、聴取し報告との指示あり。直ちに電話。引退しているとの事にて大磯の自宅にお邪魔しヒアリング</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smtClean="0">
                <a:latin typeface="Meiryo UI" panose="020B0604030504040204" pitchFamily="50" charset="-128"/>
                <a:ea typeface="Meiryo UI" panose="020B0604030504040204" pitchFamily="50" charset="-128"/>
              </a:rPr>
              <a:t>日本</a:t>
            </a:r>
            <a:r>
              <a:rPr lang="ja-JP" altLang="ja-JP" dirty="0">
                <a:latin typeface="Meiryo UI" panose="020B0604030504040204" pitchFamily="50" charset="-128"/>
                <a:ea typeface="Meiryo UI" panose="020B0604030504040204" pitchFamily="50" charset="-128"/>
              </a:rPr>
              <a:t>原子力学会・核燃料部会に「軽水炉・高速炉におけるトリウム燃料の利用ワーキンググループ」が</a:t>
            </a:r>
            <a:r>
              <a:rPr lang="ja-JP" altLang="ja-JP" dirty="0" smtClean="0">
                <a:latin typeface="Meiryo UI" panose="020B0604030504040204" pitchFamily="50" charset="-128"/>
                <a:ea typeface="Meiryo UI" panose="020B0604030504040204" pitchFamily="50" charset="-128"/>
              </a:rPr>
              <a:t>立ち上がった</a:t>
            </a:r>
            <a:r>
              <a:rPr lang="ja-JP" altLang="en-US" dirty="0" smtClean="0">
                <a:latin typeface="Meiryo UI" panose="020B0604030504040204" pitchFamily="50" charset="-128"/>
                <a:ea typeface="Meiryo UI" panose="020B0604030504040204" pitchFamily="50" charset="-128"/>
              </a:rPr>
              <a:t>との情報あり</a:t>
            </a:r>
            <a:r>
              <a:rPr lang="ja-JP" altLang="ja-JP" dirty="0" smtClean="0">
                <a:latin typeface="Meiryo UI" panose="020B0604030504040204" pitchFamily="50" charset="-128"/>
                <a:ea typeface="Meiryo UI" panose="020B0604030504040204" pitchFamily="50" charset="-128"/>
              </a:rPr>
              <a:t>。</a:t>
            </a:r>
            <a:r>
              <a:rPr lang="ja-JP" altLang="ja-JP" dirty="0">
                <a:latin typeface="Meiryo UI" panose="020B0604030504040204" pitchFamily="50" charset="-128"/>
                <a:ea typeface="Meiryo UI" panose="020B0604030504040204" pitchFamily="50" charset="-128"/>
              </a:rPr>
              <a:t>幹事は三菱商事</a:t>
            </a:r>
            <a:r>
              <a:rPr lang="ja-JP" altLang="ja-JP" dirty="0" smtClean="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原子燃料部長の</a:t>
            </a:r>
            <a:r>
              <a:rPr lang="ja-JP" altLang="ja-JP" dirty="0" smtClean="0">
                <a:latin typeface="Meiryo UI" panose="020B0604030504040204" pitchFamily="50" charset="-128"/>
                <a:ea typeface="Meiryo UI" panose="020B0604030504040204" pitchFamily="50" charset="-128"/>
              </a:rPr>
              <a:t>安部</a:t>
            </a:r>
            <a:r>
              <a:rPr lang="ja-JP" altLang="ja-JP" dirty="0">
                <a:latin typeface="Meiryo UI" panose="020B0604030504040204" pitchFamily="50" charset="-128"/>
                <a:ea typeface="Meiryo UI" panose="020B0604030504040204" pitchFamily="50" charset="-128"/>
              </a:rPr>
              <a:t>田貞昭氏。</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b="1" u="sng" dirty="0" smtClean="0">
                <a:solidFill>
                  <a:srgbClr val="FF0000"/>
                </a:solidFill>
                <a:latin typeface="Meiryo UI" panose="020B0604030504040204" pitchFamily="50" charset="-128"/>
                <a:ea typeface="Meiryo UI" panose="020B0604030504040204" pitchFamily="50" charset="-128"/>
              </a:rPr>
              <a:t>東日本大震災発生。その後、福島第一原子力発電所事故（メルトダウン、水素爆発）</a:t>
            </a:r>
            <a:r>
              <a:rPr lang="ja-JP" altLang="en-US" b="1" dirty="0" smtClean="0">
                <a:solidFill>
                  <a:srgbClr val="FF0000"/>
                </a:solidFill>
                <a:latin typeface="Meiryo UI" panose="020B0604030504040204" pitchFamily="50" charset="-128"/>
                <a:ea typeface="Meiryo UI" panose="020B0604030504040204" pitchFamily="50" charset="-128"/>
              </a:rPr>
              <a:t>。</a:t>
            </a:r>
            <a:endParaRPr lang="en-US" altLang="ja-JP" b="1" dirty="0" smtClean="0">
              <a:solidFill>
                <a:srgbClr val="FF0000"/>
              </a:solidFill>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三井化学・那和執行役員来社にてトリウム原子力とレアアースに就いて説明。</a:t>
            </a:r>
            <a:r>
              <a:rPr lang="ja-JP" altLang="en-US" sz="1600" dirty="0" smtClean="0">
                <a:latin typeface="Meiryo UI" panose="020B0604030504040204" pitchFamily="50" charset="-128"/>
                <a:ea typeface="Meiryo UI" panose="020B0604030504040204" pitchFamily="50" charset="-128"/>
              </a:rPr>
              <a:t>（宇野さんからの依頼）</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b="1" u="sng" dirty="0" smtClean="0">
                <a:latin typeface="Meiryo UI" panose="020B0604030504040204" pitchFamily="50" charset="-128"/>
                <a:ea typeface="Meiryo UI" panose="020B0604030504040204" pitchFamily="50" charset="-128"/>
              </a:rPr>
              <a:t>原子燃料部・山口室長から</a:t>
            </a:r>
            <a:r>
              <a:rPr kumimoji="1" lang="en-US" altLang="ja-JP" b="1" u="sng" dirty="0" smtClean="0">
                <a:latin typeface="Meiryo UI" panose="020B0604030504040204" pitchFamily="50" charset="-128"/>
                <a:ea typeface="Meiryo UI" panose="020B0604030504040204" pitchFamily="50" charset="-128"/>
              </a:rPr>
              <a:t>MGSSI</a:t>
            </a:r>
            <a:r>
              <a:rPr kumimoji="1" lang="ja-JP" altLang="en-US" b="1" u="sng" dirty="0" smtClean="0">
                <a:latin typeface="Meiryo UI" panose="020B0604030504040204" pitchFamily="50" charset="-128"/>
                <a:ea typeface="Meiryo UI" panose="020B0604030504040204" pitchFamily="50" charset="-128"/>
              </a:rPr>
              <a:t>倉林、阿部両名に、トリウム原子力に就き説明要請あり</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b="1" u="sng" dirty="0" smtClean="0">
                <a:latin typeface="Meiryo UI" panose="020B0604030504040204" pitchFamily="50" charset="-128"/>
                <a:ea typeface="Meiryo UI" panose="020B0604030504040204" pitchFamily="50" charset="-128"/>
              </a:rPr>
              <a:t>槍田会長へのトリウム原子力に関する報告を原子燃料部・山口室長と共に実施</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en-US" altLang="ja-JP" dirty="0" smtClean="0">
                <a:latin typeface="Meiryo UI" panose="020B0604030504040204" pitchFamily="50" charset="-128"/>
                <a:ea typeface="Meiryo UI" panose="020B0604030504040204" pitchFamily="50" charset="-128"/>
              </a:rPr>
              <a:t>IT</a:t>
            </a:r>
            <a:r>
              <a:rPr lang="ja-JP" altLang="en-US" dirty="0" smtClean="0">
                <a:latin typeface="Meiryo UI" panose="020B0604030504040204" pitchFamily="50" charset="-128"/>
                <a:ea typeface="Meiryo UI" panose="020B0604030504040204" pitchFamily="50" charset="-128"/>
              </a:rPr>
              <a:t>推進部出向中で、トリウム原子力に就き戦略研報告せよとの岡﨑室長指示にて取組経緯報告。</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古川和男氏より、「エネルギー</a:t>
            </a:r>
            <a:r>
              <a:rPr lang="ja-JP" altLang="en-US" dirty="0">
                <a:latin typeface="Meiryo UI" panose="020B0604030504040204" pitchFamily="50" charset="-128"/>
                <a:ea typeface="Meiryo UI" panose="020B0604030504040204" pitchFamily="50" charset="-128"/>
              </a:rPr>
              <a:t>政策フォーラム</a:t>
            </a:r>
            <a:r>
              <a:rPr lang="ja-JP" altLang="en-US" dirty="0" smtClean="0">
                <a:latin typeface="Meiryo UI" panose="020B0604030504040204" pitchFamily="50" charset="-128"/>
                <a:ea typeface="Meiryo UI" panose="020B0604030504040204" pitchFamily="50" charset="-128"/>
              </a:rPr>
              <a:t>講演会～原発</a:t>
            </a:r>
            <a:r>
              <a:rPr lang="ja-JP" altLang="en-US" dirty="0">
                <a:latin typeface="Meiryo UI" panose="020B0604030504040204" pitchFamily="50" charset="-128"/>
                <a:ea typeface="Meiryo UI" panose="020B0604030504040204" pitchFamily="50" charset="-128"/>
              </a:rPr>
              <a:t>安全革命：脱重大事故・</a:t>
            </a:r>
            <a:r>
              <a:rPr lang="ja-JP" altLang="en-US" dirty="0" smtClean="0">
                <a:latin typeface="Meiryo UI" panose="020B0604030504040204" pitchFamily="50" charset="-128"/>
                <a:ea typeface="Meiryo UI" panose="020B0604030504040204" pitchFamily="50" charset="-128"/>
              </a:rPr>
              <a:t>脱プルトニウム</a:t>
            </a:r>
            <a:r>
              <a:rPr lang="ja-JP" altLang="en-US" dirty="0">
                <a:latin typeface="Meiryo UI" panose="020B0604030504040204" pitchFamily="50" charset="-128"/>
                <a:ea typeface="Meiryo UI" panose="020B0604030504040204" pitchFamily="50" charset="-128"/>
              </a:rPr>
              <a:t>、滅廃棄物</a:t>
            </a:r>
            <a:r>
              <a:rPr lang="ja-JP" altLang="en-US" dirty="0" smtClean="0">
                <a:latin typeface="Meiryo UI" panose="020B0604030504040204" pitchFamily="50" charset="-128"/>
                <a:ea typeface="Meiryo UI" panose="020B0604030504040204" pitchFamily="50" charset="-128"/>
              </a:rPr>
              <a:t>」への出席依頼あり出席。</a:t>
            </a:r>
            <a:endParaRPr lang="ja-JP" altLang="en-US"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b="1" u="sng" dirty="0" smtClean="0">
                <a:latin typeface="Meiryo UI" panose="020B0604030504040204" pitchFamily="50" charset="-128"/>
                <a:ea typeface="Meiryo UI" panose="020B0604030504040204" pitchFamily="50" charset="-128"/>
              </a:rPr>
              <a:t>槍田会長より、高速増殖炉、及び軍用原子炉に就き問い合わせあり、浅野秘書に資料送付</a:t>
            </a:r>
            <a:r>
              <a:rPr kumimoji="1" lang="ja-JP" altLang="en-US"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899694"/>
            <a:ext cx="2273719" cy="5632311"/>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2010</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5</a:t>
            </a:r>
            <a:r>
              <a:rPr lang="ja-JP" altLang="en-US" dirty="0" smtClean="0">
                <a:latin typeface="Meiryo UI" panose="020B0604030504040204" pitchFamily="50" charset="-128"/>
                <a:ea typeface="Meiryo UI" panose="020B0604030504040204" pitchFamily="50" charset="-128"/>
              </a:rPr>
              <a:t>月</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2010</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ja-JP" dirty="0" smtClean="0">
                <a:latin typeface="Meiryo UI" panose="020B0604030504040204" pitchFamily="50" charset="-128"/>
                <a:ea typeface="Meiryo UI" panose="020B0604030504040204" pitchFamily="50" charset="-128"/>
              </a:rPr>
              <a:t>月</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3</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11</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8</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3</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5</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15</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20</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23</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月</a:t>
            </a:r>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a:xfrm>
            <a:off x="9104586" y="6428927"/>
            <a:ext cx="2743200" cy="365125"/>
          </a:xfrm>
        </p:spPr>
        <p:txBody>
          <a:bodyPr/>
          <a:lstStyle/>
          <a:p>
            <a:r>
              <a:rPr kumimoji="1" lang="en-US" altLang="ja-JP" sz="1600" b="1" dirty="0" smtClean="0">
                <a:solidFill>
                  <a:schemeClr val="tx1"/>
                </a:solidFill>
                <a:latin typeface="Meiryo UI" panose="020B0604030504040204" pitchFamily="50" charset="-128"/>
                <a:ea typeface="Meiryo UI" panose="020B0604030504040204" pitchFamily="50" charset="-128"/>
              </a:rPr>
              <a:t>1</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142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凝縮系核融合技術の経緯（１）</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3693319"/>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加藤副社長とクリーンプラネット社との面談に同席。エネルギー第二本部新エネルギー事業開発室・竹澤さん。</a:t>
            </a:r>
            <a:r>
              <a:rPr lang="en-US" altLang="ja-JP" dirty="0" smtClean="0">
                <a:latin typeface="Meiryo UI" panose="020B0604030504040204" pitchFamily="50" charset="-128"/>
                <a:ea typeface="Meiryo UI" panose="020B0604030504040204" pitchFamily="50" charset="-128"/>
              </a:rPr>
              <a:t>GT21</a:t>
            </a:r>
            <a:r>
              <a:rPr lang="ja-JP" altLang="en-US" dirty="0" smtClean="0">
                <a:latin typeface="Meiryo UI" panose="020B0604030504040204" pitchFamily="50" charset="-128"/>
                <a:ea typeface="Meiryo UI" panose="020B0604030504040204" pitchFamily="50" charset="-128"/>
              </a:rPr>
              <a:t>階応接室にて。</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元三菱重工で凝縮系核融合研究を続けてきた東北大学・岩村教授と面談、意見</a:t>
            </a:r>
            <a:r>
              <a:rPr lang="ja-JP" altLang="en-US" dirty="0" smtClean="0">
                <a:latin typeface="Meiryo UI" panose="020B0604030504040204" pitchFamily="50" charset="-128"/>
                <a:ea typeface="Meiryo UI" panose="020B0604030504040204" pitchFamily="50" charset="-128"/>
              </a:rPr>
              <a:t>交換実施</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エネルギー第二本部新エネルギー事業開発室・竹澤さん、イノベーション推進室・堀田さん。</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東北大学 電子光理学研究センター凝縮系核反応共同研究部門＠仙台を視察。</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田中センター長、竹澤さん。</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クリーンプラネット社と秘密保持契約を締結完了に就き、事業計画、及び開発計画に関する意見交換。</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クリーンプラネット社の開発計画変更に伴う、情報提供と質疑応答。</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竹澤さん、堀田さん。</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3416320"/>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30</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7</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25</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8</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17</a:t>
            </a:r>
            <a:r>
              <a:rPr lang="ja-JP" altLang="en-US" dirty="0" smtClean="0">
                <a:latin typeface="Meiryo UI" panose="020B0604030504040204" pitchFamily="50" charset="-128"/>
                <a:ea typeface="Meiryo UI" panose="020B0604030504040204" pitchFamily="50" charset="-128"/>
              </a:rPr>
              <a:t>日</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31903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テキスト ボックス 3"/>
          <p:cNvSpPr txBox="1">
            <a:spLocks noChangeArrowheads="1"/>
          </p:cNvSpPr>
          <p:nvPr/>
        </p:nvSpPr>
        <p:spPr bwMode="auto">
          <a:xfrm>
            <a:off x="1" y="3181047"/>
            <a:ext cx="12192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b="1" dirty="0">
                <a:latin typeface="HG教科書体" panose="02020609000000000000" pitchFamily="17" charset="-128"/>
                <a:ea typeface="HG教科書体" panose="02020609000000000000" pitchFamily="17" charset="-128"/>
              </a:rPr>
              <a:t>溶融塩炉開発</a:t>
            </a:r>
            <a:r>
              <a:rPr lang="ja-JP" altLang="en-US" b="1">
                <a:latin typeface="HG教科書体" panose="02020609000000000000" pitchFamily="17" charset="-128"/>
                <a:ea typeface="HG教科書体" panose="02020609000000000000" pitchFamily="17" charset="-128"/>
              </a:rPr>
              <a:t>を</a:t>
            </a:r>
            <a:r>
              <a:rPr lang="ja-JP" altLang="en-US" b="1" smtClean="0">
                <a:latin typeface="HG教科書体" panose="02020609000000000000" pitchFamily="17" charset="-128"/>
                <a:ea typeface="HG教科書体" panose="02020609000000000000" pitchFamily="17" charset="-128"/>
              </a:rPr>
              <a:t>目指すアドホック・グループ</a:t>
            </a:r>
            <a:endParaRPr lang="en-US" altLang="ja-JP" b="1" dirty="0" smtClean="0">
              <a:latin typeface="HG教科書体" panose="02020609000000000000" pitchFamily="17" charset="-128"/>
              <a:ea typeface="HG教科書体" panose="02020609000000000000" pitchFamily="17" charset="-128"/>
            </a:endParaRPr>
          </a:p>
        </p:txBody>
      </p:sp>
      <p:sp>
        <p:nvSpPr>
          <p:cNvPr id="3075" name="正方形/長方形 1"/>
          <p:cNvSpPr>
            <a:spLocks noChangeArrowheads="1"/>
          </p:cNvSpPr>
          <p:nvPr/>
        </p:nvSpPr>
        <p:spPr bwMode="auto">
          <a:xfrm>
            <a:off x="3696442" y="1217665"/>
            <a:ext cx="4798786" cy="268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dirty="0">
                <a:latin typeface="Meiryo UI" panose="020B0604030504040204" pitchFamily="50" charset="-128"/>
                <a:ea typeface="Meiryo UI" panose="020B0604030504040204" pitchFamily="50" charset="-128"/>
              </a:rPr>
              <a:t>International Research Institute for Japan Molten Salt Reactor</a:t>
            </a:r>
            <a:endParaRPr lang="ja-JP" altLang="en-US" sz="1143" dirty="0"/>
          </a:p>
        </p:txBody>
      </p:sp>
      <p:pic>
        <p:nvPicPr>
          <p:cNvPr id="4" name="図 3"/>
          <p:cNvPicPr>
            <a:picLocks noChangeAspect="1"/>
          </p:cNvPicPr>
          <p:nvPr/>
        </p:nvPicPr>
        <p:blipFill>
          <a:blip r:embed="rId2"/>
          <a:stretch>
            <a:fillRect/>
          </a:stretch>
        </p:blipFill>
        <p:spPr>
          <a:xfrm>
            <a:off x="5118617" y="870345"/>
            <a:ext cx="1959632" cy="361509"/>
          </a:xfrm>
          <a:prstGeom prst="rect">
            <a:avLst/>
          </a:prstGeom>
        </p:spPr>
      </p:pic>
    </p:spTree>
    <p:extLst>
      <p:ext uri="{BB962C8B-B14F-4D97-AF65-F5344CB8AC3E}">
        <p14:creationId xmlns:p14="http://schemas.microsoft.com/office/powerpoint/2010/main" val="1367837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a:solidFill>
                  <a:schemeClr val="bg1"/>
                </a:solidFill>
                <a:latin typeface="Meiryo UI" panose="020B0604030504040204" pitchFamily="50" charset="-128"/>
                <a:ea typeface="Meiryo UI" panose="020B0604030504040204" pitchFamily="50" charset="-128"/>
              </a:rPr>
              <a:t>溶融塩炉開発を目指す技術研究組合の立上げ</a:t>
            </a:r>
          </a:p>
        </p:txBody>
      </p:sp>
      <p:sp>
        <p:nvSpPr>
          <p:cNvPr id="2" name="正方形/長方形 1"/>
          <p:cNvSpPr/>
          <p:nvPr/>
        </p:nvSpPr>
        <p:spPr>
          <a:xfrm>
            <a:off x="530107" y="948690"/>
            <a:ext cx="11228756" cy="5893921"/>
          </a:xfrm>
          <a:prstGeom prst="rect">
            <a:avLst/>
          </a:prstGeom>
        </p:spPr>
        <p:txBody>
          <a:bodyPr wrap="square">
            <a:spAutoFit/>
          </a:bodyPr>
          <a:lstStyle/>
          <a:p>
            <a:pPr indent="76200"/>
            <a:r>
              <a:rPr lang="ja-JP" altLang="ja-JP" sz="2100" kern="100" dirty="0">
                <a:latin typeface="Meiryo UI" panose="020B0604030504040204" pitchFamily="50" charset="-128"/>
                <a:ea typeface="Meiryo UI" panose="020B0604030504040204" pitchFamily="50" charset="-128"/>
                <a:cs typeface="Times New Roman" panose="02020603050405020304" pitchFamily="18" charset="0"/>
              </a:rPr>
              <a:t>本年</a:t>
            </a:r>
            <a:r>
              <a:rPr lang="en-US" altLang="ja-JP" sz="2100" kern="100" dirty="0">
                <a:latin typeface="Meiryo UI" panose="020B0604030504040204" pitchFamily="50" charset="-128"/>
                <a:ea typeface="Meiryo UI" panose="020B0604030504040204" pitchFamily="50" charset="-128"/>
                <a:cs typeface="Times New Roman" panose="02020603050405020304" pitchFamily="18" charset="0"/>
              </a:rPr>
              <a:t>6</a:t>
            </a:r>
            <a:r>
              <a:rPr lang="ja-JP" altLang="ja-JP" sz="2100" kern="100" dirty="0">
                <a:latin typeface="Meiryo UI" panose="020B0604030504040204" pitchFamily="50" charset="-128"/>
                <a:ea typeface="Meiryo UI" panose="020B0604030504040204" pitchFamily="50" charset="-128"/>
                <a:cs typeface="Times New Roman" panose="02020603050405020304" pitchFamily="18" charset="0"/>
              </a:rPr>
              <a:t>月</a:t>
            </a:r>
            <a:r>
              <a:rPr lang="en-US" altLang="ja-JP" sz="2100" kern="100" dirty="0">
                <a:latin typeface="Meiryo UI" panose="020B0604030504040204" pitchFamily="50" charset="-128"/>
                <a:ea typeface="Meiryo UI" panose="020B0604030504040204" pitchFamily="50" charset="-128"/>
                <a:cs typeface="Times New Roman" panose="02020603050405020304" pitchFamily="18" charset="0"/>
              </a:rPr>
              <a:t>21</a:t>
            </a:r>
            <a:r>
              <a:rPr lang="ja-JP" altLang="ja-JP" sz="2100" kern="100" dirty="0">
                <a:latin typeface="Meiryo UI" panose="020B0604030504040204" pitchFamily="50" charset="-128"/>
                <a:ea typeface="Meiryo UI" panose="020B0604030504040204" pitchFamily="50" charset="-128"/>
                <a:cs typeface="Times New Roman" panose="02020603050405020304" pitchFamily="18" charset="0"/>
              </a:rPr>
              <a:t>日、</a:t>
            </a:r>
            <a:r>
              <a:rPr lang="ja-JP" altLang="ja-JP" sz="2100" b="1" u="sng" kern="0" dirty="0">
                <a:latin typeface="Meiryo UI" panose="020B0604030504040204" pitchFamily="50" charset="-128"/>
                <a:ea typeface="Meiryo UI" panose="020B0604030504040204" pitchFamily="50" charset="-128"/>
                <a:cs typeface=".Hiragino Kaku Gothic Interface"/>
              </a:rPr>
              <a:t>次世代原子力技術である溶融塩炉</a:t>
            </a:r>
            <a:r>
              <a:rPr lang="ja-JP" altLang="ja-JP" sz="2100" b="1" u="sng" kern="0" dirty="0">
                <a:latin typeface="Meiryo UI" panose="020B0604030504040204" pitchFamily="50" charset="-128"/>
                <a:ea typeface="Meiryo UI" panose="020B0604030504040204" pitchFamily="50" charset="-128"/>
                <a:cs typeface="AppleSystemUIFont"/>
              </a:rPr>
              <a:t> </a:t>
            </a:r>
            <a:r>
              <a:rPr lang="en-US" altLang="ja-JP" sz="2100" b="1" u="sng" kern="0" dirty="0">
                <a:latin typeface="Meiryo UI" panose="020B0604030504040204" pitchFamily="50" charset="-128"/>
                <a:ea typeface="Meiryo UI" panose="020B0604030504040204" pitchFamily="50" charset="-128"/>
                <a:cs typeface=".Hiragino Kaku Gothic Interface"/>
              </a:rPr>
              <a:t>(</a:t>
            </a:r>
            <a:r>
              <a:rPr lang="en-US" altLang="ja-JP" sz="2100" b="1" u="sng" kern="0" dirty="0">
                <a:latin typeface="Meiryo UI" panose="020B0604030504040204" pitchFamily="50" charset="-128"/>
                <a:ea typeface="Meiryo UI" panose="020B0604030504040204" pitchFamily="50" charset="-128"/>
                <a:cs typeface="AppleSystemUIFont"/>
              </a:rPr>
              <a:t>Molten Salt Reactor</a:t>
            </a:r>
            <a:r>
              <a:rPr lang="en-US" altLang="ja-JP" sz="2100" b="1" u="sng" kern="0" dirty="0">
                <a:latin typeface="Meiryo UI" panose="020B0604030504040204" pitchFamily="50" charset="-128"/>
                <a:ea typeface="Meiryo UI" panose="020B0604030504040204" pitchFamily="50" charset="-128"/>
                <a:cs typeface=".Hiragino Kaku Gothic Interface"/>
              </a:rPr>
              <a:t>)</a:t>
            </a:r>
            <a:r>
              <a:rPr lang="ja-JP" altLang="ja-JP" sz="2100" b="1" u="sng" kern="0" dirty="0">
                <a:latin typeface="Meiryo UI" panose="020B0604030504040204" pitchFamily="50" charset="-128"/>
                <a:ea typeface="Meiryo UI" panose="020B0604030504040204" pitchFamily="50" charset="-128"/>
                <a:cs typeface=".Hiragino Kaku Gothic Interface"/>
              </a:rPr>
              <a:t>勉強会を、国会議員世話人（最高顧問・額賀福志郎先生、森英介先生、会長・山本拓先生、幹事長・原田義</a:t>
            </a:r>
            <a:r>
              <a:rPr lang="ja-JP" altLang="en-US" sz="2100" b="1" u="sng" kern="0" dirty="0">
                <a:latin typeface="Meiryo UI" panose="020B0604030504040204" pitchFamily="50" charset="-128"/>
                <a:ea typeface="Meiryo UI" panose="020B0604030504040204" pitchFamily="50" charset="-128"/>
                <a:cs typeface=".Hiragino Kaku Gothic Interface"/>
              </a:rPr>
              <a:t>昭</a:t>
            </a:r>
            <a:r>
              <a:rPr lang="ja-JP" altLang="ja-JP" sz="2100" b="1" u="sng" kern="0" dirty="0">
                <a:latin typeface="Meiryo UI" panose="020B0604030504040204" pitchFamily="50" charset="-128"/>
                <a:ea typeface="Meiryo UI" panose="020B0604030504040204" pitchFamily="50" charset="-128"/>
                <a:cs typeface=".Hiragino Kaku Gothic Interface"/>
              </a:rPr>
              <a:t>先生</a:t>
            </a:r>
            <a:r>
              <a:rPr lang="ja-JP" altLang="en-US" sz="2100" b="1" u="sng" kern="0" dirty="0">
                <a:latin typeface="Meiryo UI" panose="020B0604030504040204" pitchFamily="50" charset="-128"/>
                <a:ea typeface="Meiryo UI" panose="020B0604030504040204" pitchFamily="50" charset="-128"/>
                <a:cs typeface=".Hiragino Kaku Gothic Interface"/>
              </a:rPr>
              <a:t>、司会・大見正先生</a:t>
            </a:r>
            <a:r>
              <a:rPr lang="ja-JP" altLang="ja-JP" sz="2100" b="1" u="sng" kern="0" dirty="0">
                <a:latin typeface="Meiryo UI" panose="020B0604030504040204" pitchFamily="50" charset="-128"/>
                <a:ea typeface="Meiryo UI" panose="020B0604030504040204" pitchFamily="50" charset="-128"/>
                <a:cs typeface=".Hiragino Kaku Gothic Interface"/>
              </a:rPr>
              <a:t>）の全面的なご支援を賜り開催</a:t>
            </a:r>
            <a:r>
              <a:rPr lang="ja-JP" altLang="ja-JP" sz="2100" kern="0" dirty="0">
                <a:latin typeface="Meiryo UI" panose="020B0604030504040204" pitchFamily="50" charset="-128"/>
                <a:ea typeface="Meiryo UI" panose="020B0604030504040204" pitchFamily="50" charset="-128"/>
                <a:cs typeface=".Hiragino Kaku Gothic Interface"/>
              </a:rPr>
              <a:t>し、文部科学省、資源エネルギー庁、環境省、日本経済団体連合会、電気事業連合会、各電力会社、また学識経験者など多数の出席をえて盛況の内に終了</a:t>
            </a:r>
            <a:r>
              <a:rPr lang="ja-JP" altLang="en-US" sz="2100" kern="0" dirty="0">
                <a:latin typeface="Meiryo UI" panose="020B0604030504040204" pitchFamily="50" charset="-128"/>
                <a:ea typeface="Meiryo UI" panose="020B0604030504040204" pitchFamily="50" charset="-128"/>
                <a:cs typeface=".Hiragino Kaku Gothic Interface"/>
              </a:rPr>
              <a:t>致しました。</a:t>
            </a:r>
            <a:endParaRPr lang="en-US" altLang="ja-JP" sz="2100" kern="0" dirty="0">
              <a:latin typeface="Meiryo UI" panose="020B0604030504040204" pitchFamily="50" charset="-128"/>
              <a:ea typeface="Meiryo UI" panose="020B0604030504040204" pitchFamily="50" charset="-128"/>
              <a:cs typeface=".Hiragino Kaku Gothic Interface"/>
            </a:endParaRPr>
          </a:p>
          <a:p>
            <a:pPr indent="76200"/>
            <a:endParaRPr lang="ja-JP" altLang="ja-JP" kern="100" dirty="0">
              <a:latin typeface="Meiryo UI" panose="020B0604030504040204" pitchFamily="50" charset="-128"/>
              <a:ea typeface="Meiryo UI" panose="020B0604030504040204" pitchFamily="50" charset="-128"/>
              <a:cs typeface="Times New Roman" panose="02020603050405020304" pitchFamily="18" charset="0"/>
            </a:endParaRPr>
          </a:p>
          <a:p>
            <a:r>
              <a:rPr lang="ja-JP" altLang="ja-JP" sz="2100" kern="0" dirty="0">
                <a:latin typeface="Meiryo UI" panose="020B0604030504040204" pitchFamily="50" charset="-128"/>
                <a:ea typeface="Meiryo UI" panose="020B0604030504040204" pitchFamily="50" charset="-128"/>
                <a:cs typeface=".Hiragino Kaku Gothic Interface"/>
              </a:rPr>
              <a:t>本勉強会では、講演者である木下幹康</a:t>
            </a:r>
            <a:r>
              <a:rPr lang="en-US" altLang="ja-JP" sz="2100" kern="0" dirty="0">
                <a:latin typeface="Meiryo UI" panose="020B0604030504040204" pitchFamily="50" charset="-128"/>
                <a:ea typeface="Meiryo UI" panose="020B0604030504040204" pitchFamily="50" charset="-128"/>
                <a:cs typeface=".Hiragino Kaku Gothic Interface"/>
              </a:rPr>
              <a:t>ITMSF</a:t>
            </a:r>
            <a:r>
              <a:rPr lang="ja-JP" altLang="en-US" sz="2100" kern="0" dirty="0">
                <a:latin typeface="Meiryo UI" panose="020B0604030504040204" pitchFamily="50" charset="-128"/>
                <a:ea typeface="Meiryo UI" panose="020B0604030504040204" pitchFamily="50" charset="-128"/>
                <a:cs typeface=".Hiragino Kaku Gothic Interface"/>
              </a:rPr>
              <a:t>理事長</a:t>
            </a:r>
            <a:r>
              <a:rPr lang="ja-JP" altLang="ja-JP" sz="2100" kern="0" dirty="0">
                <a:latin typeface="Meiryo UI" panose="020B0604030504040204" pitchFamily="50" charset="-128"/>
                <a:ea typeface="Meiryo UI" panose="020B0604030504040204" pitchFamily="50" charset="-128"/>
                <a:cs typeface=".Hiragino Kaku Gothic Interface"/>
              </a:rPr>
              <a:t>、寺井</a:t>
            </a:r>
            <a:r>
              <a:rPr lang="ja-JP" altLang="ja-JP" sz="2100" kern="0" dirty="0">
                <a:latin typeface="Meiryo UI" panose="020B0604030504040204" pitchFamily="50" charset="-128"/>
                <a:ea typeface="Meiryo UI" panose="020B0604030504040204" pitchFamily="50" charset="-128"/>
                <a:cs typeface="Times New Roman" panose="02020603050405020304" pitchFamily="18" charset="0"/>
              </a:rPr>
              <a:t>隆幸</a:t>
            </a:r>
            <a:r>
              <a:rPr lang="ja-JP" altLang="en-US" sz="2100" kern="0" dirty="0">
                <a:latin typeface="Meiryo UI" panose="020B0604030504040204" pitchFamily="50" charset="-128"/>
                <a:ea typeface="Meiryo UI" panose="020B0604030504040204" pitchFamily="50" charset="-128"/>
                <a:cs typeface="Times New Roman" panose="02020603050405020304" pitchFamily="18" charset="0"/>
              </a:rPr>
              <a:t>東大</a:t>
            </a:r>
            <a:r>
              <a:rPr lang="ja-JP" altLang="ja-JP" sz="2100" kern="0" dirty="0">
                <a:latin typeface="Meiryo UI" panose="020B0604030504040204" pitchFamily="50" charset="-128"/>
                <a:ea typeface="Meiryo UI" panose="020B0604030504040204" pitchFamily="50" charset="-128"/>
                <a:cs typeface="Times New Roman" panose="02020603050405020304" pitchFamily="18" charset="0"/>
              </a:rPr>
              <a:t>教授の両</a:t>
            </a:r>
            <a:r>
              <a:rPr lang="ja-JP" altLang="en-US" sz="2100" kern="0" dirty="0">
                <a:latin typeface="Meiryo UI" panose="020B0604030504040204" pitchFamily="50" charset="-128"/>
                <a:ea typeface="Meiryo UI" panose="020B0604030504040204" pitchFamily="50" charset="-128"/>
                <a:cs typeface="Times New Roman" panose="02020603050405020304" pitchFamily="18" charset="0"/>
              </a:rPr>
              <a:t>先生</a:t>
            </a:r>
            <a:r>
              <a:rPr lang="ja-JP" altLang="ja-JP" sz="2100" kern="0" dirty="0">
                <a:latin typeface="Meiryo UI" panose="020B0604030504040204" pitchFamily="50" charset="-128"/>
                <a:ea typeface="Meiryo UI" panose="020B0604030504040204" pitchFamily="50" charset="-128"/>
                <a:cs typeface="Times New Roman" panose="02020603050405020304" pitchFamily="18" charset="0"/>
              </a:rPr>
              <a:t>から、</a:t>
            </a:r>
            <a:r>
              <a:rPr lang="ja-JP" altLang="ja-JP" sz="2100" kern="0" dirty="0">
                <a:latin typeface="Meiryo UI" panose="020B0604030504040204" pitchFamily="50" charset="-128"/>
                <a:ea typeface="Meiryo UI" panose="020B0604030504040204" pitchFamily="50" charset="-128"/>
                <a:cs typeface=".Hiragino Kaku Gothic Interface"/>
              </a:rPr>
              <a:t>使用済み核燃料の処理を可能とする溶融塩炉の紹介があり、当該技術開発で先行する</a:t>
            </a:r>
            <a:r>
              <a:rPr lang="ja-JP" altLang="ja-JP" sz="2100" b="1" u="sng" kern="0" dirty="0">
                <a:latin typeface="Meiryo UI" panose="020B0604030504040204" pitchFamily="50" charset="-128"/>
                <a:ea typeface="Meiryo UI" panose="020B0604030504040204" pitchFamily="50" charset="-128"/>
                <a:cs typeface=".Hiragino Kaku Gothic Interface"/>
              </a:rPr>
              <a:t>中国</a:t>
            </a:r>
            <a:r>
              <a:rPr lang="ja-JP" altLang="en-US" sz="2100" b="1" u="sng" kern="0" dirty="0">
                <a:latin typeface="Meiryo UI" panose="020B0604030504040204" pitchFamily="50" charset="-128"/>
                <a:ea typeface="Meiryo UI" panose="020B0604030504040204" pitchFamily="50" charset="-128"/>
                <a:cs typeface=".Hiragino Kaku Gothic Interface"/>
              </a:rPr>
              <a:t>の「</a:t>
            </a:r>
            <a:r>
              <a:rPr lang="ja-JP" altLang="ja-JP" sz="2100" b="1" u="sng" kern="0" dirty="0">
                <a:latin typeface="Meiryo UI" panose="020B0604030504040204" pitchFamily="50" charset="-128"/>
                <a:ea typeface="Meiryo UI" panose="020B0604030504040204" pitchFamily="50" charset="-128"/>
                <a:cs typeface=".Hiragino Kaku Gothic Interface"/>
              </a:rPr>
              <a:t>早期実現型</a:t>
            </a:r>
            <a:r>
              <a:rPr lang="ja-JP" altLang="en-US" sz="2100" b="1" u="sng" kern="0" dirty="0">
                <a:latin typeface="Meiryo UI" panose="020B0604030504040204" pitchFamily="50" charset="-128"/>
                <a:ea typeface="Meiryo UI" panose="020B0604030504040204" pitchFamily="50" charset="-128"/>
                <a:cs typeface=".Hiragino Kaku Gothic Interface"/>
              </a:rPr>
              <a:t>」</a:t>
            </a:r>
            <a:r>
              <a:rPr lang="ja-JP" altLang="ja-JP" sz="2100" b="1" u="sng" kern="0" dirty="0">
                <a:latin typeface="Meiryo UI" panose="020B0604030504040204" pitchFamily="50" charset="-128"/>
                <a:ea typeface="Meiryo UI" panose="020B0604030504040204" pitchFamily="50" charset="-128"/>
                <a:cs typeface=".Hiragino Kaku Gothic Interface"/>
              </a:rPr>
              <a:t>の溶融塩炉の開発</a:t>
            </a:r>
            <a:r>
              <a:rPr lang="ja-JP" altLang="en-US" sz="2100" b="1" u="sng" kern="0" dirty="0">
                <a:latin typeface="Meiryo UI" panose="020B0604030504040204" pitchFamily="50" charset="-128"/>
                <a:ea typeface="Meiryo UI" panose="020B0604030504040204" pitchFamily="50" charset="-128"/>
                <a:cs typeface=".Hiragino Kaku Gothic Interface"/>
              </a:rPr>
              <a:t>では、今すぐ</a:t>
            </a:r>
            <a:r>
              <a:rPr lang="ja-JP" altLang="ja-JP" sz="2100" b="1" u="sng" kern="0" dirty="0">
                <a:latin typeface="Meiryo UI" panose="020B0604030504040204" pitchFamily="50" charset="-128"/>
                <a:ea typeface="Meiryo UI" panose="020B0604030504040204" pitchFamily="50" charset="-128"/>
                <a:cs typeface=".Hiragino Kaku Gothic Interface"/>
              </a:rPr>
              <a:t>我が国において官民の総力を挙げ</a:t>
            </a:r>
            <a:r>
              <a:rPr lang="ja-JP" altLang="en-US" sz="2100" b="1" u="sng" kern="0" dirty="0">
                <a:latin typeface="Meiryo UI" panose="020B0604030504040204" pitchFamily="50" charset="-128"/>
                <a:ea typeface="Meiryo UI" panose="020B0604030504040204" pitchFamily="50" charset="-128"/>
                <a:cs typeface=".Hiragino Kaku Gothic Interface"/>
              </a:rPr>
              <a:t>て始めれば、</a:t>
            </a:r>
            <a:r>
              <a:rPr lang="ja-JP" altLang="ja-JP" sz="2100" b="1" u="sng" kern="0" dirty="0">
                <a:latin typeface="Meiryo UI" panose="020B0604030504040204" pitchFamily="50" charset="-128"/>
                <a:ea typeface="Meiryo UI" panose="020B0604030504040204" pitchFamily="50" charset="-128"/>
                <a:cs typeface=".Hiragino Kaku Gothic Interface"/>
              </a:rPr>
              <a:t>追い</a:t>
            </a:r>
            <a:r>
              <a:rPr lang="ja-JP" altLang="en-US" sz="2100" b="1" u="sng" kern="0" dirty="0">
                <a:latin typeface="Meiryo UI" panose="020B0604030504040204" pitchFamily="50" charset="-128"/>
                <a:ea typeface="Meiryo UI" panose="020B0604030504040204" pitchFamily="50" charset="-128"/>
                <a:cs typeface=".Hiragino Kaku Gothic Interface"/>
              </a:rPr>
              <a:t>つき追い</a:t>
            </a:r>
            <a:r>
              <a:rPr lang="ja-JP" altLang="ja-JP" sz="2100" b="1" u="sng" kern="0" dirty="0">
                <a:latin typeface="Meiryo UI" panose="020B0604030504040204" pitchFamily="50" charset="-128"/>
                <a:ea typeface="Meiryo UI" panose="020B0604030504040204" pitchFamily="50" charset="-128"/>
                <a:cs typeface=".Hiragino Kaku Gothic Interface"/>
              </a:rPr>
              <a:t>越すことが可能</a:t>
            </a:r>
            <a:r>
              <a:rPr lang="ja-JP" altLang="ja-JP" sz="2100" kern="0" dirty="0">
                <a:latin typeface="Meiryo UI" panose="020B0604030504040204" pitchFamily="50" charset="-128"/>
                <a:ea typeface="Meiryo UI" panose="020B0604030504040204" pitchFamily="50" charset="-128"/>
                <a:cs typeface=".Hiragino Kaku Gothic Interface"/>
              </a:rPr>
              <a:t>とされ</a:t>
            </a:r>
            <a:r>
              <a:rPr lang="ja-JP" altLang="en-US" sz="2100" kern="0" dirty="0">
                <a:latin typeface="Meiryo UI" panose="020B0604030504040204" pitchFamily="50" charset="-128"/>
                <a:ea typeface="Meiryo UI" panose="020B0604030504040204" pitchFamily="50" charset="-128"/>
                <a:cs typeface=".Hiragino Kaku Gothic Interface"/>
              </a:rPr>
              <a:t>ております。</a:t>
            </a:r>
            <a:endParaRPr lang="ja-JP" altLang="ja-JP" sz="2100" kern="100" dirty="0">
              <a:latin typeface="Meiryo UI" panose="020B0604030504040204" pitchFamily="50" charset="-128"/>
              <a:ea typeface="Meiryo UI" panose="020B0604030504040204" pitchFamily="50" charset="-128"/>
              <a:cs typeface="Times New Roman" panose="02020603050405020304" pitchFamily="18" charset="0"/>
            </a:endParaRPr>
          </a:p>
          <a:p>
            <a:endParaRPr lang="en-US" altLang="ja-JP" kern="0" dirty="0">
              <a:latin typeface="Meiryo UI" panose="020B0604030504040204" pitchFamily="50" charset="-128"/>
              <a:ea typeface="Meiryo UI" panose="020B0604030504040204" pitchFamily="50" charset="-128"/>
              <a:cs typeface=".Hiragino Kaku Gothic Interface"/>
            </a:endParaRPr>
          </a:p>
          <a:p>
            <a:r>
              <a:rPr lang="ja-JP" altLang="ja-JP" sz="2100" kern="0" dirty="0">
                <a:latin typeface="Meiryo UI" panose="020B0604030504040204" pitchFamily="50" charset="-128"/>
                <a:ea typeface="Meiryo UI" panose="020B0604030504040204" pitchFamily="50" charset="-128"/>
                <a:cs typeface=".Hiragino Kaku Gothic Interface"/>
              </a:rPr>
              <a:t>これを受け、地球規模で激化する気候変動</a:t>
            </a:r>
            <a:r>
              <a:rPr lang="ja-JP" altLang="en-US" sz="2100" kern="0" dirty="0">
                <a:latin typeface="Meiryo UI" panose="020B0604030504040204" pitchFamily="50" charset="-128"/>
                <a:ea typeface="Meiryo UI" panose="020B0604030504040204" pitchFamily="50" charset="-128"/>
                <a:cs typeface=".Hiragino Kaku Gothic Interface"/>
              </a:rPr>
              <a:t>と温室効果ガス</a:t>
            </a:r>
            <a:r>
              <a:rPr lang="ja-JP" altLang="ja-JP" sz="2100" kern="0" dirty="0">
                <a:latin typeface="Meiryo UI" panose="020B0604030504040204" pitchFamily="50" charset="-128"/>
                <a:ea typeface="Meiryo UI" panose="020B0604030504040204" pitchFamily="50" charset="-128"/>
                <a:cs typeface=".Hiragino Kaku Gothic Interface"/>
              </a:rPr>
              <a:t>軽減に貢献し、且つ使用済み核燃料と福島事故デブリの処理が可能な</a:t>
            </a:r>
            <a:r>
              <a:rPr lang="ja-JP" altLang="ja-JP" sz="2100" b="1" kern="0" dirty="0">
                <a:latin typeface="Meiryo UI" panose="020B0604030504040204" pitchFamily="50" charset="-128"/>
                <a:ea typeface="Meiryo UI" panose="020B0604030504040204" pitchFamily="50" charset="-128"/>
                <a:cs typeface=".Hiragino Kaku Gothic Interface"/>
              </a:rPr>
              <a:t>溶融塩炉を</a:t>
            </a:r>
            <a:r>
              <a:rPr lang="ja-JP" altLang="en-US" sz="2100" b="1" kern="0" dirty="0">
                <a:latin typeface="Meiryo UI" panose="020B0604030504040204" pitchFamily="50" charset="-128"/>
                <a:ea typeface="Meiryo UI" panose="020B0604030504040204" pitchFamily="50" charset="-128"/>
                <a:cs typeface=".Hiragino Kaku Gothic Interface"/>
              </a:rPr>
              <a:t>、日本の産業技術力を結集して早期に</a:t>
            </a:r>
            <a:r>
              <a:rPr lang="ja-JP" altLang="ja-JP" sz="2100" b="1" kern="0" dirty="0">
                <a:latin typeface="Meiryo UI" panose="020B0604030504040204" pitchFamily="50" charset="-128"/>
                <a:ea typeface="Meiryo UI" panose="020B0604030504040204" pitchFamily="50" charset="-128"/>
                <a:cs typeface=".Hiragino Kaku Gothic Interface"/>
              </a:rPr>
              <a:t>開発し、持続可能な原子力産業の基盤強化</a:t>
            </a:r>
            <a:r>
              <a:rPr lang="ja-JP" altLang="en-US" sz="2100" b="1" kern="0" dirty="0">
                <a:latin typeface="Meiryo UI" panose="020B0604030504040204" pitchFamily="50" charset="-128"/>
                <a:ea typeface="Meiryo UI" panose="020B0604030504040204" pitchFamily="50" charset="-128"/>
                <a:cs typeface=".Hiragino Kaku Gothic Interface"/>
              </a:rPr>
              <a:t>に貢献する</a:t>
            </a:r>
            <a:r>
              <a:rPr lang="ja-JP" altLang="ja-JP" sz="2100" b="1" kern="0" dirty="0">
                <a:latin typeface="Meiryo UI" panose="020B0604030504040204" pitchFamily="50" charset="-128"/>
                <a:ea typeface="Meiryo UI" panose="020B0604030504040204" pitchFamily="50" charset="-128"/>
                <a:cs typeface=".Hiragino Kaku Gothic Interface"/>
              </a:rPr>
              <a:t>為、</a:t>
            </a:r>
            <a:r>
              <a:rPr lang="ja-JP" altLang="en-US" sz="2100" b="1" u="sng" kern="0" dirty="0">
                <a:latin typeface="Meiryo UI" panose="020B0604030504040204" pitchFamily="50" charset="-128"/>
                <a:ea typeface="Meiryo UI" panose="020B0604030504040204" pitchFamily="50" charset="-128"/>
                <a:cs typeface=".Hiragino Kaku Gothic Interface"/>
              </a:rPr>
              <a:t>溶融塩炉の開発を目指す 「技術研究組合」 を立上げる</a:t>
            </a:r>
            <a:r>
              <a:rPr lang="ja-JP" altLang="en-US" sz="2100" kern="0" dirty="0">
                <a:latin typeface="Meiryo UI" panose="020B0604030504040204" pitchFamily="50" charset="-128"/>
                <a:ea typeface="Meiryo UI" panose="020B0604030504040204" pitchFamily="50" charset="-128"/>
                <a:cs typeface=".Hiragino Kaku Gothic Interface"/>
              </a:rPr>
              <a:t>べきと思量致します。</a:t>
            </a:r>
            <a:endParaRPr lang="en-US" altLang="ja-JP" sz="2100" kern="0" dirty="0">
              <a:latin typeface="Meiryo UI" panose="020B0604030504040204" pitchFamily="50" charset="-128"/>
              <a:ea typeface="Meiryo UI" panose="020B0604030504040204" pitchFamily="50" charset="-128"/>
              <a:cs typeface=".Hiragino Kaku Gothic Interface"/>
            </a:endParaRPr>
          </a:p>
          <a:p>
            <a:endParaRPr lang="en-US" altLang="ja-JP" sz="1400" kern="0" dirty="0">
              <a:latin typeface="Meiryo UI" panose="020B0604030504040204" pitchFamily="50" charset="-128"/>
              <a:ea typeface="Meiryo UI" panose="020B0604030504040204" pitchFamily="50" charset="-128"/>
              <a:cs typeface=".Hiragino Kaku Gothic Interface"/>
            </a:endParaRPr>
          </a:p>
          <a:p>
            <a:r>
              <a:rPr lang="ja-JP" altLang="en-US" sz="2100" kern="0" dirty="0">
                <a:latin typeface="Meiryo UI" panose="020B0604030504040204" pitchFamily="50" charset="-128"/>
                <a:ea typeface="Meiryo UI" panose="020B0604030504040204" pitchFamily="50" charset="-128"/>
                <a:cs typeface=".Hiragino Kaku Gothic Interface"/>
              </a:rPr>
              <a:t>我が国、産業技術の中枢にある御社に</a:t>
            </a:r>
            <a:r>
              <a:rPr lang="ja-JP" altLang="ja-JP" sz="2100" kern="0" dirty="0">
                <a:latin typeface="Meiryo UI" panose="020B0604030504040204" pitchFamily="50" charset="-128"/>
                <a:ea typeface="Meiryo UI" panose="020B0604030504040204" pitchFamily="50" charset="-128"/>
                <a:cs typeface=".Hiragino Kaku Gothic Interface"/>
              </a:rPr>
              <a:t>おかれましては</a:t>
            </a:r>
            <a:r>
              <a:rPr lang="ja-JP" altLang="en-US" sz="2100" kern="0" dirty="0">
                <a:latin typeface="Meiryo UI" panose="020B0604030504040204" pitchFamily="50" charset="-128"/>
                <a:ea typeface="Meiryo UI" panose="020B0604030504040204" pitchFamily="50" charset="-128"/>
                <a:cs typeface=".Hiragino Kaku Gothic Interface"/>
              </a:rPr>
              <a:t>、当該技術研究組合設立に</a:t>
            </a:r>
            <a:r>
              <a:rPr lang="ja-JP" altLang="ja-JP" sz="2100" kern="0" dirty="0">
                <a:latin typeface="Meiryo UI" panose="020B0604030504040204" pitchFamily="50" charset="-128"/>
                <a:ea typeface="Meiryo UI" panose="020B0604030504040204" pitchFamily="50" charset="-128"/>
                <a:cs typeface=".Hiragino Kaku Gothic Interface"/>
              </a:rPr>
              <a:t>向けた御支援をお願い申し上げ</a:t>
            </a:r>
            <a:r>
              <a:rPr lang="ja-JP" altLang="en-US" sz="2100" kern="0" dirty="0">
                <a:latin typeface="Meiryo UI" panose="020B0604030504040204" pitchFamily="50" charset="-128"/>
                <a:ea typeface="Meiryo UI" panose="020B0604030504040204" pitchFamily="50" charset="-128"/>
                <a:cs typeface=".Hiragino Kaku Gothic Interface"/>
              </a:rPr>
              <a:t>る次第です。</a:t>
            </a:r>
            <a:endParaRPr lang="ja-JP" altLang="ja-JP" sz="2100" kern="1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4283390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溶融塩炉の安全性</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4" name="コンテンツ プレースホルダー 2"/>
          <p:cNvSpPr>
            <a:spLocks noGrp="1"/>
          </p:cNvSpPr>
          <p:nvPr>
            <p:ph idx="1"/>
          </p:nvPr>
        </p:nvSpPr>
        <p:spPr>
          <a:xfrm>
            <a:off x="838200" y="1570443"/>
            <a:ext cx="10515600" cy="4351338"/>
          </a:xfrm>
        </p:spPr>
        <p:txBody>
          <a:bodyPr>
            <a:normAutofit fontScale="92500" lnSpcReduction="10000"/>
          </a:bodyPr>
          <a:lstStyle/>
          <a:p>
            <a:pPr marL="0" indent="0">
              <a:buNone/>
            </a:pPr>
            <a:r>
              <a:rPr kumimoji="1" lang="ja-JP" altLang="en-US" dirty="0" smtClean="0">
                <a:latin typeface="Meiryo UI" panose="020B0604030504040204" pitchFamily="50" charset="-128"/>
                <a:ea typeface="Meiryo UI" panose="020B0604030504040204" pitchFamily="50" charset="-128"/>
              </a:rPr>
              <a:t>原子炉システムの内部（原理、物理／化学の基礎的性質）から、</a:t>
            </a:r>
            <a:r>
              <a:rPr kumimoji="1" lang="en-US" altLang="ja-JP" dirty="0" smtClean="0">
                <a:latin typeface="Meiryo UI" panose="020B0604030504040204" pitchFamily="50" charset="-128"/>
                <a:ea typeface="Meiryo UI" panose="020B0604030504040204" pitchFamily="50" charset="-128"/>
              </a:rPr>
              <a:t/>
            </a:r>
            <a:br>
              <a:rPr kumimoji="1" lang="en-US" altLang="ja-JP" dirty="0" smtClean="0">
                <a:latin typeface="Meiryo UI" panose="020B0604030504040204" pitchFamily="50" charset="-128"/>
                <a:ea typeface="Meiryo UI" panose="020B0604030504040204" pitchFamily="50" charset="-128"/>
              </a:rPr>
            </a:br>
            <a:r>
              <a:rPr kumimoji="1" lang="ja-JP" altLang="en-US" dirty="0" smtClean="0">
                <a:latin typeface="Meiryo UI" panose="020B0604030504040204" pitchFamily="50" charset="-128"/>
                <a:ea typeface="Meiryo UI" panose="020B0604030504040204" pitchFamily="50" charset="-128"/>
              </a:rPr>
              <a:t>安全性をみなおしての結論</a:t>
            </a:r>
            <a:r>
              <a:rPr kumimoji="1" lang="en-US" altLang="ja-JP" dirty="0" smtClean="0">
                <a:latin typeface="Meiryo UI" panose="020B0604030504040204" pitchFamily="50" charset="-128"/>
                <a:ea typeface="Meiryo UI" panose="020B0604030504040204" pitchFamily="50" charset="-128"/>
              </a:rPr>
              <a:t/>
            </a:r>
            <a:br>
              <a:rPr kumimoji="1" lang="en-US" altLang="ja-JP" dirty="0" smtClean="0">
                <a:latin typeface="Meiryo UI" panose="020B0604030504040204" pitchFamily="50" charset="-128"/>
                <a:ea typeface="Meiryo UI" panose="020B0604030504040204" pitchFamily="50" charset="-128"/>
              </a:rPr>
            </a:br>
            <a:r>
              <a:rPr kumimoji="1" lang="en-US" altLang="ja-JP" dirty="0" smtClean="0">
                <a:latin typeface="Meiryo UI" panose="020B0604030504040204" pitchFamily="50" charset="-128"/>
                <a:ea typeface="Meiryo UI" panose="020B0604030504040204" pitchFamily="50" charset="-128"/>
              </a:rPr>
              <a:t/>
            </a:r>
            <a:br>
              <a:rPr kumimoji="1" lang="en-US" altLang="ja-JP" dirty="0" smtClean="0">
                <a:latin typeface="Meiryo UI" panose="020B0604030504040204" pitchFamily="50" charset="-128"/>
                <a:ea typeface="Meiryo UI" panose="020B0604030504040204" pitchFamily="50" charset="-128"/>
              </a:rPr>
            </a:br>
            <a:r>
              <a:rPr kumimoji="1" lang="ja-JP" altLang="en-US" dirty="0" smtClean="0">
                <a:latin typeface="Meiryo UI" panose="020B0604030504040204" pitchFamily="50" charset="-128"/>
                <a:ea typeface="Meiryo UI" panose="020B0604030504040204" pitchFamily="50" charset="-128"/>
              </a:rPr>
              <a:t>　　</a:t>
            </a:r>
            <a:r>
              <a:rPr kumimoji="1" lang="ja-JP" altLang="en-US" dirty="0" smtClean="0">
                <a:latin typeface="Meiryo UI" panose="020B0604030504040204" pitchFamily="50" charset="-128"/>
                <a:ea typeface="Meiryo UI" panose="020B0604030504040204" pitchFamily="50" charset="-128"/>
                <a:sym typeface="Wingdings"/>
              </a:rPr>
              <a:t></a:t>
            </a:r>
            <a:r>
              <a:rPr lang="ja-JP" altLang="en-US" dirty="0" smtClean="0">
                <a:latin typeface="Meiryo UI" panose="020B0604030504040204" pitchFamily="50" charset="-128"/>
                <a:ea typeface="Meiryo UI" panose="020B0604030504040204" pitchFamily="50" charset="-128"/>
                <a:sym typeface="Wingdings"/>
              </a:rPr>
              <a:t>フッ化物　　　　　セシウムを化学的に保持</a:t>
            </a: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ja-JP" altLang="en-US" dirty="0" smtClean="0">
                <a:latin typeface="Meiryo UI" panose="020B0604030504040204" pitchFamily="50" charset="-128"/>
                <a:ea typeface="Meiryo UI" panose="020B0604030504040204" pitchFamily="50" charset="-128"/>
                <a:sym typeface="Wingdings"/>
              </a:rPr>
              <a:t>　　</a:t>
            </a:r>
            <a:r>
              <a:rPr lang="en-US" altLang="ja-JP" dirty="0" smtClean="0">
                <a:latin typeface="Meiryo UI" panose="020B0604030504040204" pitchFamily="50" charset="-128"/>
                <a:ea typeface="Meiryo UI" panose="020B0604030504040204" pitchFamily="50" charset="-128"/>
                <a:sym typeface="Wingdings"/>
              </a:rPr>
              <a:t></a:t>
            </a:r>
            <a:r>
              <a:rPr lang="ja-JP" altLang="en-US" dirty="0" smtClean="0">
                <a:latin typeface="Meiryo UI" panose="020B0604030504040204" pitchFamily="50" charset="-128"/>
                <a:ea typeface="Meiryo UI" panose="020B0604030504040204" pitchFamily="50" charset="-128"/>
                <a:sym typeface="Wingdings"/>
              </a:rPr>
              <a:t>液体の燃料</a:t>
            </a: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ja-JP" altLang="en-US" dirty="0" smtClean="0">
                <a:latin typeface="Meiryo UI" panose="020B0604030504040204" pitchFamily="50" charset="-128"/>
                <a:ea typeface="Meiryo UI" panose="020B0604030504040204" pitchFamily="50" charset="-128"/>
                <a:sym typeface="Wingdings"/>
              </a:rPr>
              <a:t>　　　　　　　　発熱体が液体なので、崩壊熱の除去を</a:t>
            </a: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ja-JP" altLang="en-US" dirty="0" smtClean="0">
                <a:latin typeface="Meiryo UI" panose="020B0604030504040204" pitchFamily="50" charset="-128"/>
                <a:ea typeface="Meiryo UI" panose="020B0604030504040204" pitchFamily="50" charset="-128"/>
                <a:sym typeface="Wingdings"/>
              </a:rPr>
              <a:t>　　　　　　　　固有安全なかたちで設計できる　</a:t>
            </a: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ja-JP" altLang="en-US" dirty="0" smtClean="0">
                <a:latin typeface="Meiryo UI" panose="020B0604030504040204" pitchFamily="50" charset="-128"/>
                <a:ea typeface="Meiryo UI" panose="020B0604030504040204" pitchFamily="50" charset="-128"/>
                <a:sym typeface="Wingdings"/>
              </a:rPr>
              <a:t>　　　　　　　　　　　　　　・・・ドレンタンク、フリーズバルブ（確証試験を行う）</a:t>
            </a:r>
            <a:endParaRPr lang="en-US" altLang="ja-JP" dirty="0" smtClean="0">
              <a:latin typeface="Meiryo UI" panose="020B0604030504040204" pitchFamily="50" charset="-128"/>
              <a:ea typeface="Meiryo UI" panose="020B0604030504040204" pitchFamily="50" charset="-128"/>
              <a:sym typeface="Wingdings"/>
            </a:endParaRPr>
          </a:p>
          <a:p>
            <a:pPr marL="0" indent="0">
              <a:buNone/>
            </a:pPr>
            <a:r>
              <a:rPr lang="en-US" altLang="ja-JP" dirty="0" smtClean="0">
                <a:latin typeface="Meiryo UI" panose="020B0604030504040204" pitchFamily="50" charset="-128"/>
                <a:ea typeface="Meiryo UI" panose="020B0604030504040204" pitchFamily="50" charset="-128"/>
                <a:sym typeface="Wingdings"/>
              </a:rPr>
              <a:t/>
            </a:r>
            <a:br>
              <a:rPr lang="en-US" altLang="ja-JP" dirty="0" smtClean="0">
                <a:latin typeface="Meiryo UI" panose="020B0604030504040204" pitchFamily="50" charset="-128"/>
                <a:ea typeface="Meiryo UI" panose="020B0604030504040204" pitchFamily="50" charset="-128"/>
                <a:sym typeface="Wingdings"/>
              </a:rPr>
            </a:br>
            <a:r>
              <a:rPr lang="ja-JP" altLang="ja-JP" dirty="0">
                <a:latin typeface="Meiryo UI" panose="020B0604030504040204" pitchFamily="50" charset="-128"/>
                <a:ea typeface="Meiryo UI" panose="020B0604030504040204" pitchFamily="50" charset="-128"/>
                <a:sym typeface="Wingdings"/>
              </a:rPr>
              <a:t>　</a:t>
            </a:r>
            <a:r>
              <a:rPr lang="ja-JP" altLang="en-US" dirty="0" smtClean="0">
                <a:latin typeface="Meiryo UI" panose="020B0604030504040204" pitchFamily="50" charset="-128"/>
                <a:ea typeface="Meiryo UI" panose="020B0604030504040204" pitchFamily="50" charset="-128"/>
                <a:sym typeface="Wingdings"/>
              </a:rPr>
              <a:t>　反応度フィードバック（液体燃料の熱膨張率は大きく核的に安全）</a:t>
            </a:r>
            <a:endParaRPr lang="en-US" altLang="ja-JP" dirty="0" smtClean="0">
              <a:latin typeface="Meiryo UI" panose="020B0604030504040204" pitchFamily="50" charset="-128"/>
              <a:ea typeface="Meiryo UI" panose="020B0604030504040204" pitchFamily="50" charset="-128"/>
              <a:sym typeface="Wingdings"/>
            </a:endParaRPr>
          </a:p>
          <a:p>
            <a:pPr marL="0" indent="0">
              <a:buNone/>
            </a:pPr>
            <a:r>
              <a:rPr lang="ja-JP" altLang="ja-JP" dirty="0">
                <a:latin typeface="Meiryo UI" panose="020B0604030504040204" pitchFamily="50" charset="-128"/>
                <a:ea typeface="Meiryo UI" panose="020B0604030504040204" pitchFamily="50" charset="-128"/>
                <a:sym typeface="Wingdings"/>
              </a:rPr>
              <a:t>　</a:t>
            </a:r>
            <a:r>
              <a:rPr lang="ja-JP" altLang="en-US" dirty="0" smtClean="0">
                <a:latin typeface="Meiryo UI" panose="020B0604030504040204" pitchFamily="50" charset="-128"/>
                <a:ea typeface="Meiryo UI" panose="020B0604030504040204" pitchFamily="50" charset="-128"/>
                <a:sym typeface="Wingdings"/>
              </a:rPr>
              <a:t>　　　　　　放射性廃棄物（アクチニド）の大量・経済的・処理への道すじ</a:t>
            </a:r>
            <a:endParaRPr lang="en-US" altLang="ja-JP" dirty="0" smtClean="0">
              <a:latin typeface="Meiryo UI" panose="020B0604030504040204" pitchFamily="50" charset="-128"/>
              <a:ea typeface="Meiryo UI" panose="020B0604030504040204" pitchFamily="50" charset="-128"/>
              <a:sym typeface="Wingdings"/>
            </a:endParaRPr>
          </a:p>
          <a:p>
            <a:pPr marL="0" indent="0">
              <a:buNone/>
            </a:pP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76719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これからの大きな課題</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5" name="タイトル 1"/>
          <p:cNvSpPr>
            <a:spLocks noGrp="1"/>
          </p:cNvSpPr>
          <p:nvPr>
            <p:ph type="title"/>
          </p:nvPr>
        </p:nvSpPr>
        <p:spPr>
          <a:xfrm>
            <a:off x="916056" y="1116081"/>
            <a:ext cx="10271539" cy="650875"/>
          </a:xfrm>
        </p:spPr>
        <p:txBody>
          <a:bodyPr>
            <a:normAutofit/>
          </a:bodyPr>
          <a:lstStyle/>
          <a:p>
            <a:pPr algn="ctr"/>
            <a:r>
              <a:rPr kumimoji="1" lang="ja-JP" altLang="en-US" sz="3100" dirty="0" smtClean="0">
                <a:latin typeface="Meiryo UI" panose="020B0604030504040204" pitchFamily="50" charset="-128"/>
                <a:ea typeface="Meiryo UI" panose="020B0604030504040204" pitchFamily="50" charset="-128"/>
              </a:rPr>
              <a:t>技術開発において政治経済と連携して</a:t>
            </a:r>
            <a:r>
              <a:rPr lang="ja-JP" altLang="en-US" sz="3100" dirty="0" smtClean="0">
                <a:latin typeface="Meiryo UI" panose="020B0604030504040204" pitchFamily="50" charset="-128"/>
                <a:ea typeface="Meiryo UI" panose="020B0604030504040204" pitchFamily="50" charset="-128"/>
              </a:rPr>
              <a:t>進めていくこと</a:t>
            </a:r>
            <a:endParaRPr kumimoji="1" lang="ja-JP" altLang="en-US" sz="3100" dirty="0">
              <a:latin typeface="Meiryo UI" panose="020B0604030504040204" pitchFamily="50" charset="-128"/>
              <a:ea typeface="Meiryo UI" panose="020B0604030504040204" pitchFamily="50" charset="-128"/>
            </a:endParaRPr>
          </a:p>
        </p:txBody>
      </p:sp>
      <p:sp>
        <p:nvSpPr>
          <p:cNvPr id="7" name="コンテンツ プレースホルダー 2"/>
          <p:cNvSpPr>
            <a:spLocks noGrp="1"/>
          </p:cNvSpPr>
          <p:nvPr>
            <p:ph idx="1"/>
          </p:nvPr>
        </p:nvSpPr>
        <p:spPr>
          <a:xfrm>
            <a:off x="1546087" y="1766956"/>
            <a:ext cx="9011478" cy="4837044"/>
          </a:xfrm>
        </p:spPr>
        <p:txBody>
          <a:bodyPr>
            <a:normAutofit fontScale="92500" lnSpcReduction="10000"/>
          </a:bodyPr>
          <a:lstStyle/>
          <a:p>
            <a:pPr marL="0" indent="0">
              <a:buNone/>
            </a:pPr>
            <a:endParaRPr kumimoji="1" lang="en-US" altLang="ja-JP" dirty="0" smtClean="0">
              <a:latin typeface="Meiryo UI" panose="020B0604030504040204" pitchFamily="50" charset="-128"/>
              <a:ea typeface="Meiryo UI" panose="020B0604030504040204" pitchFamily="50" charset="-128"/>
            </a:endParaRPr>
          </a:p>
          <a:p>
            <a:pPr marL="514350" indent="-514350">
              <a:buFont typeface="+mj-lt"/>
              <a:buAutoNum type="arabicPeriod"/>
            </a:pPr>
            <a:r>
              <a:rPr kumimoji="1" lang="ja-JP" altLang="en-US" b="1" dirty="0" smtClean="0">
                <a:latin typeface="Meiryo UI" panose="020B0604030504040204" pitchFamily="50" charset="-128"/>
                <a:ea typeface="Meiryo UI" panose="020B0604030504040204" pitchFamily="50" charset="-128"/>
              </a:rPr>
              <a:t>教育と研究のテーマ</a:t>
            </a:r>
            <a:endParaRPr kumimoji="1" lang="en-US" altLang="ja-JP" b="1" dirty="0" smtClean="0">
              <a:latin typeface="Meiryo UI" panose="020B0604030504040204" pitchFamily="50" charset="-128"/>
              <a:ea typeface="Meiryo UI" panose="020B0604030504040204" pitchFamily="50" charset="-128"/>
            </a:endParaRPr>
          </a:p>
          <a:p>
            <a:pPr marL="914400" lvl="2" indent="0">
              <a:buNone/>
            </a:pPr>
            <a:r>
              <a:rPr kumimoji="1" lang="ja-JP" altLang="en-US" dirty="0" smtClean="0">
                <a:latin typeface="Meiryo UI" panose="020B0604030504040204" pitchFamily="50" charset="-128"/>
                <a:ea typeface="Meiryo UI" panose="020B0604030504040204" pitchFamily="50" charset="-128"/>
              </a:rPr>
              <a:t>中小の国立大学へのテコ入れと発展</a:t>
            </a:r>
            <a:endParaRPr kumimoji="1" lang="en-US" altLang="ja-JP" dirty="0" smtClean="0">
              <a:latin typeface="Meiryo UI" panose="020B0604030504040204" pitchFamily="50" charset="-128"/>
              <a:ea typeface="Meiryo UI" panose="020B0604030504040204" pitchFamily="50" charset="-128"/>
            </a:endParaRPr>
          </a:p>
          <a:p>
            <a:pPr marL="914400" lvl="2" indent="0">
              <a:buNone/>
            </a:pPr>
            <a:r>
              <a:rPr lang="ja-JP" altLang="en-US" dirty="0" smtClean="0">
                <a:latin typeface="Meiryo UI" panose="020B0604030504040204" pitchFamily="50" charset="-128"/>
                <a:ea typeface="Meiryo UI" panose="020B0604030504040204" pitchFamily="50" charset="-128"/>
              </a:rPr>
              <a:t>・電通大（調布</a:t>
            </a:r>
            <a:r>
              <a:rPr lang="ja-JP" altLang="en-US" dirty="0">
                <a:latin typeface="Meiryo UI" panose="020B0604030504040204" pitchFamily="50" charset="-128"/>
                <a:ea typeface="Meiryo UI" panose="020B0604030504040204" pitchFamily="50" charset="-128"/>
                <a:sym typeface="Wingdings"/>
              </a:rPr>
              <a:t>、大川富雄教授</a:t>
            </a:r>
            <a:r>
              <a:rPr lang="ja-JP" altLang="en-US" dirty="0" smtClean="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marL="1828800" lvl="4" indent="0">
              <a:buNone/>
            </a:pPr>
            <a:r>
              <a:rPr lang="ja-JP" altLang="en-US" dirty="0" smtClean="0">
                <a:latin typeface="Meiryo UI" panose="020B0604030504040204" pitchFamily="50" charset="-128"/>
                <a:ea typeface="Meiryo UI" panose="020B0604030504040204" pitchFamily="50" charset="-128"/>
              </a:rPr>
              <a:t>地の利を活かし、逓信省</a:t>
            </a:r>
            <a:r>
              <a:rPr lang="ja-JP" altLang="en-US" dirty="0" smtClean="0">
                <a:latin typeface="Meiryo UI" panose="020B0604030504040204" pitchFamily="50" charset="-128"/>
                <a:ea typeface="Meiryo UI" panose="020B0604030504040204" pitchFamily="50" charset="-128"/>
                <a:sym typeface="Wingdings"/>
              </a:rPr>
              <a:t>文科省　経産省の支援</a:t>
            </a:r>
            <a:endParaRPr lang="en-US" altLang="ja-JP" dirty="0" smtClean="0">
              <a:latin typeface="Meiryo UI" panose="020B0604030504040204" pitchFamily="50" charset="-128"/>
              <a:ea typeface="Meiryo UI" panose="020B0604030504040204" pitchFamily="50" charset="-128"/>
              <a:sym typeface="Wingdings"/>
            </a:endParaRPr>
          </a:p>
          <a:p>
            <a:pPr marL="914400" lvl="2" indent="0">
              <a:buNone/>
            </a:pPr>
            <a:r>
              <a:rPr kumimoji="1" lang="en-US" altLang="ja-JP" dirty="0" smtClean="0">
                <a:latin typeface="Meiryo UI" panose="020B0604030504040204" pitchFamily="50" charset="-128"/>
                <a:ea typeface="Meiryo UI" panose="020B0604030504040204" pitchFamily="50" charset="-128"/>
              </a:rPr>
              <a:t/>
            </a:r>
            <a:br>
              <a:rPr kumimoji="1" lang="en-US" altLang="ja-JP" dirty="0" smtClean="0">
                <a:latin typeface="Meiryo UI" panose="020B0604030504040204" pitchFamily="50" charset="-128"/>
                <a:ea typeface="Meiryo UI" panose="020B0604030504040204" pitchFamily="50" charset="-128"/>
              </a:rPr>
            </a:br>
            <a:endParaRPr kumimoji="1" lang="en-US" altLang="ja-JP" dirty="0" smtClean="0">
              <a:latin typeface="Meiryo UI" panose="020B0604030504040204" pitchFamily="50" charset="-128"/>
              <a:ea typeface="Meiryo UI" panose="020B0604030504040204" pitchFamily="50" charset="-128"/>
            </a:endParaRPr>
          </a:p>
          <a:p>
            <a:pPr marL="514350" indent="-514350">
              <a:buFont typeface="+mj-lt"/>
              <a:buAutoNum type="arabicPeriod"/>
            </a:pPr>
            <a:r>
              <a:rPr kumimoji="1" lang="ja-JP" altLang="en-US" b="1" dirty="0" smtClean="0">
                <a:latin typeface="Meiryo UI" panose="020B0604030504040204" pitchFamily="50" charset="-128"/>
                <a:ea typeface="Meiryo UI" panose="020B0604030504040204" pitchFamily="50" charset="-128"/>
              </a:rPr>
              <a:t>技術開発のテーマ</a:t>
            </a:r>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（革新的原子力・溶融塩炉に関係して）</a:t>
            </a:r>
            <a:endParaRPr kumimoji="1" lang="en-US" altLang="ja-JP" b="1"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（超）高温熱工学　（</a:t>
            </a:r>
            <a:r>
              <a:rPr kumimoji="1" lang="en-US" altLang="ja-JP" dirty="0" smtClean="0">
                <a:latin typeface="Meiryo UI" panose="020B0604030504040204" pitchFamily="50" charset="-128"/>
                <a:ea typeface="Meiryo UI" panose="020B0604030504040204" pitchFamily="50" charset="-128"/>
              </a:rPr>
              <a:t>700〜1500℃</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pPr marL="457200" lvl="1" indent="0">
              <a:buNone/>
            </a:pP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　水素製造、あたらしい化学工学</a:t>
            </a:r>
            <a:endParaRPr lang="en-US" altLang="ja-JP" dirty="0" smtClean="0">
              <a:latin typeface="Meiryo UI" panose="020B0604030504040204" pitchFamily="50" charset="-128"/>
              <a:ea typeface="Meiryo UI" panose="020B0604030504040204" pitchFamily="50" charset="-128"/>
            </a:endParaRPr>
          </a:p>
          <a:p>
            <a:pPr marL="457200" lvl="1" indent="0">
              <a:buNone/>
            </a:pPr>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（高速）機械工学</a:t>
            </a:r>
            <a:endParaRPr lang="en-US" altLang="ja-JP" dirty="0" smtClean="0">
              <a:latin typeface="Meiryo UI" panose="020B0604030504040204" pitchFamily="50" charset="-128"/>
              <a:ea typeface="Meiryo UI" panose="020B0604030504040204" pitchFamily="50" charset="-128"/>
            </a:endParaRPr>
          </a:p>
          <a:p>
            <a:pPr marL="457200" lvl="1" indent="0">
              <a:buNone/>
            </a:pPr>
            <a:r>
              <a:rPr kumimoji="1" lang="ja-JP" altLang="en-US" dirty="0" smtClean="0">
                <a:latin typeface="Meiryo UI" panose="020B0604030504040204" pitchFamily="50" charset="-128"/>
                <a:ea typeface="Meiryo UI" panose="020B0604030504040204" pitchFamily="50" charset="-128"/>
              </a:rPr>
              <a:t>ー　タービン・ブライトンサイクル　</a:t>
            </a:r>
            <a:r>
              <a:rPr kumimoji="1" lang="ja-JP" altLang="en-US" dirty="0" smtClean="0">
                <a:latin typeface="Meiryo UI" panose="020B0604030504040204" pitchFamily="50" charset="-128"/>
                <a:ea typeface="Meiryo UI" panose="020B0604030504040204" pitchFamily="50" charset="-128"/>
                <a:sym typeface="Wingdings"/>
              </a:rPr>
              <a:t>　</a:t>
            </a:r>
            <a:r>
              <a:rPr kumimoji="1" lang="ja-JP" altLang="en-US" dirty="0" smtClean="0">
                <a:latin typeface="Meiryo UI" panose="020B0604030504040204" pitchFamily="50" charset="-128"/>
                <a:ea typeface="Meiryo UI" panose="020B0604030504040204" pitchFamily="50" charset="-128"/>
              </a:rPr>
              <a:t>発電</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897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5176"/>
            <a:ext cx="12191999" cy="66439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新しい地平線が見えている</a:t>
            </a:r>
            <a:endParaRPr lang="en-US" altLang="ja-JP" sz="2000" dirty="0" smtClean="0">
              <a:solidFill>
                <a:schemeClr val="bg1"/>
              </a:solidFill>
              <a:latin typeface="Meiryo UI" panose="020B0604030504040204" pitchFamily="50" charset="-128"/>
              <a:ea typeface="Meiryo UI" panose="020B0604030504040204" pitchFamily="50" charset="-128"/>
            </a:endParaRPr>
          </a:p>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溶融塩原子炉、その将来見通し</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8" name="タイトル 1"/>
          <p:cNvSpPr>
            <a:spLocks noGrp="1"/>
          </p:cNvSpPr>
          <p:nvPr>
            <p:ph type="title"/>
          </p:nvPr>
        </p:nvSpPr>
        <p:spPr>
          <a:xfrm>
            <a:off x="699975" y="756127"/>
            <a:ext cx="10515600" cy="1325563"/>
          </a:xfrm>
        </p:spPr>
        <p:txBody>
          <a:bodyPr>
            <a:normAutofit/>
          </a:bodyPr>
          <a:lstStyle/>
          <a:p>
            <a:pPr algn="ctr"/>
            <a:r>
              <a:rPr kumimoji="1" lang="ja-JP" altLang="en-US" sz="3200" b="1" dirty="0" smtClean="0">
                <a:latin typeface="Meiryo UI" panose="020B0604030504040204" pitchFamily="50" charset="-128"/>
                <a:ea typeface="Meiryo UI" panose="020B0604030504040204" pitchFamily="50" charset="-128"/>
              </a:rPr>
              <a:t>液体核燃料</a:t>
            </a:r>
            <a:r>
              <a:rPr lang="ja-JP" altLang="en-US" sz="3200" b="1" dirty="0" smtClean="0">
                <a:latin typeface="Meiryo UI" panose="020B0604030504040204" pitchFamily="50" charset="-128"/>
                <a:ea typeface="Meiryo UI" panose="020B0604030504040204" pitchFamily="50" charset="-128"/>
              </a:rPr>
              <a:t>による</a:t>
            </a:r>
            <a:r>
              <a:rPr kumimoji="1" lang="ja-JP" altLang="en-US" sz="3200" b="1" dirty="0" smtClean="0">
                <a:latin typeface="Meiryo UI" panose="020B0604030504040204" pitchFamily="50" charset="-128"/>
                <a:ea typeface="Meiryo UI" panose="020B0604030504040204" pitchFamily="50" charset="-128"/>
              </a:rPr>
              <a:t>核・電子プロセス工学</a:t>
            </a:r>
            <a:r>
              <a:rPr kumimoji="1" lang="en-US" altLang="ja-JP" sz="3200" b="1" dirty="0" smtClean="0">
                <a:latin typeface="Meiryo UI" panose="020B0604030504040204" pitchFamily="50" charset="-128"/>
                <a:ea typeface="Meiryo UI" panose="020B0604030504040204" pitchFamily="50" charset="-128"/>
              </a:rPr>
              <a:t/>
            </a:r>
            <a:br>
              <a:rPr kumimoji="1" lang="en-US" altLang="ja-JP" sz="3200" b="1" dirty="0" smtClean="0">
                <a:latin typeface="Meiryo UI" panose="020B0604030504040204" pitchFamily="50" charset="-128"/>
                <a:ea typeface="Meiryo UI" panose="020B0604030504040204" pitchFamily="50" charset="-128"/>
              </a:rPr>
            </a:br>
            <a:r>
              <a:rPr kumimoji="1" lang="ja-JP" altLang="en-US" sz="3200" b="1" dirty="0" smtClean="0">
                <a:latin typeface="Meiryo UI" panose="020B0604030504040204" pitchFamily="50" charset="-128"/>
                <a:ea typeface="Meiryo UI" panose="020B0604030504040204" pitchFamily="50" charset="-128"/>
              </a:rPr>
              <a:t>（</a:t>
            </a:r>
            <a:r>
              <a:rPr kumimoji="1" lang="en-US" altLang="ja-JP" sz="3200" b="1" dirty="0" smtClean="0">
                <a:latin typeface="Meiryo UI" panose="020B0604030504040204" pitchFamily="50" charset="-128"/>
                <a:ea typeface="Meiryo UI" panose="020B0604030504040204" pitchFamily="50" charset="-128"/>
              </a:rPr>
              <a:t>f</a:t>
            </a:r>
            <a:r>
              <a:rPr kumimoji="1" lang="ja-JP" altLang="en-US" sz="3200" b="1" dirty="0" smtClean="0">
                <a:latin typeface="Meiryo UI" panose="020B0604030504040204" pitchFamily="50" charset="-128"/>
                <a:ea typeface="Meiryo UI" panose="020B0604030504040204" pitchFamily="50" charset="-128"/>
              </a:rPr>
              <a:t>電子系化学工学）</a:t>
            </a:r>
            <a:r>
              <a:rPr lang="ja-JP" altLang="en-US" sz="3200" b="1" dirty="0" smtClean="0">
                <a:latin typeface="Meiryo UI" panose="020B0604030504040204" pitchFamily="50" charset="-128"/>
                <a:ea typeface="Meiryo UI" panose="020B0604030504040204" pitchFamily="50" charset="-128"/>
              </a:rPr>
              <a:t>が</a:t>
            </a:r>
            <a:r>
              <a:rPr kumimoji="1" lang="ja-JP" altLang="en-US" sz="3200" b="1" dirty="0" smtClean="0">
                <a:latin typeface="Meiryo UI" panose="020B0604030504040204" pitchFamily="50" charset="-128"/>
                <a:ea typeface="Meiryo UI" panose="020B0604030504040204" pitchFamily="50" charset="-128"/>
              </a:rPr>
              <a:t>開発される方向</a:t>
            </a:r>
            <a:endParaRPr kumimoji="1" lang="ja-JP" altLang="en-US" sz="3200" b="1" dirty="0">
              <a:latin typeface="Meiryo UI" panose="020B0604030504040204" pitchFamily="50" charset="-128"/>
              <a:ea typeface="Meiryo UI" panose="020B0604030504040204" pitchFamily="50" charset="-128"/>
            </a:endParaRPr>
          </a:p>
        </p:txBody>
      </p:sp>
      <p:sp>
        <p:nvSpPr>
          <p:cNvPr id="10" name="テキスト プレースホルダー 4"/>
          <p:cNvSpPr txBox="1">
            <a:spLocks/>
          </p:cNvSpPr>
          <p:nvPr/>
        </p:nvSpPr>
        <p:spPr>
          <a:xfrm>
            <a:off x="437609" y="2268756"/>
            <a:ext cx="11316781" cy="37859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2400" b="1" dirty="0" smtClean="0">
                <a:latin typeface="Meiryo UI" panose="020B0604030504040204" pitchFamily="50" charset="-128"/>
                <a:ea typeface="Meiryo UI" panose="020B0604030504040204" pitchFamily="50" charset="-128"/>
              </a:rPr>
              <a:t>米国</a:t>
            </a:r>
            <a:r>
              <a:rPr lang="en-US" altLang="ja-JP" sz="2400" b="1" dirty="0" smtClean="0">
                <a:latin typeface="Meiryo UI" panose="020B0604030504040204" pitchFamily="50" charset="-128"/>
                <a:ea typeface="Meiryo UI" panose="020B0604030504040204" pitchFamily="50" charset="-128"/>
              </a:rPr>
              <a:t>ORNL</a:t>
            </a:r>
            <a:r>
              <a:rPr lang="ja-JP" altLang="en-US" sz="2400" b="1" dirty="0" smtClean="0">
                <a:latin typeface="Meiryo UI" panose="020B0604030504040204" pitchFamily="50" charset="-128"/>
                <a:ea typeface="Meiryo UI" panose="020B0604030504040204" pitchFamily="50" charset="-128"/>
              </a:rPr>
              <a:t>で</a:t>
            </a:r>
            <a:r>
              <a:rPr lang="en-US" altLang="ja-JP" sz="2400" b="1" dirty="0" smtClean="0">
                <a:latin typeface="Meiryo UI" panose="020B0604030504040204" pitchFamily="50" charset="-128"/>
                <a:ea typeface="Meiryo UI" panose="020B0604030504040204" pitchFamily="50" charset="-128"/>
              </a:rPr>
              <a:t>1950〜1960</a:t>
            </a:r>
            <a:r>
              <a:rPr lang="ja-JP" altLang="en-US" sz="2400" b="1" dirty="0" smtClean="0">
                <a:latin typeface="Meiryo UI" panose="020B0604030504040204" pitchFamily="50" charset="-128"/>
                <a:ea typeface="Meiryo UI" panose="020B0604030504040204" pitchFamily="50" charset="-128"/>
              </a:rPr>
              <a:t>年代の、液体燃料を用いた核分裂型原子炉の基本技術が、</a:t>
            </a:r>
            <a:r>
              <a:rPr lang="en-US" altLang="ja-JP" sz="2400" b="1" dirty="0" smtClean="0">
                <a:latin typeface="Meiryo UI" panose="020B0604030504040204" pitchFamily="50" charset="-128"/>
                <a:ea typeface="Meiryo UI" panose="020B0604030504040204" pitchFamily="50" charset="-128"/>
              </a:rPr>
              <a:t>21</a:t>
            </a:r>
            <a:r>
              <a:rPr lang="ja-JP" altLang="en-US" sz="2400" b="1" dirty="0" smtClean="0">
                <a:latin typeface="Meiryo UI" panose="020B0604030504040204" pitchFamily="50" charset="-128"/>
                <a:ea typeface="Meiryo UI" panose="020B0604030504040204" pitchFamily="50" charset="-128"/>
              </a:rPr>
              <a:t>世紀の枠組みで復活する。</a:t>
            </a:r>
            <a:endParaRPr lang="en-US" altLang="ja-JP" sz="2400" b="1" dirty="0" smtClean="0">
              <a:latin typeface="Meiryo UI" panose="020B0604030504040204" pitchFamily="50" charset="-128"/>
              <a:ea typeface="Meiryo UI" panose="020B0604030504040204" pitchFamily="50" charset="-128"/>
            </a:endParaRPr>
          </a:p>
          <a:p>
            <a:pPr marL="514350" indent="-514350">
              <a:buFont typeface="+mj-lt"/>
              <a:buAutoNum type="arabicPeriod"/>
            </a:pPr>
            <a:r>
              <a:rPr lang="ja-JP" altLang="en-US" sz="2400" b="1" dirty="0" smtClean="0">
                <a:latin typeface="Meiryo UI" panose="020B0604030504040204" pitchFamily="50" charset="-128"/>
                <a:ea typeface="Meiryo UI" panose="020B0604030504040204" pitchFamily="50" charset="-128"/>
              </a:rPr>
              <a:t>原子力・放射線化学ビジネスの種</a:t>
            </a:r>
            <a:r>
              <a:rPr lang="en-US" altLang="ja-JP" sz="2400" b="1" dirty="0" smtClean="0">
                <a:latin typeface="Meiryo UI" panose="020B0604030504040204" pitchFamily="50" charset="-128"/>
                <a:ea typeface="Meiryo UI" panose="020B0604030504040204" pitchFamily="50" charset="-128"/>
              </a:rPr>
              <a:t/>
            </a:r>
            <a:br>
              <a:rPr lang="en-US" altLang="ja-JP" sz="2400" b="1"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　水素製造装置としての高温化学工学</a:t>
            </a:r>
            <a:r>
              <a:rPr lang="en-US" altLang="ja-JP" sz="2400" dirty="0" smtClean="0">
                <a:latin typeface="Meiryo UI" panose="020B0604030504040204" pitchFamily="50" charset="-128"/>
                <a:ea typeface="Meiryo UI" panose="020B0604030504040204" pitchFamily="50" charset="-128"/>
              </a:rPr>
              <a:t/>
            </a:r>
            <a:br>
              <a:rPr lang="en-US" altLang="ja-JP" sz="2400"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　ガン特効薬（例</a:t>
            </a:r>
            <a:r>
              <a:rPr lang="en-US" altLang="ja-JP" sz="2400" dirty="0" smtClean="0">
                <a:latin typeface="Meiryo UI" panose="020B0604030504040204" pitchFamily="50" charset="-128"/>
                <a:ea typeface="Meiryo UI" panose="020B0604030504040204" pitchFamily="50" charset="-128"/>
              </a:rPr>
              <a:t>At211</a:t>
            </a:r>
            <a:r>
              <a:rPr lang="ja-JP" altLang="en-US" sz="2400" dirty="0" smtClean="0">
                <a:latin typeface="Meiryo UI" panose="020B0604030504040204" pitchFamily="50" charset="-128"/>
                <a:ea typeface="Meiryo UI" panose="020B0604030504040204" pitchFamily="50" charset="-128"/>
              </a:rPr>
              <a:t>）など高付加価値元素生産装置として</a:t>
            </a:r>
            <a:r>
              <a:rPr lang="en-US" altLang="ja-JP" sz="2400" dirty="0" smtClean="0">
                <a:latin typeface="Meiryo UI" panose="020B0604030504040204" pitchFamily="50" charset="-128"/>
                <a:ea typeface="Meiryo UI" panose="020B0604030504040204" pitchFamily="50" charset="-128"/>
              </a:rPr>
              <a:t/>
            </a:r>
            <a:br>
              <a:rPr lang="en-US" altLang="ja-JP" sz="2400"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　放射性物質（</a:t>
            </a:r>
            <a:r>
              <a:rPr lang="en-US" altLang="ja-JP" sz="2400" dirty="0" smtClean="0">
                <a:latin typeface="Meiryo UI" panose="020B0604030504040204" pitchFamily="50" charset="-128"/>
                <a:ea typeface="Meiryo UI" panose="020B0604030504040204" pitchFamily="50" charset="-128"/>
              </a:rPr>
              <a:t>MA</a:t>
            </a:r>
            <a:r>
              <a:rPr lang="ja-JP" altLang="en-US" sz="2400" dirty="0" smtClean="0">
                <a:latin typeface="Meiryo UI" panose="020B0604030504040204" pitchFamily="50" charset="-128"/>
                <a:ea typeface="Meiryo UI" panose="020B0604030504040204" pitchFamily="50" charset="-128"/>
              </a:rPr>
              <a:t>）や核兵器材料（</a:t>
            </a:r>
            <a:r>
              <a:rPr lang="en-US" altLang="ja-JP" sz="2400" dirty="0" smtClean="0">
                <a:latin typeface="Meiryo UI" panose="020B0604030504040204" pitchFamily="50" charset="-128"/>
                <a:ea typeface="Meiryo UI" panose="020B0604030504040204" pitchFamily="50" charset="-128"/>
              </a:rPr>
              <a:t>Pu</a:t>
            </a:r>
            <a:r>
              <a:rPr lang="ja-JP" altLang="en-US" sz="2400" dirty="0" smtClean="0">
                <a:latin typeface="Meiryo UI" panose="020B0604030504040204" pitchFamily="50" charset="-128"/>
                <a:ea typeface="Meiryo UI" panose="020B0604030504040204" pitchFamily="50" charset="-128"/>
              </a:rPr>
              <a:t>）の処理装置として</a:t>
            </a:r>
            <a:endParaRPr lang="en-US" altLang="ja-JP" sz="2400" dirty="0" smtClean="0">
              <a:latin typeface="Meiryo UI" panose="020B0604030504040204" pitchFamily="50" charset="-128"/>
              <a:ea typeface="Meiryo UI" panose="020B0604030504040204" pitchFamily="50" charset="-128"/>
            </a:endParaRPr>
          </a:p>
          <a:p>
            <a:pPr marL="514350" indent="-514350">
              <a:buFont typeface="+mj-lt"/>
              <a:buAutoNum type="arabicPeriod"/>
            </a:pPr>
            <a:r>
              <a:rPr lang="ja-JP" altLang="en-US" sz="2400" b="1" dirty="0" smtClean="0">
                <a:latin typeface="Meiryo UI" panose="020B0604030504040204" pitchFamily="50" charset="-128"/>
                <a:ea typeface="Meiryo UI" panose="020B0604030504040204" pitchFamily="50" charset="-128"/>
              </a:rPr>
              <a:t>技術開発の手法と戦略が大きく変化する</a:t>
            </a:r>
            <a:r>
              <a:rPr lang="en-US" altLang="ja-JP" sz="2400" b="1" dirty="0" smtClean="0">
                <a:latin typeface="Meiryo UI" panose="020B0604030504040204" pitchFamily="50" charset="-128"/>
                <a:ea typeface="Meiryo UI" panose="020B0604030504040204" pitchFamily="50" charset="-128"/>
              </a:rPr>
              <a:t/>
            </a:r>
            <a:br>
              <a:rPr lang="en-US" altLang="ja-JP" sz="2400" b="1"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小さな装置で、多数・多種類の試行錯誤が、早い回転で行われる</a:t>
            </a:r>
            <a:r>
              <a:rPr lang="en-US" altLang="ja-JP" sz="2400" dirty="0" smtClean="0">
                <a:latin typeface="Meiryo UI" panose="020B0604030504040204" pitchFamily="50" charset="-128"/>
                <a:ea typeface="Meiryo UI" panose="020B0604030504040204" pitchFamily="50" charset="-128"/>
              </a:rPr>
              <a:t/>
            </a:r>
            <a:br>
              <a:rPr lang="en-US" altLang="ja-JP" sz="2400"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（デジタルツイン）、中国などの勢いのある先進国での間で競争が激化する</a:t>
            </a:r>
            <a:endParaRPr lang="en-US" altLang="ja-JP" sz="2400" dirty="0" smtClean="0">
              <a:latin typeface="Meiryo UI" panose="020B0604030504040204" pitchFamily="50" charset="-128"/>
              <a:ea typeface="Meiryo UI" panose="020B0604030504040204" pitchFamily="50" charset="-128"/>
            </a:endParaRPr>
          </a:p>
          <a:p>
            <a:pPr marL="514350" indent="-514350">
              <a:buFont typeface="+mj-lt"/>
              <a:buAutoNum type="arabicPeriod"/>
            </a:pPr>
            <a:r>
              <a:rPr lang="ja-JP" altLang="en-US" sz="2400" b="1" dirty="0" smtClean="0">
                <a:latin typeface="Meiryo UI" panose="020B0604030504040204" pitchFamily="50" charset="-128"/>
                <a:ea typeface="Meiryo UI" panose="020B0604030504040204" pitchFamily="50" charset="-128"/>
              </a:rPr>
              <a:t>大型炉原子炉としての発電装置への移行も溶融塩原子力の視野にはある</a:t>
            </a:r>
            <a:endParaRPr lang="en-US" altLang="ja-JP" sz="2400" b="1"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7720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71477"/>
            <a:ext cx="12191999" cy="4023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a:solidFill>
                  <a:schemeClr val="bg1"/>
                </a:solidFill>
                <a:latin typeface="Meiryo UI" panose="020B0604030504040204" pitchFamily="50" charset="-128"/>
                <a:ea typeface="Meiryo UI" panose="020B0604030504040204" pitchFamily="50" charset="-128"/>
              </a:rPr>
              <a:t>溶融塩炉の実現には２つの流れがある</a:t>
            </a:r>
          </a:p>
        </p:txBody>
      </p:sp>
      <p:sp>
        <p:nvSpPr>
          <p:cNvPr id="2" name="テキスト ボックス 1">
            <a:extLst>
              <a:ext uri="{FF2B5EF4-FFF2-40B4-BE49-F238E27FC236}">
                <a16:creationId xmlns="" xmlns:a16="http://schemas.microsoft.com/office/drawing/2014/main" id="{F01A4FB1-DD03-4717-87D3-0463E96B9144}"/>
              </a:ext>
            </a:extLst>
          </p:cNvPr>
          <p:cNvSpPr txBox="1"/>
          <p:nvPr/>
        </p:nvSpPr>
        <p:spPr>
          <a:xfrm>
            <a:off x="2483270" y="518945"/>
            <a:ext cx="719933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ベンチャー短期決戦型と、ベンチャー＋政府</a:t>
            </a:r>
            <a:r>
              <a:rPr lang="en-US" altLang="ja-JP" sz="2400" b="1" dirty="0">
                <a:latin typeface="Meiryo UI" panose="020B0604030504040204" pitchFamily="50" charset="-128"/>
                <a:ea typeface="Meiryo UI" panose="020B0604030504040204" pitchFamily="50" charset="-128"/>
              </a:rPr>
              <a:t>20</a:t>
            </a:r>
            <a:r>
              <a:rPr lang="ja-JP" altLang="en-US" sz="2400" b="1" dirty="0">
                <a:latin typeface="Meiryo UI" panose="020B0604030504040204" pitchFamily="50" charset="-128"/>
                <a:ea typeface="Meiryo UI" panose="020B0604030504040204" pitchFamily="50" charset="-128"/>
              </a:rPr>
              <a:t>年単位型</a:t>
            </a:r>
            <a:endParaRPr kumimoji="1" lang="ja-JP" altLang="en-US" sz="24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 xmlns:a16="http://schemas.microsoft.com/office/drawing/2014/main" id="{8E971D99-4C1F-4223-99E5-7470B667C523}"/>
              </a:ext>
            </a:extLst>
          </p:cNvPr>
          <p:cNvSpPr txBox="1"/>
          <p:nvPr/>
        </p:nvSpPr>
        <p:spPr>
          <a:xfrm>
            <a:off x="564868" y="1044913"/>
            <a:ext cx="1685925" cy="461665"/>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フッ化物</a:t>
            </a:r>
          </a:p>
        </p:txBody>
      </p:sp>
      <p:sp>
        <p:nvSpPr>
          <p:cNvPr id="4" name="テキスト ボックス 3">
            <a:extLst>
              <a:ext uri="{FF2B5EF4-FFF2-40B4-BE49-F238E27FC236}">
                <a16:creationId xmlns="" xmlns:a16="http://schemas.microsoft.com/office/drawing/2014/main" id="{542856CA-B666-4FE7-B86F-F6486EF74C8E}"/>
              </a:ext>
            </a:extLst>
          </p:cNvPr>
          <p:cNvSpPr txBox="1"/>
          <p:nvPr/>
        </p:nvSpPr>
        <p:spPr>
          <a:xfrm>
            <a:off x="1085863" y="1602417"/>
            <a:ext cx="7443787" cy="769441"/>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b="1" u="sng" dirty="0">
                <a:latin typeface="Meiryo UI" panose="020B0604030504040204" pitchFamily="50" charset="-128"/>
                <a:ea typeface="Meiryo UI" panose="020B0604030504040204" pitchFamily="50" charset="-128"/>
              </a:rPr>
              <a:t>液体燃料ループ、</a:t>
            </a:r>
            <a:r>
              <a:rPr lang="en-US" altLang="ja-JP" sz="2400" b="1" u="sng" dirty="0">
                <a:latin typeface="Meiryo UI" panose="020B0604030504040204" pitchFamily="50" charset="-128"/>
                <a:ea typeface="Meiryo UI" panose="020B0604030504040204" pitchFamily="50" charset="-128"/>
              </a:rPr>
              <a:t>MSRE</a:t>
            </a:r>
            <a:r>
              <a:rPr lang="ja-JP" altLang="en-US" sz="2400" b="1" u="sng" dirty="0">
                <a:latin typeface="Meiryo UI" panose="020B0604030504040204" pitchFamily="50" charset="-128"/>
                <a:ea typeface="Meiryo UI" panose="020B0604030504040204" pitchFamily="50" charset="-128"/>
              </a:rPr>
              <a:t>スケールアップ</a:t>
            </a:r>
            <a:endParaRPr lang="en-US" altLang="ja-JP" sz="2400" b="1" u="sng" dirty="0">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ü"/>
            </a:pPr>
            <a:r>
              <a:rPr kumimoji="1" lang="ja-JP" altLang="en-US" sz="2000" dirty="0">
                <a:latin typeface="Meiryo UI" panose="020B0604030504040204" pitchFamily="50" charset="-128"/>
                <a:ea typeface="Meiryo UI" panose="020B0604030504040204" pitchFamily="50" charset="-128"/>
              </a:rPr>
              <a:t>米国</a:t>
            </a:r>
            <a:r>
              <a:rPr kumimoji="1" lang="en-US" altLang="ja-JP" sz="2000" dirty="0" err="1">
                <a:latin typeface="Meiryo UI" panose="020B0604030504040204" pitchFamily="50" charset="-128"/>
                <a:ea typeface="Meiryo UI" panose="020B0604030504040204" pitchFamily="50" charset="-128"/>
              </a:rPr>
              <a:t>ThorCon</a:t>
            </a:r>
            <a:r>
              <a:rPr kumimoji="1" lang="ja-JP" altLang="en-US" sz="2000" dirty="0">
                <a:latin typeface="Meiryo UI" panose="020B0604030504040204" pitchFamily="50" charset="-128"/>
                <a:ea typeface="Meiryo UI" panose="020B0604030504040204" pitchFamily="50" charset="-128"/>
              </a:rPr>
              <a:t>／インドネシア（</a:t>
            </a:r>
            <a:r>
              <a:rPr kumimoji="1" lang="en-US" altLang="ja-JP" sz="2000" dirty="0" err="1">
                <a:latin typeface="Meiryo UI" panose="020B0604030504040204" pitchFamily="50" charset="-128"/>
                <a:ea typeface="Meiryo UI" panose="020B0604030504040204" pitchFamily="50" charset="-128"/>
              </a:rPr>
              <a:t>Batan</a:t>
            </a:r>
            <a:r>
              <a:rPr kumimoji="1" lang="en-US" altLang="ja-JP" sz="2000" dirty="0">
                <a:latin typeface="Meiryo UI" panose="020B0604030504040204" pitchFamily="50" charset="-128"/>
                <a:ea typeface="Meiryo UI" panose="020B0604030504040204" pitchFamily="50" charset="-128"/>
              </a:rPr>
              <a:t>/BIT</a:t>
            </a:r>
            <a:r>
              <a:rPr kumimoji="1"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 xmlns:a16="http://schemas.microsoft.com/office/drawing/2014/main" id="{CC95E2DC-D803-4B62-B503-5A9123F49CE8}"/>
              </a:ext>
            </a:extLst>
          </p:cNvPr>
          <p:cNvSpPr txBox="1"/>
          <p:nvPr/>
        </p:nvSpPr>
        <p:spPr>
          <a:xfrm>
            <a:off x="1102533" y="2412448"/>
            <a:ext cx="7427117" cy="769441"/>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b="1" u="sng" dirty="0">
                <a:latin typeface="Meiryo UI" panose="020B0604030504040204" pitchFamily="50" charset="-128"/>
                <a:ea typeface="Meiryo UI" panose="020B0604030504040204" pitchFamily="50" charset="-128"/>
              </a:rPr>
              <a:t>液体燃料一体型（</a:t>
            </a:r>
            <a:r>
              <a:rPr lang="en-US" altLang="ja-JP" sz="2400" b="1" u="sng" dirty="0">
                <a:latin typeface="Meiryo UI" panose="020B0604030504040204" pitchFamily="50" charset="-128"/>
                <a:ea typeface="Meiryo UI" panose="020B0604030504040204" pitchFamily="50" charset="-128"/>
              </a:rPr>
              <a:t>ABWR</a:t>
            </a:r>
            <a:r>
              <a:rPr lang="ja-JP" altLang="en-US" sz="2400" b="1" u="sng" dirty="0">
                <a:latin typeface="Meiryo UI" panose="020B0604030504040204" pitchFamily="50" charset="-128"/>
                <a:ea typeface="Meiryo UI" panose="020B0604030504040204" pitchFamily="50" charset="-128"/>
              </a:rPr>
              <a:t>の考え方に似ている</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ü"/>
            </a:pPr>
            <a:r>
              <a:rPr lang="en-US" altLang="ja-JP" sz="2000" dirty="0">
                <a:latin typeface="Meiryo UI" panose="020B0604030504040204" pitchFamily="50" charset="-128"/>
                <a:ea typeface="Meiryo UI" panose="020B0604030504040204" pitchFamily="50" charset="-128"/>
              </a:rPr>
              <a:t>Terrestrial</a:t>
            </a:r>
            <a:r>
              <a:rPr lang="ja-JP" altLang="en-US" sz="20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Energy</a:t>
            </a:r>
            <a:r>
              <a:rPr lang="ja-JP" altLang="en-US" sz="2000" dirty="0">
                <a:latin typeface="Meiryo UI" panose="020B0604030504040204" pitchFamily="50" charset="-128"/>
                <a:ea typeface="Meiryo UI" panose="020B0604030504040204" pitchFamily="50" charset="-128"/>
              </a:rPr>
              <a:t>（カナダ／米国＋</a:t>
            </a:r>
            <a:r>
              <a:rPr lang="en-US" altLang="ja-JP" sz="2000" dirty="0">
                <a:latin typeface="Meiryo UI" panose="020B0604030504040204" pitchFamily="50" charset="-128"/>
                <a:ea typeface="Meiryo UI" panose="020B0604030504040204" pitchFamily="50" charset="-128"/>
              </a:rPr>
              <a:t>ORNL</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 xmlns:a16="http://schemas.microsoft.com/office/drawing/2014/main" id="{019BAF97-5282-4100-8E3B-56EEBBA997DB}"/>
              </a:ext>
            </a:extLst>
          </p:cNvPr>
          <p:cNvSpPr txBox="1"/>
          <p:nvPr/>
        </p:nvSpPr>
        <p:spPr>
          <a:xfrm>
            <a:off x="1102532" y="3213889"/>
            <a:ext cx="8484379" cy="769441"/>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b="1" u="sng" dirty="0">
                <a:latin typeface="Meiryo UI" panose="020B0604030504040204" pitchFamily="50" charset="-128"/>
                <a:ea typeface="Meiryo UI" panose="020B0604030504040204" pitchFamily="50" charset="-128"/>
              </a:rPr>
              <a:t>個体燃料・フッ化物溶融塩冷却炉（</a:t>
            </a:r>
            <a:r>
              <a:rPr lang="en-US" altLang="ja-JP" sz="2400" b="1" u="sng" dirty="0">
                <a:latin typeface="Meiryo UI" panose="020B0604030504040204" pitchFamily="50" charset="-128"/>
                <a:ea typeface="Meiryo UI" panose="020B0604030504040204" pitchFamily="50" charset="-128"/>
              </a:rPr>
              <a:t>FHR</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ü"/>
            </a:pPr>
            <a:r>
              <a:rPr lang="ja-JP" altLang="en-US" sz="2000" dirty="0">
                <a:latin typeface="Meiryo UI" panose="020B0604030504040204" pitchFamily="50" charset="-128"/>
                <a:ea typeface="Meiryo UI" panose="020B0604030504040204" pitchFamily="50" charset="-128"/>
              </a:rPr>
              <a:t>中国（上海応用物理研究所：</a:t>
            </a:r>
            <a:r>
              <a:rPr lang="en-US" altLang="ja-JP" sz="2000" dirty="0">
                <a:latin typeface="Meiryo UI" panose="020B0604030504040204" pitchFamily="50" charset="-128"/>
                <a:ea typeface="Meiryo UI" panose="020B0604030504040204" pitchFamily="50" charset="-128"/>
              </a:rPr>
              <a:t>SINAP</a:t>
            </a:r>
            <a:r>
              <a:rPr lang="ja-JP" altLang="en-US" sz="2000" dirty="0">
                <a:latin typeface="Meiryo UI" panose="020B0604030504040204" pitchFamily="50" charset="-128"/>
                <a:ea typeface="Meiryo UI" panose="020B0604030504040204" pitchFamily="50" charset="-128"/>
              </a:rPr>
              <a:t>）、米国（</a:t>
            </a:r>
            <a:r>
              <a:rPr lang="en-US" altLang="ja-JP" sz="2000" dirty="0">
                <a:latin typeface="Meiryo UI" panose="020B0604030504040204" pitchFamily="50" charset="-128"/>
                <a:ea typeface="Meiryo UI" panose="020B0604030504040204" pitchFamily="50" charset="-128"/>
              </a:rPr>
              <a:t>Kairos</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UCB</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 xmlns:a16="http://schemas.microsoft.com/office/drawing/2014/main" id="{5FA4B10E-D4C5-4A0E-B9C5-3987B462F46D}"/>
              </a:ext>
            </a:extLst>
          </p:cNvPr>
          <p:cNvSpPr txBox="1"/>
          <p:nvPr/>
        </p:nvSpPr>
        <p:spPr>
          <a:xfrm>
            <a:off x="1102532" y="3983330"/>
            <a:ext cx="7972413" cy="461665"/>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b="1" u="sng" dirty="0">
                <a:latin typeface="Meiryo UI" panose="020B0604030504040204" pitchFamily="50" charset="-128"/>
                <a:ea typeface="Meiryo UI" panose="020B0604030504040204" pitchFamily="50" charset="-128"/>
              </a:rPr>
              <a:t>液体燃料静止／カプセル封入型（</a:t>
            </a:r>
            <a:r>
              <a:rPr lang="en-US" altLang="ja-JP" sz="2400" b="1" u="sng" dirty="0" err="1">
                <a:latin typeface="Meiryo UI" panose="020B0604030504040204" pitchFamily="50" charset="-128"/>
                <a:ea typeface="Meiryo UI" panose="020B0604030504040204" pitchFamily="50" charset="-128"/>
              </a:rPr>
              <a:t>RinR</a:t>
            </a:r>
            <a:r>
              <a:rPr lang="ja-JP" altLang="en-US" sz="2400" b="1" u="sng" dirty="0" err="1">
                <a:latin typeface="Meiryo UI" panose="020B0604030504040204" pitchFamily="50" charset="-128"/>
                <a:ea typeface="Meiryo UI" panose="020B0604030504040204" pitchFamily="50" charset="-128"/>
              </a:rPr>
              <a:t>，</a:t>
            </a:r>
            <a:r>
              <a:rPr lang="en-US" altLang="ja-JP" sz="2400" b="1" u="sng" dirty="0" err="1">
                <a:latin typeface="Meiryo UI" panose="020B0604030504040204" pitchFamily="50" charset="-128"/>
                <a:ea typeface="Meiryo UI" panose="020B0604030504040204" pitchFamily="50" charset="-128"/>
              </a:rPr>
              <a:t>TTSinc</a:t>
            </a:r>
            <a:r>
              <a:rPr lang="en-US" altLang="ja-JP" sz="2400" b="1" u="sng"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 xmlns:a16="http://schemas.microsoft.com/office/drawing/2014/main" id="{167F0F0F-77AB-4233-A113-561320707357}"/>
              </a:ext>
            </a:extLst>
          </p:cNvPr>
          <p:cNvSpPr txBox="1"/>
          <p:nvPr/>
        </p:nvSpPr>
        <p:spPr>
          <a:xfrm>
            <a:off x="564868" y="4812237"/>
            <a:ext cx="1685925" cy="461665"/>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塩化物</a:t>
            </a:r>
          </a:p>
        </p:txBody>
      </p:sp>
      <p:sp>
        <p:nvSpPr>
          <p:cNvPr id="33" name="テキスト ボックス 32">
            <a:extLst>
              <a:ext uri="{FF2B5EF4-FFF2-40B4-BE49-F238E27FC236}">
                <a16:creationId xmlns="" xmlns:a16="http://schemas.microsoft.com/office/drawing/2014/main" id="{7DABCC29-368A-47CE-9AED-FE4A33E3DB18}"/>
              </a:ext>
            </a:extLst>
          </p:cNvPr>
          <p:cNvSpPr txBox="1"/>
          <p:nvPr/>
        </p:nvSpPr>
        <p:spPr>
          <a:xfrm>
            <a:off x="1085863" y="5402892"/>
            <a:ext cx="7443787" cy="1077218"/>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b="1" u="sng" dirty="0">
                <a:latin typeface="Meiryo UI" panose="020B0604030504040204" pitchFamily="50" charset="-128"/>
                <a:ea typeface="Meiryo UI" panose="020B0604030504040204" pitchFamily="50" charset="-128"/>
              </a:rPr>
              <a:t>液体燃料（塩化物溶融塩</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ü"/>
            </a:pPr>
            <a:r>
              <a:rPr lang="ja-JP" altLang="en-US" sz="2000" dirty="0">
                <a:latin typeface="Meiryo UI" panose="020B0604030504040204" pitchFamily="50" charset="-128"/>
                <a:ea typeface="Meiryo UI" panose="020B0604030504040204" pitchFamily="50" charset="-128"/>
              </a:rPr>
              <a:t>テラパワー＋米エネルギー省（</a:t>
            </a:r>
            <a:r>
              <a:rPr lang="en-US" altLang="ja-JP" sz="2000" dirty="0">
                <a:latin typeface="Meiryo UI" panose="020B0604030504040204" pitchFamily="50" charset="-128"/>
                <a:ea typeface="Meiryo UI" panose="020B0604030504040204" pitchFamily="50" charset="-128"/>
              </a:rPr>
              <a:t>EPRI</a:t>
            </a:r>
            <a:r>
              <a:rPr lang="ja-JP" altLang="en-US" sz="2000" dirty="0" err="1">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ONRL</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marL="800100" lvl="1" indent="-342900">
              <a:buFont typeface="Wingdings" panose="05000000000000000000" pitchFamily="2" charset="2"/>
              <a:buChar char="ü"/>
            </a:pPr>
            <a:r>
              <a:rPr lang="en-US" altLang="ja-JP" sz="2000" dirty="0">
                <a:latin typeface="Meiryo UI" panose="020B0604030504040204" pitchFamily="50" charset="-128"/>
                <a:ea typeface="Meiryo UI" panose="020B0604030504040204" pitchFamily="50" charset="-128"/>
              </a:rPr>
              <a:t>Elysium</a:t>
            </a:r>
            <a:r>
              <a:rPr lang="ja-JP" altLang="en-US" sz="2000" dirty="0">
                <a:latin typeface="Meiryo UI" panose="020B0604030504040204" pitchFamily="50" charset="-128"/>
                <a:ea typeface="Meiryo UI" panose="020B0604030504040204" pitchFamily="50" charset="-128"/>
              </a:rPr>
              <a:t>（米国）、</a:t>
            </a:r>
            <a:r>
              <a:rPr lang="en-US" altLang="ja-JP" sz="2000" dirty="0">
                <a:latin typeface="Meiryo UI" panose="020B0604030504040204" pitchFamily="50" charset="-128"/>
                <a:ea typeface="Meiryo UI" panose="020B0604030504040204" pitchFamily="50" charset="-128"/>
              </a:rPr>
              <a:t>MOLTEX</a:t>
            </a:r>
            <a:r>
              <a:rPr lang="ja-JP" altLang="en-US" sz="2000" dirty="0">
                <a:latin typeface="Meiryo UI" panose="020B0604030504040204" pitchFamily="50" charset="-128"/>
                <a:ea typeface="Meiryo UI" panose="020B0604030504040204" pitchFamily="50" charset="-128"/>
              </a:rPr>
              <a:t>（英国）</a:t>
            </a:r>
            <a:endParaRPr lang="en-US" altLang="ja-JP" sz="2000" dirty="0">
              <a:latin typeface="Meiryo UI" panose="020B0604030504040204" pitchFamily="50" charset="-128"/>
              <a:ea typeface="Meiryo UI" panose="020B0604030504040204" pitchFamily="50" charset="-128"/>
            </a:endParaRPr>
          </a:p>
        </p:txBody>
      </p:sp>
      <p:sp>
        <p:nvSpPr>
          <p:cNvPr id="5" name="右中かっこ 4">
            <a:extLst>
              <a:ext uri="{FF2B5EF4-FFF2-40B4-BE49-F238E27FC236}">
                <a16:creationId xmlns="" xmlns:a16="http://schemas.microsoft.com/office/drawing/2014/main" id="{52C35498-E98A-49B8-B62A-AA5803D25AAC}"/>
              </a:ext>
            </a:extLst>
          </p:cNvPr>
          <p:cNvSpPr/>
          <p:nvPr/>
        </p:nvSpPr>
        <p:spPr>
          <a:xfrm>
            <a:off x="8829675" y="1476709"/>
            <a:ext cx="871538" cy="2998154"/>
          </a:xfrm>
          <a:prstGeom prst="rightBrace">
            <a:avLst>
              <a:gd name="adj1" fmla="val 23087"/>
              <a:gd name="adj2" fmla="val 48094"/>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 xmlns:a16="http://schemas.microsoft.com/office/drawing/2014/main" id="{C1F64965-A638-4168-B5C7-B75D3D75AC28}"/>
              </a:ext>
            </a:extLst>
          </p:cNvPr>
          <p:cNvSpPr txBox="1"/>
          <p:nvPr/>
        </p:nvSpPr>
        <p:spPr>
          <a:xfrm>
            <a:off x="9952295" y="993181"/>
            <a:ext cx="800219" cy="4057497"/>
          </a:xfrm>
          <a:prstGeom prst="rect">
            <a:avLst/>
          </a:prstGeom>
          <a:noFill/>
        </p:spPr>
        <p:txBody>
          <a:bodyPr vert="eaVert"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エネルギー生産</a:t>
            </a:r>
            <a:r>
              <a:rPr kumimoji="1" lang="ja-JP" altLang="en-US" sz="1400" dirty="0">
                <a:latin typeface="Meiryo UI" panose="020B0604030504040204" pitchFamily="50" charset="-128"/>
                <a:ea typeface="Meiryo UI" panose="020B0604030504040204" pitchFamily="50" charset="-128"/>
              </a:rPr>
              <a:t>（中期規模マス・</a:t>
            </a:r>
            <a:r>
              <a:rPr lang="ja-JP" altLang="en-US" sz="1400" dirty="0">
                <a:latin typeface="Meiryo UI" panose="020B0604030504040204" pitchFamily="50" charset="-128"/>
                <a:ea typeface="Meiryo UI" panose="020B0604030504040204" pitchFamily="50" charset="-128"/>
              </a:rPr>
              <a:t>ＳＭＲ）</a:t>
            </a:r>
            <a:endParaRPr kumimoji="1" lang="en-US" altLang="ja-JP" sz="1400" dirty="0">
              <a:latin typeface="Meiryo UI" panose="020B0604030504040204" pitchFamily="50" charset="-128"/>
              <a:ea typeface="Meiryo UI" panose="020B0604030504040204" pitchFamily="50" charset="-128"/>
            </a:endParaRPr>
          </a:p>
          <a:p>
            <a:pPr algn="ctr"/>
            <a:r>
              <a:rPr lang="ja-JP" altLang="en-US" sz="2000" b="1" dirty="0">
                <a:latin typeface="Meiryo UI" panose="020B0604030504040204" pitchFamily="50" charset="-128"/>
                <a:ea typeface="Meiryo UI" panose="020B0604030504040204" pitchFamily="50" charset="-128"/>
              </a:rPr>
              <a:t>がん治療用元素</a:t>
            </a:r>
            <a:r>
              <a:rPr lang="ja-JP" altLang="en-US" sz="1400" dirty="0">
                <a:latin typeface="Meiryo UI" panose="020B0604030504040204" pitchFamily="50" charset="-128"/>
                <a:ea typeface="Meiryo UI" panose="020B0604030504040204" pitchFamily="50" charset="-128"/>
              </a:rPr>
              <a:t>（微小量）</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 xmlns:a16="http://schemas.microsoft.com/office/drawing/2014/main" id="{B3DB7DE0-B6DD-46F9-9972-DE951DB9EB92}"/>
              </a:ext>
            </a:extLst>
          </p:cNvPr>
          <p:cNvSpPr txBox="1"/>
          <p:nvPr/>
        </p:nvSpPr>
        <p:spPr>
          <a:xfrm>
            <a:off x="11003596" y="888286"/>
            <a:ext cx="677108" cy="4175001"/>
          </a:xfrm>
          <a:prstGeom prst="rect">
            <a:avLst/>
          </a:prstGeom>
          <a:noFill/>
        </p:spPr>
        <p:txBody>
          <a:bodyPr vert="eaVert" wrap="square" rtlCol="0">
            <a:spAutoFit/>
          </a:bodyPr>
          <a:lstStyle/>
          <a:p>
            <a:pPr algn="ctr"/>
            <a:r>
              <a:rPr kumimoji="1" lang="ja-JP" altLang="en-US" sz="3200" dirty="0"/>
              <a:t>短期決戦（五年単位）</a:t>
            </a:r>
          </a:p>
        </p:txBody>
      </p:sp>
      <p:sp>
        <p:nvSpPr>
          <p:cNvPr id="38" name="右中かっこ 37">
            <a:extLst>
              <a:ext uri="{FF2B5EF4-FFF2-40B4-BE49-F238E27FC236}">
                <a16:creationId xmlns="" xmlns:a16="http://schemas.microsoft.com/office/drawing/2014/main" id="{C2850360-29C3-4314-89CC-CF6F6E28A3E8}"/>
              </a:ext>
            </a:extLst>
          </p:cNvPr>
          <p:cNvSpPr/>
          <p:nvPr/>
        </p:nvSpPr>
        <p:spPr>
          <a:xfrm>
            <a:off x="6946982" y="5214436"/>
            <a:ext cx="548458" cy="1430681"/>
          </a:xfrm>
          <a:prstGeom prst="rightBrace">
            <a:avLst>
              <a:gd name="adj1" fmla="val 23087"/>
              <a:gd name="adj2" fmla="val 48094"/>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2CA69962-FEE5-4D21-A83B-1B9AD9E84B9C}"/>
              </a:ext>
            </a:extLst>
          </p:cNvPr>
          <p:cNvSpPr txBox="1"/>
          <p:nvPr/>
        </p:nvSpPr>
        <p:spPr>
          <a:xfrm>
            <a:off x="7609683" y="5500785"/>
            <a:ext cx="2554287" cy="707886"/>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高度化学プラント</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使用済み燃料処理</a:t>
            </a:r>
            <a:endParaRPr kumimoji="1" lang="ja-JP" altLang="en-US" sz="20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 xmlns:a16="http://schemas.microsoft.com/office/drawing/2014/main" id="{14BCC601-E5AB-4610-9EE8-14DD26E5E440}"/>
              </a:ext>
            </a:extLst>
          </p:cNvPr>
          <p:cNvSpPr txBox="1"/>
          <p:nvPr/>
        </p:nvSpPr>
        <p:spPr>
          <a:xfrm>
            <a:off x="9952295" y="5316119"/>
            <a:ext cx="1996101" cy="1077218"/>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長期</a:t>
            </a:r>
            <a:endParaRPr kumimoji="1" lang="en-US" altLang="ja-JP" sz="3200" b="1" dirty="0">
              <a:latin typeface="Meiryo UI" panose="020B0604030504040204" pitchFamily="50" charset="-128"/>
              <a:ea typeface="Meiryo UI" panose="020B0604030504040204" pitchFamily="50" charset="-128"/>
            </a:endParaRPr>
          </a:p>
          <a:p>
            <a:pPr algn="ctr"/>
            <a:r>
              <a:rPr lang="en-US" altLang="ja-JP" sz="3200" b="1" dirty="0">
                <a:latin typeface="Meiryo UI" panose="020B0604030504040204" pitchFamily="50" charset="-128"/>
                <a:ea typeface="Meiryo UI" panose="020B0604030504040204" pitchFamily="50" charset="-128"/>
              </a:rPr>
              <a:t>20</a:t>
            </a:r>
            <a:r>
              <a:rPr lang="ja-JP" altLang="en-US" sz="3200" b="1" dirty="0">
                <a:latin typeface="Meiryo UI" panose="020B0604030504040204" pitchFamily="50" charset="-128"/>
                <a:ea typeface="Meiryo UI" panose="020B0604030504040204" pitchFamily="50" charset="-128"/>
              </a:rPr>
              <a:t>年視野</a:t>
            </a:r>
            <a:endParaRPr kumimoji="1" lang="ja-JP" altLang="en-US" sz="3200" b="1"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 xmlns:a16="http://schemas.microsoft.com/office/drawing/2014/main" id="{A6D622BB-87F4-4749-B09C-B27ADB9A9DDC}"/>
              </a:ext>
            </a:extLst>
          </p:cNvPr>
          <p:cNvSpPr/>
          <p:nvPr/>
        </p:nvSpPr>
        <p:spPr>
          <a:xfrm>
            <a:off x="6563037" y="2113404"/>
            <a:ext cx="1590500" cy="215444"/>
          </a:xfrm>
          <a:prstGeom prst="rect">
            <a:avLst/>
          </a:prstGeom>
        </p:spPr>
        <p:txBody>
          <a:bodyPr wrap="none">
            <a:spAutoFit/>
          </a:bodyPr>
          <a:lstStyle/>
          <a:p>
            <a:r>
              <a:rPr lang="en-US" altLang="ja-JP" sz="800" dirty="0" err="1">
                <a:solidFill>
                  <a:srgbClr val="545454"/>
                </a:solidFill>
                <a:latin typeface="Meiryo UI" panose="020B0604030504040204" pitchFamily="50" charset="-128"/>
                <a:ea typeface="Meiryo UI" panose="020B0604030504040204" pitchFamily="50" charset="-128"/>
              </a:rPr>
              <a:t>Badan</a:t>
            </a:r>
            <a:r>
              <a:rPr lang="en-US" altLang="ja-JP" sz="800" dirty="0">
                <a:solidFill>
                  <a:srgbClr val="545454"/>
                </a:solidFill>
                <a:latin typeface="Meiryo UI" panose="020B0604030504040204" pitchFamily="50" charset="-128"/>
                <a:ea typeface="Meiryo UI" panose="020B0604030504040204" pitchFamily="50" charset="-128"/>
              </a:rPr>
              <a:t> </a:t>
            </a:r>
            <a:r>
              <a:rPr lang="en-US" altLang="ja-JP" sz="800" dirty="0" err="1">
                <a:solidFill>
                  <a:srgbClr val="545454"/>
                </a:solidFill>
                <a:latin typeface="Meiryo UI" panose="020B0604030504040204" pitchFamily="50" charset="-128"/>
                <a:ea typeface="Meiryo UI" panose="020B0604030504040204" pitchFamily="50" charset="-128"/>
              </a:rPr>
              <a:t>Tenga</a:t>
            </a:r>
            <a:r>
              <a:rPr lang="en-US" altLang="ja-JP" sz="800" dirty="0">
                <a:solidFill>
                  <a:srgbClr val="545454"/>
                </a:solidFill>
                <a:latin typeface="Meiryo UI" panose="020B0604030504040204" pitchFamily="50" charset="-128"/>
                <a:ea typeface="Meiryo UI" panose="020B0604030504040204" pitchFamily="50" charset="-128"/>
              </a:rPr>
              <a:t> Atom National</a:t>
            </a:r>
            <a:endParaRPr lang="ja-JP" altLang="en-US" sz="8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 xmlns:a16="http://schemas.microsoft.com/office/drawing/2014/main" id="{A21E7F14-6B98-47C9-A6E1-A61CC45781A6}"/>
              </a:ext>
            </a:extLst>
          </p:cNvPr>
          <p:cNvSpPr/>
          <p:nvPr/>
        </p:nvSpPr>
        <p:spPr>
          <a:xfrm>
            <a:off x="6735320" y="2936379"/>
            <a:ext cx="174919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 Oak Ridge National Laboratory</a:t>
            </a:r>
            <a:endParaRPr lang="ja-JP" altLang="en-US" sz="800"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 xmlns:a16="http://schemas.microsoft.com/office/drawing/2014/main" id="{AFEC2A0B-F6C9-4A1A-902A-C44D16430CCC}"/>
              </a:ext>
            </a:extLst>
          </p:cNvPr>
          <p:cNvSpPr/>
          <p:nvPr/>
        </p:nvSpPr>
        <p:spPr>
          <a:xfrm>
            <a:off x="6786562" y="3400644"/>
            <a:ext cx="18726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Fluoride Salt-Cooled High Reactor</a:t>
            </a:r>
            <a:endParaRPr lang="ja-JP" altLang="en-US" sz="800" dirty="0">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 xmlns:a16="http://schemas.microsoft.com/office/drawing/2014/main" id="{671E6723-846C-4DA2-9987-0D7FC38ABD64}"/>
              </a:ext>
            </a:extLst>
          </p:cNvPr>
          <p:cNvSpPr/>
          <p:nvPr/>
        </p:nvSpPr>
        <p:spPr>
          <a:xfrm>
            <a:off x="4879147" y="5675860"/>
            <a:ext cx="1869423"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Electric Power Research Institute </a:t>
            </a:r>
            <a:endParaRPr lang="ja-JP" altLang="en-US" sz="800"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 xmlns:a16="http://schemas.microsoft.com/office/drawing/2014/main" id="{539E8B70-BA18-4908-86C6-99A08AEC3034}"/>
              </a:ext>
            </a:extLst>
          </p:cNvPr>
          <p:cNvSpPr/>
          <p:nvPr/>
        </p:nvSpPr>
        <p:spPr>
          <a:xfrm>
            <a:off x="2819369" y="3847419"/>
            <a:ext cx="219483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Shanghai Institute of Organic Chemistry</a:t>
            </a:r>
            <a:endParaRPr lang="ja-JP" altLang="en-US" sz="800" dirty="0">
              <a:latin typeface="Meiryo UI" panose="020B0604030504040204" pitchFamily="50" charset="-128"/>
              <a:ea typeface="Meiryo UI" panose="020B0604030504040204" pitchFamily="50" charset="-128"/>
            </a:endParaRPr>
          </a:p>
        </p:txBody>
      </p:sp>
      <p:sp>
        <p:nvSpPr>
          <p:cNvPr id="17" name="正方形/長方形 16">
            <a:extLst>
              <a:ext uri="{FF2B5EF4-FFF2-40B4-BE49-F238E27FC236}">
                <a16:creationId xmlns="" xmlns:a16="http://schemas.microsoft.com/office/drawing/2014/main" id="{8FC78720-E91B-4168-9C7E-DC5276F26709}"/>
              </a:ext>
            </a:extLst>
          </p:cNvPr>
          <p:cNvSpPr/>
          <p:nvPr/>
        </p:nvSpPr>
        <p:spPr>
          <a:xfrm>
            <a:off x="6849139" y="4358541"/>
            <a:ext cx="154882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Thorium Tech Solution Inc.</a:t>
            </a:r>
            <a:endParaRPr lang="ja-JP" altLang="en-US" sz="8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 xmlns:a16="http://schemas.microsoft.com/office/drawing/2014/main" id="{FE339203-BDA6-4235-9665-6DD8461271B5}"/>
              </a:ext>
            </a:extLst>
          </p:cNvPr>
          <p:cNvSpPr/>
          <p:nvPr/>
        </p:nvSpPr>
        <p:spPr>
          <a:xfrm>
            <a:off x="5026878" y="4341830"/>
            <a:ext cx="1555234"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Reactor in Nuclear Reactor </a:t>
            </a:r>
            <a:endParaRPr lang="ja-JP" altLang="en-US" sz="80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 xmlns:a16="http://schemas.microsoft.com/office/drawing/2014/main" id="{CD3109AB-CDA2-4549-9832-D5C727FC082C}"/>
              </a:ext>
            </a:extLst>
          </p:cNvPr>
          <p:cNvSpPr/>
          <p:nvPr/>
        </p:nvSpPr>
        <p:spPr>
          <a:xfrm>
            <a:off x="7009113" y="3856270"/>
            <a:ext cx="1810111"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University of California, Berkeley</a:t>
            </a:r>
            <a:endParaRPr lang="ja-JP" altLang="en-US" sz="8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261244" y="1246720"/>
            <a:ext cx="1716658"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再処理技術</a:t>
            </a:r>
            <a:r>
              <a:rPr kumimoji="1" lang="ja-JP" altLang="en-US" sz="1400" b="1" dirty="0" smtClean="0">
                <a:solidFill>
                  <a:srgbClr val="FF0000"/>
                </a:solidFill>
                <a:latin typeface="Meiryo UI" panose="020B0604030504040204" pitchFamily="50" charset="-128"/>
                <a:ea typeface="Meiryo UI" panose="020B0604030504040204" pitchFamily="50" charset="-128"/>
              </a:rPr>
              <a:t>未熟</a:t>
            </a:r>
            <a:endParaRPr kumimoji="1" lang="ja-JP" altLang="en-US" sz="1400" b="1" dirty="0">
              <a:solidFill>
                <a:srgbClr val="FF0000"/>
              </a:solidFill>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261244" y="4993469"/>
            <a:ext cx="1716658"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再処理技術</a:t>
            </a:r>
            <a:r>
              <a:rPr kumimoji="1" lang="ja-JP" altLang="en-US" sz="1400" b="1" dirty="0" smtClean="0">
                <a:latin typeface="Meiryo UI" panose="020B0604030504040204" pitchFamily="50" charset="-128"/>
                <a:ea typeface="Meiryo UI" panose="020B0604030504040204" pitchFamily="50" charset="-128"/>
              </a:rPr>
              <a:t>成熟</a:t>
            </a:r>
            <a:endParaRPr kumimoji="1" lang="ja-JP" altLang="en-US"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926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146325"/>
            <a:ext cx="12191999" cy="4023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アドホックグループの設立と想定スケジュール</a:t>
            </a:r>
            <a:endParaRPr lang="ja-JP" altLang="en-US" sz="20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433573" y="5351861"/>
            <a:ext cx="4609368" cy="646331"/>
          </a:xfrm>
          <a:prstGeom prst="rect">
            <a:avLst/>
          </a:prstGeom>
          <a:noFill/>
          <a:ln>
            <a:solidFill>
              <a:srgbClr val="3366FF"/>
            </a:solidFill>
            <a:prstDash val="dash"/>
          </a:ln>
        </p:spPr>
        <p:txBody>
          <a:bodyPr wrap="none" rtlCol="0">
            <a:spAutoFit/>
          </a:bodyPr>
          <a:lstStyle/>
          <a:p>
            <a:r>
              <a:rPr lang="ja-JP" altLang="en-US" dirty="0" smtClean="0">
                <a:latin typeface="Meiryo UI" panose="020B0604030504040204" pitchFamily="50" charset="-128"/>
                <a:ea typeface="Meiryo UI" panose="020B0604030504040204" pitchFamily="50" charset="-128"/>
              </a:rPr>
              <a:t>国外（アイダホ／</a:t>
            </a:r>
            <a:r>
              <a:rPr lang="en-US" altLang="ja-JP" dirty="0" smtClean="0">
                <a:latin typeface="Meiryo UI" panose="020B0604030504040204" pitchFamily="50" charset="-128"/>
                <a:ea typeface="Meiryo UI" panose="020B0604030504040204" pitchFamily="50" charset="-128"/>
              </a:rPr>
              <a:t>GAIN</a:t>
            </a:r>
            <a:r>
              <a:rPr lang="ja-JP" altLang="en-US" dirty="0" smtClean="0">
                <a:latin typeface="Meiryo UI" panose="020B0604030504040204" pitchFamily="50" charset="-128"/>
                <a:ea typeface="Meiryo UI" panose="020B0604030504040204" pitchFamily="50" charset="-128"/>
              </a:rPr>
              <a:t>）国内（遠隔地）</a:t>
            </a:r>
            <a:endParaRPr lang="en-US" altLang="ja-JP" dirty="0" smtClean="0">
              <a:latin typeface="Meiryo UI" panose="020B0604030504040204" pitchFamily="50" charset="-128"/>
              <a:ea typeface="Meiryo UI" panose="020B0604030504040204" pitchFamily="50" charset="-128"/>
            </a:endParaRPr>
          </a:p>
          <a:p>
            <a:r>
              <a:rPr lang="en-US" altLang="ja-JP" dirty="0" smtClean="0">
                <a:latin typeface="Meiryo UI" panose="020B0604030504040204" pitchFamily="50" charset="-128"/>
                <a:ea typeface="Meiryo UI" panose="020B0604030504040204" pitchFamily="50" charset="-128"/>
              </a:rPr>
              <a:t>10-20 </a:t>
            </a:r>
            <a:r>
              <a:rPr lang="en-US" altLang="ja-JP" dirty="0" err="1" smtClean="0">
                <a:latin typeface="Meiryo UI" panose="020B0604030504040204" pitchFamily="50" charset="-128"/>
                <a:ea typeface="Meiryo UI" panose="020B0604030504040204" pitchFamily="50" charset="-128"/>
              </a:rPr>
              <a:t>MWh</a:t>
            </a:r>
            <a:r>
              <a:rPr lang="ja-JP" altLang="en-US" dirty="0" smtClean="0">
                <a:latin typeface="Meiryo UI" panose="020B0604030504040204" pitchFamily="50" charset="-128"/>
                <a:ea typeface="Meiryo UI" panose="020B0604030504040204" pitchFamily="50" charset="-128"/>
              </a:rPr>
              <a:t>の、</a:t>
            </a:r>
            <a:r>
              <a:rPr kumimoji="1" lang="ja-JP" altLang="en-US" dirty="0" smtClean="0">
                <a:latin typeface="Meiryo UI" panose="020B0604030504040204" pitchFamily="50" charset="-128"/>
                <a:ea typeface="Meiryo UI" panose="020B0604030504040204" pitchFamily="50" charset="-128"/>
              </a:rPr>
              <a:t>発電装置／化学装置を稼働</a:t>
            </a:r>
            <a:endParaRPr kumimoji="1" lang="en-US" altLang="ja-JP"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528566" y="3666650"/>
            <a:ext cx="4338430" cy="923330"/>
          </a:xfrm>
          <a:prstGeom prst="rect">
            <a:avLst/>
          </a:prstGeom>
          <a:noFill/>
          <a:ln w="76200" cmpd="sng">
            <a:solidFill>
              <a:srgbClr val="3366FF"/>
            </a:solidFill>
          </a:ln>
        </p:spPr>
        <p:txBody>
          <a:bodyPr wrap="square" rtlCol="0">
            <a:spAutoFit/>
          </a:bodyPr>
          <a:lstStyle>
            <a:defPPr>
              <a:defRPr lang="ja-JP"/>
            </a:defPPr>
            <a:lvl1pPr algn="r">
              <a:defRPr/>
            </a:lvl1pPr>
          </a:lstStyle>
          <a:p>
            <a:pPr algn="l"/>
            <a:r>
              <a:rPr lang="ja-JP" altLang="en-US" dirty="0">
                <a:latin typeface="Meiryo UI" panose="020B0604030504040204" pitchFamily="50" charset="-128"/>
                <a:ea typeface="Meiryo UI" panose="020B0604030504040204" pitchFamily="50" charset="-128"/>
              </a:rPr>
              <a:t>上海</a:t>
            </a:r>
            <a:r>
              <a:rPr lang="en-US" altLang="ja-JP" dirty="0">
                <a:latin typeface="Meiryo UI" panose="020B0604030504040204" pitchFamily="50" charset="-128"/>
                <a:ea typeface="Meiryo UI" panose="020B0604030504040204" pitchFamily="50" charset="-128"/>
              </a:rPr>
              <a:t>SINAP</a:t>
            </a:r>
            <a:r>
              <a:rPr lang="ja-JP" altLang="en-US" dirty="0">
                <a:latin typeface="Meiryo UI" panose="020B0604030504040204" pitchFamily="50" charset="-128"/>
                <a:ea typeface="Meiryo UI" panose="020B0604030504040204" pitchFamily="50" charset="-128"/>
              </a:rPr>
              <a:t>が稼働</a:t>
            </a:r>
            <a:r>
              <a:rPr lang="ja-JP" altLang="en-US" dirty="0" smtClean="0">
                <a:latin typeface="Meiryo UI" panose="020B0604030504040204" pitchFamily="50" charset="-128"/>
                <a:ea typeface="Meiryo UI" panose="020B0604030504040204" pitchFamily="50" charset="-128"/>
              </a:rPr>
              <a:t>させる実機</a:t>
            </a:r>
            <a:r>
              <a:rPr lang="ja-JP" altLang="en-US" dirty="0">
                <a:latin typeface="Meiryo UI" panose="020B0604030504040204" pitchFamily="50" charset="-128"/>
                <a:ea typeface="Meiryo UI" panose="020B0604030504040204" pitchFamily="50" charset="-128"/>
              </a:rPr>
              <a:t>規模溶融塩炉シミュレータ（</a:t>
            </a:r>
            <a:r>
              <a:rPr lang="en-US" altLang="ja-JP" dirty="0">
                <a:latin typeface="Meiryo UI" panose="020B0604030504040204" pitchFamily="50" charset="-128"/>
                <a:ea typeface="Meiryo UI" panose="020B0604030504040204" pitchFamily="50" charset="-128"/>
              </a:rPr>
              <a:t>SF-</a:t>
            </a:r>
            <a:r>
              <a:rPr lang="en-US" altLang="ja-JP" dirty="0" smtClean="0">
                <a:latin typeface="Meiryo UI" panose="020B0604030504040204" pitchFamily="50" charset="-128"/>
                <a:ea typeface="Meiryo UI" panose="020B0604030504040204" pitchFamily="50" charset="-128"/>
              </a:rPr>
              <a:t>0/LF-0</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 </a:t>
            </a:r>
            <a:r>
              <a:rPr lang="ja-JP" altLang="en-US" dirty="0" smtClean="0">
                <a:latin typeface="Meiryo UI" panose="020B0604030504040204" pitchFamily="50" charset="-128"/>
                <a:ea typeface="Meiryo UI" panose="020B0604030504040204" pitchFamily="50" charset="-128"/>
              </a:rPr>
              <a:t>と同等の</a:t>
            </a:r>
            <a:r>
              <a:rPr lang="en-US" altLang="ja-JP" dirty="0" smtClean="0">
                <a:latin typeface="Meiryo UI" panose="020B0604030504040204" pitchFamily="50" charset="-128"/>
                <a:ea typeface="Meiryo UI" panose="020B0604030504040204" pitchFamily="50" charset="-128"/>
              </a:rPr>
              <a:t/>
            </a:r>
            <a:br>
              <a:rPr lang="en-US" altLang="ja-JP" dirty="0" smtClean="0">
                <a:latin typeface="Meiryo UI" panose="020B0604030504040204" pitchFamily="50" charset="-128"/>
                <a:ea typeface="Meiryo UI" panose="020B0604030504040204" pitchFamily="50" charset="-128"/>
              </a:rPr>
            </a:br>
            <a:r>
              <a:rPr lang="en-US" altLang="ja-JP" dirty="0" smtClean="0">
                <a:latin typeface="Meiryo UI" panose="020B0604030504040204" pitchFamily="50" charset="-128"/>
                <a:ea typeface="Meiryo UI" panose="020B0604030504040204" pitchFamily="50" charset="-128"/>
              </a:rPr>
              <a:t>      </a:t>
            </a:r>
            <a:r>
              <a:rPr lang="ja-JP" altLang="en-US" b="1" dirty="0" smtClean="0">
                <a:solidFill>
                  <a:srgbClr val="FF0000"/>
                </a:solidFill>
                <a:latin typeface="Meiryo UI" panose="020B0604030504040204" pitchFamily="50" charset="-128"/>
                <a:ea typeface="Meiryo UI" panose="020B0604030504040204" pitchFamily="50" charset="-128"/>
              </a:rPr>
              <a:t>非核熱</a:t>
            </a:r>
            <a:r>
              <a:rPr lang="ja-JP" altLang="en-US" dirty="0" smtClean="0">
                <a:latin typeface="Meiryo UI" panose="020B0604030504040204" pitchFamily="50" charset="-128"/>
                <a:ea typeface="Meiryo UI" panose="020B0604030504040204" pitchFamily="50" charset="-128"/>
              </a:rPr>
              <a:t>シミュレータ（</a:t>
            </a:r>
            <a:r>
              <a:rPr lang="en-US" altLang="ja-JP" dirty="0" smtClean="0">
                <a:latin typeface="Meiryo UI" panose="020B0604030504040204" pitchFamily="50" charset="-128"/>
                <a:ea typeface="Meiryo UI" panose="020B0604030504040204" pitchFamily="50" charset="-128"/>
              </a:rPr>
              <a:t>2MW</a:t>
            </a:r>
            <a:r>
              <a:rPr lang="ja-JP" altLang="en-US" dirty="0"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336830" y="3285040"/>
            <a:ext cx="1502334" cy="369332"/>
          </a:xfrm>
          <a:prstGeom prst="rect">
            <a:avLst/>
          </a:prstGeom>
          <a:noFill/>
        </p:spPr>
        <p:txBody>
          <a:bodyPr wrap="none" rtlCol="0">
            <a:spAutoFit/>
          </a:bodyPr>
          <a:lstStyle/>
          <a:p>
            <a:r>
              <a:rPr lang="en-US" altLang="ja-JP" dirty="0" smtClean="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2018</a:t>
            </a:r>
            <a:endParaRPr kumimoji="1" lang="ja-JP" altLang="en-US"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98783" y="1115083"/>
            <a:ext cx="6045569" cy="646331"/>
          </a:xfrm>
          <a:prstGeom prst="rect">
            <a:avLst/>
          </a:prstGeom>
          <a:solidFill>
            <a:srgbClr val="FFFFFF"/>
          </a:solidFill>
          <a:ln w="28575" cmpd="sng">
            <a:solidFill>
              <a:srgbClr val="3366FF"/>
            </a:solidFill>
          </a:ln>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テーブルトップ・ループ（</a:t>
            </a:r>
            <a:r>
              <a:rPr lang="en-US" altLang="ja-JP" dirty="0" smtClean="0">
                <a:latin typeface="Meiryo UI" panose="020B0604030504040204" pitchFamily="50" charset="-128"/>
                <a:ea typeface="Meiryo UI" panose="020B0604030504040204" pitchFamily="50" charset="-128"/>
              </a:rPr>
              <a:t>3D</a:t>
            </a:r>
            <a:r>
              <a:rPr kumimoji="1" lang="ja-JP" altLang="en-US" dirty="0" smtClean="0">
                <a:latin typeface="Meiryo UI" panose="020B0604030504040204" pitchFamily="50" charset="-128"/>
                <a:ea typeface="Meiryo UI" panose="020B0604030504040204" pitchFamily="50" charset="-128"/>
              </a:rPr>
              <a:t>プリンタ／</a:t>
            </a:r>
            <a:r>
              <a:rPr kumimoji="1" lang="en-US" altLang="ja-JP" dirty="0" smtClean="0">
                <a:latin typeface="Meiryo UI" panose="020B0604030504040204" pitchFamily="50" charset="-128"/>
                <a:ea typeface="Meiryo UI" panose="020B0604030504040204" pitchFamily="50" charset="-128"/>
              </a:rPr>
              <a:t>ABS</a:t>
            </a:r>
            <a:r>
              <a:rPr lang="en-US" altLang="ja-JP" dirty="0" smtClean="0">
                <a:latin typeface="Meiryo UI" panose="020B0604030504040204" pitchFamily="50" charset="-128"/>
                <a:ea typeface="Meiryo UI" panose="020B0604030504040204" pitchFamily="50" charset="-128"/>
              </a:rPr>
              <a:t>,PLA </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pPr algn="r"/>
            <a:r>
              <a:rPr kumimoji="1" lang="ja-JP" altLang="en-US" dirty="0" smtClean="0">
                <a:latin typeface="Meiryo UI" panose="020B0604030504040204" pitchFamily="50" charset="-128"/>
                <a:ea typeface="Meiryo UI" panose="020B0604030504040204" pitchFamily="50" charset="-128"/>
              </a:rPr>
              <a:t>流すものは低融点物質（</a:t>
            </a:r>
            <a:r>
              <a:rPr kumimoji="1" lang="en-US" altLang="ja-JP" dirty="0" smtClean="0">
                <a:latin typeface="Meiryo UI" panose="020B0604030504040204" pitchFamily="50" charset="-128"/>
                <a:ea typeface="Meiryo UI" panose="020B0604030504040204" pitchFamily="50" charset="-128"/>
              </a:rPr>
              <a:t>100℃</a:t>
            </a:r>
            <a:r>
              <a:rPr kumimoji="1" lang="ja-JP" altLang="en-US" dirty="0" smtClean="0">
                <a:latin typeface="Meiryo UI" panose="020B0604030504040204" pitchFamily="50" charset="-128"/>
                <a:ea typeface="Meiryo UI" panose="020B0604030504040204" pitchFamily="50" charset="-128"/>
              </a:rPr>
              <a:t>以下、パラフィン）</a:t>
            </a:r>
            <a:endParaRPr kumimoji="1" lang="ja-JP" altLang="en-US"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651957" y="2510624"/>
            <a:ext cx="5475976" cy="646331"/>
          </a:xfrm>
          <a:prstGeom prst="rect">
            <a:avLst/>
          </a:prstGeom>
          <a:noFill/>
          <a:ln w="28575" cmpd="sng">
            <a:solidFill>
              <a:srgbClr val="3366FF"/>
            </a:solidFill>
          </a:ln>
        </p:spPr>
        <p:txBody>
          <a:bodyPr wrap="square" rtlCol="0">
            <a:spAutoFit/>
          </a:bodyPr>
          <a:lstStyle>
            <a:defPPr>
              <a:defRPr lang="ja-JP"/>
            </a:defPPr>
            <a:lvl1pPr algn="r">
              <a:defRPr/>
            </a:lvl1pPr>
          </a:lstStyle>
          <a:p>
            <a:r>
              <a:rPr lang="ja-JP" altLang="en-US" dirty="0">
                <a:latin typeface="Meiryo UI" panose="020B0604030504040204" pitchFamily="50" charset="-128"/>
                <a:ea typeface="Meiryo UI" panose="020B0604030504040204" pitchFamily="50" charset="-128"/>
              </a:rPr>
              <a:t>テーブルトップ・ループ（真空容器内</a:t>
            </a:r>
            <a:r>
              <a:rPr lang="ja-JP" altLang="en-US" dirty="0" smtClean="0">
                <a:latin typeface="Meiryo UI" panose="020B0604030504040204" pitchFamily="50" charset="-128"/>
                <a:ea typeface="Meiryo UI" panose="020B0604030504040204" pitchFamily="50" charset="-128"/>
              </a:rPr>
              <a:t>、金属材料）フッ化物塩（</a:t>
            </a:r>
            <a:r>
              <a:rPr lang="en-US" altLang="ja-JP" dirty="0" smtClean="0">
                <a:latin typeface="Meiryo UI" panose="020B0604030504040204" pitchFamily="50" charset="-128"/>
                <a:ea typeface="Meiryo UI" panose="020B0604030504040204" pitchFamily="50" charset="-128"/>
              </a:rPr>
              <a:t>600〜700℃</a:t>
            </a:r>
            <a:r>
              <a:rPr lang="ja-JP" altLang="en-US" dirty="0"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931417" y="745751"/>
            <a:ext cx="1502334" cy="369332"/>
          </a:xfrm>
          <a:prstGeom prst="rect">
            <a:avLst/>
          </a:prstGeom>
          <a:noFill/>
        </p:spPr>
        <p:txBody>
          <a:bodyPr wrap="none" rtlCol="0">
            <a:spAutoFit/>
          </a:bodyPr>
          <a:lstStyle/>
          <a:p>
            <a:r>
              <a:rPr lang="en-US" altLang="ja-JP" dirty="0" smtClean="0">
                <a:latin typeface="Meiryo UI" panose="020B0604030504040204" pitchFamily="50" charset="-128"/>
                <a:ea typeface="Meiryo UI" panose="020B0604030504040204" pitchFamily="50" charset="-128"/>
              </a:rPr>
              <a:t>10</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2017</a:t>
            </a:r>
            <a:endParaRPr kumimoji="1" lang="ja-JP" altLang="en-US"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848332" y="2189169"/>
            <a:ext cx="1502334" cy="369332"/>
          </a:xfrm>
          <a:prstGeom prst="rect">
            <a:avLst/>
          </a:prstGeom>
          <a:noFill/>
        </p:spPr>
        <p:txBody>
          <a:bodyPr wrap="none" rtlCol="0">
            <a:spAutoFit/>
          </a:bodyPr>
          <a:lstStyle/>
          <a:p>
            <a:r>
              <a:rPr lang="en-US" altLang="ja-JP" dirty="0" smtClean="0">
                <a:latin typeface="Meiryo UI" panose="020B0604030504040204" pitchFamily="50" charset="-128"/>
                <a:ea typeface="Meiryo UI" panose="020B0604030504040204" pitchFamily="50" charset="-128"/>
              </a:rPr>
              <a:t>12</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2017</a:t>
            </a:r>
            <a:endParaRPr kumimoji="1" lang="ja-JP" altLang="en-US" dirty="0">
              <a:latin typeface="Meiryo UI" panose="020B0604030504040204" pitchFamily="50" charset="-128"/>
              <a:ea typeface="Meiryo UI" panose="020B0604030504040204" pitchFamily="50" charset="-128"/>
            </a:endParaRPr>
          </a:p>
        </p:txBody>
      </p:sp>
      <p:cxnSp>
        <p:nvCxnSpPr>
          <p:cNvPr id="15" name="直線矢印コネクタ 14"/>
          <p:cNvCxnSpPr>
            <a:endCxn id="12" idx="0"/>
          </p:cNvCxnSpPr>
          <p:nvPr/>
        </p:nvCxnSpPr>
        <p:spPr>
          <a:xfrm flipH="1">
            <a:off x="3389945" y="1751794"/>
            <a:ext cx="14892" cy="75883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a:off x="3404837" y="3144315"/>
            <a:ext cx="11470" cy="50432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a:stCxn id="9" idx="2"/>
            <a:endCxn id="8" idx="0"/>
          </p:cNvCxnSpPr>
          <p:nvPr/>
        </p:nvCxnSpPr>
        <p:spPr>
          <a:xfrm>
            <a:off x="3697781" y="4589980"/>
            <a:ext cx="40476" cy="761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7354783" y="792655"/>
            <a:ext cx="4584957" cy="1200329"/>
          </a:xfrm>
          <a:prstGeom prst="rect">
            <a:avLst/>
          </a:prstGeom>
          <a:noFill/>
          <a:ln w="76200" cmpd="sng">
            <a:solidFill>
              <a:srgbClr val="FF0000"/>
            </a:solidFill>
          </a:ln>
        </p:spPr>
        <p:txBody>
          <a:bodyPr wrap="square" rtlCol="0">
            <a:spAutoFit/>
          </a:bodyPr>
          <a:lstStyle/>
          <a:p>
            <a:r>
              <a:rPr lang="ja-JP" altLang="en-US" dirty="0" smtClean="0">
                <a:solidFill>
                  <a:srgbClr val="000090"/>
                </a:solidFill>
                <a:latin typeface="Meiryo UI" panose="020B0604030504040204" pitchFamily="50" charset="-128"/>
                <a:ea typeface="Meiryo UI" panose="020B0604030504040204" pitchFamily="50" charset="-128"/>
              </a:rPr>
              <a:t>システムとして機能的に、真に安全か？　実物に近いもので、過酷事故を模擬し確認</a:t>
            </a:r>
            <a:r>
              <a:rPr kumimoji="1" lang="ja-JP" altLang="en-US" dirty="0" smtClean="0">
                <a:solidFill>
                  <a:srgbClr val="000090"/>
                </a:solidFill>
                <a:latin typeface="Meiryo UI" panose="020B0604030504040204" pitchFamily="50" charset="-128"/>
                <a:ea typeface="Meiryo UI" panose="020B0604030504040204" pitchFamily="50" charset="-128"/>
              </a:rPr>
              <a:t>（</a:t>
            </a:r>
            <a:r>
              <a:rPr lang="en-US" altLang="ja-JP" dirty="0" err="1" smtClean="0">
                <a:solidFill>
                  <a:srgbClr val="000090"/>
                </a:solidFill>
                <a:latin typeface="Meiryo UI" panose="020B0604030504040204" pitchFamily="50" charset="-128"/>
                <a:ea typeface="Meiryo UI" panose="020B0604030504040204" pitchFamily="50" charset="-128"/>
              </a:rPr>
              <a:t>FreezeValve</a:t>
            </a:r>
            <a:r>
              <a:rPr lang="ja-JP" altLang="en-US" dirty="0" smtClean="0">
                <a:solidFill>
                  <a:srgbClr val="000090"/>
                </a:solidFill>
                <a:latin typeface="Meiryo UI" panose="020B0604030504040204" pitchFamily="50" charset="-128"/>
                <a:ea typeface="Meiryo UI" panose="020B0604030504040204" pitchFamily="50" charset="-128"/>
              </a:rPr>
              <a:t>の機能確証、配管破断、大規模</a:t>
            </a:r>
            <a:r>
              <a:rPr kumimoji="1" lang="ja-JP" altLang="en-US" dirty="0" smtClean="0">
                <a:solidFill>
                  <a:srgbClr val="000090"/>
                </a:solidFill>
                <a:latin typeface="Meiryo UI" panose="020B0604030504040204" pitchFamily="50" charset="-128"/>
                <a:ea typeface="Meiryo UI" panose="020B0604030504040204" pitchFamily="50" charset="-128"/>
              </a:rPr>
              <a:t>漏れ事故）</a:t>
            </a:r>
            <a:r>
              <a:rPr lang="ja-JP" altLang="en-US" dirty="0" smtClean="0">
                <a:solidFill>
                  <a:srgbClr val="000090"/>
                </a:solidFill>
                <a:latin typeface="Meiryo UI" panose="020B0604030504040204" pitchFamily="50" charset="-128"/>
                <a:ea typeface="Meiryo UI" panose="020B0604030504040204" pitchFamily="50" charset="-128"/>
              </a:rPr>
              <a:t>シミュレータによるデモ</a:t>
            </a:r>
            <a:endParaRPr kumimoji="1" lang="ja-JP" altLang="en-US" dirty="0">
              <a:solidFill>
                <a:srgbClr val="000090"/>
              </a:solidFill>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120449" y="3279304"/>
            <a:ext cx="1851789" cy="369332"/>
          </a:xfrm>
          <a:prstGeom prst="rect">
            <a:avLst/>
          </a:prstGeom>
          <a:noFill/>
        </p:spPr>
        <p:txBody>
          <a:bodyPr wrap="none" rtlCol="0">
            <a:spAutoFit/>
          </a:bodyPr>
          <a:lstStyle/>
          <a:p>
            <a:r>
              <a:rPr kumimoji="1" lang="ja-JP" altLang="en-US" dirty="0" smtClean="0">
                <a:latin typeface="Meiryo UI" panose="020B0604030504040204" pitchFamily="50" charset="-128"/>
                <a:ea typeface="Meiryo UI" panose="020B0604030504040204" pitchFamily="50" charset="-128"/>
              </a:rPr>
              <a:t>中国に追いつくこと</a:t>
            </a:r>
            <a:endParaRPr kumimoji="1" lang="ja-JP" altLang="en-US"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7078871" y="2881666"/>
            <a:ext cx="4826000" cy="369332"/>
          </a:xfrm>
          <a:prstGeom prst="rect">
            <a:avLst/>
          </a:prstGeom>
          <a:noFill/>
          <a:ln>
            <a:solidFill>
              <a:srgbClr val="3366FF"/>
            </a:solidFill>
          </a:ln>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（機器の製造ノウハウ）ポンプ</a:t>
            </a:r>
            <a:r>
              <a:rPr lang="ja-JP" altLang="en-US" dirty="0" smtClean="0">
                <a:latin typeface="Meiryo UI" panose="020B0604030504040204" pitchFamily="50" charset="-128"/>
                <a:ea typeface="Meiryo UI" panose="020B0604030504040204" pitchFamily="50" charset="-128"/>
              </a:rPr>
              <a:t>＋熱交換器　</a:t>
            </a:r>
            <a:endParaRPr lang="en-US" altLang="ja-JP" dirty="0" smtClean="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7446365" y="2117323"/>
            <a:ext cx="4038851" cy="369332"/>
          </a:xfrm>
          <a:prstGeom prst="rect">
            <a:avLst/>
          </a:prstGeom>
          <a:noFill/>
          <a:ln>
            <a:solidFill>
              <a:srgbClr val="3366FF"/>
            </a:solidFill>
          </a:ln>
        </p:spPr>
        <p:txBody>
          <a:bodyPr wrap="square" rtlCol="0">
            <a:spAutoFit/>
          </a:bodyPr>
          <a:lstStyle/>
          <a:p>
            <a:r>
              <a:rPr lang="ja-JP" altLang="en-US" dirty="0" smtClean="0">
                <a:latin typeface="Meiryo UI" panose="020B0604030504040204" pitchFamily="50" charset="-128"/>
                <a:ea typeface="Meiryo UI" panose="020B0604030504040204" pitchFamily="50" charset="-128"/>
              </a:rPr>
              <a:t>制御・計測・運転の</a:t>
            </a:r>
            <a:r>
              <a:rPr kumimoji="1" lang="ja-JP" altLang="en-US" dirty="0" smtClean="0">
                <a:latin typeface="Meiryo UI" panose="020B0604030504040204" pitchFamily="50" charset="-128"/>
                <a:ea typeface="Meiryo UI" panose="020B0604030504040204" pitchFamily="50" charset="-128"/>
              </a:rPr>
              <a:t>ノウハウの取得</a:t>
            </a:r>
            <a:endParaRPr kumimoji="1" lang="ja-JP" altLang="en-US"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894746" y="4692109"/>
            <a:ext cx="1396536" cy="369332"/>
          </a:xfrm>
          <a:prstGeom prst="rect">
            <a:avLst/>
          </a:prstGeom>
          <a:solidFill>
            <a:srgbClr val="FFFFFF"/>
          </a:solidFill>
          <a:ln w="28575" cmpd="sng">
            <a:solidFill>
              <a:srgbClr val="FF0000"/>
            </a:solidFill>
          </a:ln>
        </p:spPr>
        <p:txBody>
          <a:bodyPr wrap="none" rtlCol="0">
            <a:spAutoFit/>
          </a:bodyPr>
          <a:lstStyle/>
          <a:p>
            <a:r>
              <a:rPr lang="en-US" altLang="ja-JP" dirty="0" smtClean="0">
                <a:latin typeface="Meiryo UI" panose="020B0604030504040204" pitchFamily="50" charset="-128"/>
                <a:ea typeface="Meiryo UI" panose="020B0604030504040204" pitchFamily="50" charset="-128"/>
              </a:rPr>
              <a:t>50-80 </a:t>
            </a:r>
            <a:r>
              <a:rPr kumimoji="1" lang="ja-JP" altLang="en-US" dirty="0" smtClean="0">
                <a:latin typeface="Meiryo UI" panose="020B0604030504040204" pitchFamily="50" charset="-128"/>
                <a:ea typeface="Meiryo UI" panose="020B0604030504040204" pitchFamily="50" charset="-128"/>
              </a:rPr>
              <a:t>億円</a:t>
            </a:r>
            <a:endParaRPr kumimoji="1" lang="ja-JP" altLang="en-US"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7446366" y="3768989"/>
            <a:ext cx="1930337" cy="369332"/>
          </a:xfrm>
          <a:prstGeom prst="rect">
            <a:avLst/>
          </a:prstGeom>
          <a:noFill/>
        </p:spPr>
        <p:txBody>
          <a:bodyPr wrap="none" rtlCol="0">
            <a:spAutoFit/>
          </a:bodyPr>
          <a:lstStyle/>
          <a:p>
            <a:r>
              <a:rPr kumimoji="1" lang="ja-JP" altLang="en-US" b="1" dirty="0" smtClean="0">
                <a:solidFill>
                  <a:srgbClr val="0000FF"/>
                </a:solidFill>
                <a:latin typeface="Meiryo UI" panose="020B0604030504040204" pitchFamily="50" charset="-128"/>
                <a:ea typeface="Meiryo UI" panose="020B0604030504040204" pitchFamily="50" charset="-128"/>
              </a:rPr>
              <a:t>参加企業（コア）</a:t>
            </a:r>
            <a:endParaRPr kumimoji="1" lang="ja-JP" altLang="en-US" b="1" dirty="0">
              <a:solidFill>
                <a:srgbClr val="0000FF"/>
              </a:solidFill>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7067107" y="4073846"/>
            <a:ext cx="4697120" cy="2585323"/>
          </a:xfrm>
          <a:prstGeom prst="rect">
            <a:avLst/>
          </a:prstGeom>
          <a:noFill/>
          <a:ln>
            <a:solidFill>
              <a:srgbClr val="FF0000"/>
            </a:solidFill>
          </a:ln>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ポンプ機器：（</a:t>
            </a:r>
            <a:r>
              <a:rPr kumimoji="1" lang="en-US" altLang="ja-JP" dirty="0" smtClean="0">
                <a:latin typeface="Meiryo UI" panose="020B0604030504040204" pitchFamily="50" charset="-128"/>
                <a:ea typeface="Meiryo UI" panose="020B0604030504040204" pitchFamily="50" charset="-128"/>
              </a:rPr>
              <a:t>IHI</a:t>
            </a:r>
            <a:r>
              <a:rPr kumimoji="1" lang="ja-JP" altLang="en-US" dirty="0" smtClean="0">
                <a:latin typeface="Meiryo UI" panose="020B0604030504040204" pitchFamily="50" charset="-128"/>
                <a:ea typeface="Meiryo UI" panose="020B0604030504040204" pitchFamily="50" charset="-128"/>
              </a:rPr>
              <a:t>）荏原／帝国電機</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ループ：助川、電中研、（</a:t>
            </a:r>
            <a:r>
              <a:rPr kumimoji="1" lang="en-US" altLang="ja-JP" dirty="0" smtClean="0">
                <a:latin typeface="Meiryo UI" panose="020B0604030504040204" pitchFamily="50" charset="-128"/>
                <a:ea typeface="Meiryo UI" panose="020B0604030504040204" pitchFamily="50" charset="-128"/>
              </a:rPr>
              <a:t>IHI</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フッ素燃料：東芝／日立／</a:t>
            </a:r>
            <a:r>
              <a:rPr lang="en-US" altLang="ja-JP" dirty="0" smtClean="0">
                <a:latin typeface="Meiryo UI" panose="020B0604030504040204" pitchFamily="50" charset="-128"/>
                <a:ea typeface="Meiryo UI" panose="020B0604030504040204" pitchFamily="50" charset="-128"/>
              </a:rPr>
              <a:t>JAEA</a:t>
            </a:r>
            <a:r>
              <a:rPr lang="ja-JP" altLang="en-US" dirty="0" smtClean="0">
                <a:latin typeface="Meiryo UI" panose="020B0604030504040204" pitchFamily="50" charset="-128"/>
                <a:ea typeface="Meiryo UI" panose="020B0604030504040204" pitchFamily="50" charset="-128"/>
              </a:rPr>
              <a:t>／電中研</a:t>
            </a:r>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　　フッ素技術：三井化学、住友化学</a:t>
            </a:r>
            <a:endParaRPr kumimoji="1" lang="en-US" altLang="ja-JP" dirty="0" smtClean="0">
              <a:latin typeface="Meiryo UI" panose="020B0604030504040204" pitchFamily="50" charset="-128"/>
              <a:ea typeface="Meiryo UI" panose="020B0604030504040204" pitchFamily="50" charset="-128"/>
            </a:endParaRPr>
          </a:p>
          <a:p>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化学工学（</a:t>
            </a:r>
            <a:r>
              <a:rPr lang="ja-JP" altLang="en-US" dirty="0" smtClean="0">
                <a:latin typeface="Meiryo UI" panose="020B0604030504040204" pitchFamily="50" charset="-128"/>
                <a:ea typeface="Meiryo UI" panose="020B0604030504040204" pitchFamily="50" charset="-128"/>
                <a:sym typeface="Wingdings"/>
              </a:rPr>
              <a:t>水素製造の基礎技術など</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pPr lvl="1"/>
            <a:r>
              <a:rPr lang="ja-JP" altLang="en-US" dirty="0" smtClean="0">
                <a:latin typeface="Meiryo UI" panose="020B0604030504040204" pitchFamily="50" charset="-128"/>
                <a:ea typeface="Meiryo UI" panose="020B0604030504040204" pitchFamily="50" charset="-128"/>
              </a:rPr>
              <a:t>三井化学／千代田化工／</a:t>
            </a:r>
            <a:r>
              <a:rPr lang="en-US" altLang="ja-JP" dirty="0" smtClean="0">
                <a:latin typeface="Meiryo UI" panose="020B0604030504040204" pitchFamily="50" charset="-128"/>
                <a:ea typeface="Meiryo UI" panose="020B0604030504040204" pitchFamily="50" charset="-128"/>
              </a:rPr>
              <a:t>JAEA</a:t>
            </a:r>
            <a:endParaRPr lang="en-US" altLang="ja-JP" dirty="0">
              <a:latin typeface="Meiryo UI" panose="020B0604030504040204" pitchFamily="50" charset="-128"/>
              <a:ea typeface="Meiryo UI" panose="020B0604030504040204" pitchFamily="50" charset="-128"/>
            </a:endParaRPr>
          </a:p>
          <a:p>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（超）高温熱工学：（</a:t>
            </a:r>
            <a:r>
              <a:rPr kumimoji="1" lang="en-US" altLang="ja-JP" dirty="0" smtClean="0">
                <a:latin typeface="Meiryo UI" panose="020B0604030504040204" pitchFamily="50" charset="-128"/>
                <a:ea typeface="Meiryo UI" panose="020B0604030504040204" pitchFamily="50" charset="-128"/>
              </a:rPr>
              <a:t>IHI</a:t>
            </a:r>
            <a:r>
              <a:rPr lang="ja-JP" altLang="en-US" dirty="0" smtClean="0">
                <a:latin typeface="Meiryo UI" panose="020B0604030504040204" pitchFamily="50" charset="-128"/>
                <a:ea typeface="Meiryo UI" panose="020B0604030504040204" pitchFamily="50" charset="-128"/>
              </a:rPr>
              <a:t>／</a:t>
            </a:r>
            <a:r>
              <a:rPr lang="ja-JP" altLang="en-US" dirty="0">
                <a:solidFill>
                  <a:srgbClr val="000000"/>
                </a:solidFill>
                <a:latin typeface="Meiryo UI" panose="020B0604030504040204" pitchFamily="50" charset="-128"/>
                <a:ea typeface="Meiryo UI" panose="020B0604030504040204" pitchFamily="50" charset="-128"/>
              </a:rPr>
              <a:t>金属</a:t>
            </a:r>
            <a:r>
              <a:rPr lang="ja-JP" altLang="en-US" dirty="0" smtClean="0">
                <a:solidFill>
                  <a:srgbClr val="000000"/>
                </a:solidFill>
                <a:latin typeface="Meiryo UI" panose="020B0604030504040204" pitchFamily="50" charset="-128"/>
                <a:ea typeface="Meiryo UI" panose="020B0604030504040204" pitchFamily="50" charset="-128"/>
              </a:rPr>
              <a:t>技研</a:t>
            </a:r>
            <a:r>
              <a:rPr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　　</a:t>
            </a:r>
            <a:r>
              <a:rPr lang="ja-JP" altLang="en-US" dirty="0" smtClean="0">
                <a:solidFill>
                  <a:srgbClr val="000000"/>
                </a:solidFill>
                <a:latin typeface="Meiryo UI" panose="020B0604030504040204" pitchFamily="50" charset="-128"/>
                <a:ea typeface="Meiryo UI" panose="020B0604030504040204" pitchFamily="50" charset="-128"/>
              </a:rPr>
              <a:t>材料：</a:t>
            </a:r>
            <a:r>
              <a:rPr lang="ja-JP" altLang="en-US" dirty="0" smtClean="0">
                <a:latin typeface="Meiryo UI" panose="020B0604030504040204" pitchFamily="50" charset="-128"/>
                <a:ea typeface="Meiryo UI" panose="020B0604030504040204" pitchFamily="50" charset="-128"/>
              </a:rPr>
              <a:t>三菱金属／</a:t>
            </a:r>
            <a:r>
              <a:rPr kumimoji="1" lang="ja-JP" altLang="en-US" dirty="0" smtClean="0">
                <a:latin typeface="Meiryo UI" panose="020B0604030504040204" pitchFamily="50" charset="-128"/>
                <a:ea typeface="Meiryo UI" panose="020B0604030504040204" pitchFamily="50" charset="-128"/>
              </a:rPr>
              <a:t>新日鉄住金</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商社</a:t>
            </a:r>
            <a:r>
              <a:rPr lang="ja-JP" altLang="en-US" dirty="0" smtClean="0">
                <a:latin typeface="Meiryo UI" panose="020B0604030504040204" pitchFamily="50" charset="-128"/>
                <a:ea typeface="Meiryo UI" panose="020B0604030504040204" pitchFamily="50" charset="-128"/>
              </a:rPr>
              <a:t>：ゼネコン：プラント：</a:t>
            </a:r>
            <a:r>
              <a:rPr lang="ja-JP" altLang="en-US" dirty="0" smtClean="0">
                <a:solidFill>
                  <a:srgbClr val="000000"/>
                </a:solidFill>
                <a:latin typeface="Meiryo UI" panose="020B0604030504040204" pitchFamily="50" charset="-128"/>
                <a:ea typeface="Meiryo UI" panose="020B0604030504040204" pitchFamily="50" charset="-128"/>
              </a:rPr>
              <a:t>千代田、</a:t>
            </a:r>
            <a:r>
              <a:rPr lang="ja-JP" altLang="en-US" dirty="0" smtClean="0">
                <a:latin typeface="Meiryo UI" panose="020B0604030504040204" pitchFamily="50" charset="-128"/>
                <a:ea typeface="Meiryo UI" panose="020B0604030504040204" pitchFamily="50" charset="-128"/>
              </a:rPr>
              <a:t>日揮</a:t>
            </a:r>
            <a:endParaRPr lang="en-US" altLang="ja-JP" dirty="0">
              <a:latin typeface="Meiryo UI" panose="020B0604030504040204" pitchFamily="50" charset="-128"/>
              <a:ea typeface="Meiryo UI" panose="020B0604030504040204" pitchFamily="50" charset="-128"/>
            </a:endParaRPr>
          </a:p>
        </p:txBody>
      </p:sp>
      <p:sp>
        <p:nvSpPr>
          <p:cNvPr id="27" name="右中かっこ 26"/>
          <p:cNvSpPr/>
          <p:nvPr/>
        </p:nvSpPr>
        <p:spPr>
          <a:xfrm>
            <a:off x="6320065" y="2010650"/>
            <a:ext cx="385518" cy="1471334"/>
          </a:xfrm>
          <a:prstGeom prst="righ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28" name="直線矢印コネクタ 27"/>
          <p:cNvCxnSpPr>
            <a:stCxn id="25" idx="1"/>
            <a:endCxn id="27" idx="1"/>
          </p:cNvCxnSpPr>
          <p:nvPr/>
        </p:nvCxnSpPr>
        <p:spPr>
          <a:xfrm flipH="1" flipV="1">
            <a:off x="6705583" y="2746317"/>
            <a:ext cx="740783" cy="120733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2022315" y="1947954"/>
            <a:ext cx="2670924" cy="276999"/>
          </a:xfrm>
          <a:prstGeom prst="rect">
            <a:avLst/>
          </a:prstGeom>
          <a:solidFill>
            <a:schemeClr val="bg1"/>
          </a:solidFill>
          <a:ln w="57150" cmpd="sng">
            <a:solidFill>
              <a:srgbClr val="FF0000"/>
            </a:solidFill>
          </a:ln>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電通大アライアンスセンター、溶融塩技研</a:t>
            </a:r>
            <a:endParaRPr kumimoji="1" lang="ja-JP" altLang="en-US" sz="12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1511300" y="5057517"/>
            <a:ext cx="1107996" cy="369332"/>
          </a:xfrm>
          <a:prstGeom prst="rect">
            <a:avLst/>
          </a:prstGeom>
          <a:noFill/>
        </p:spPr>
        <p:txBody>
          <a:bodyPr wrap="none" rtlCol="0">
            <a:spAutoFit/>
          </a:bodyPr>
          <a:lstStyle/>
          <a:p>
            <a:r>
              <a:rPr lang="ja-JP" altLang="en-US" dirty="0" smtClean="0">
                <a:latin typeface="Meiryo UI" panose="020B0604030504040204" pitchFamily="50" charset="-128"/>
                <a:ea typeface="Meiryo UI" panose="020B0604030504040204" pitchFamily="50" charset="-128"/>
              </a:rPr>
              <a:t>出口戦略</a:t>
            </a:r>
            <a:endParaRPr kumimoji="1" lang="ja-JP" altLang="en-US"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967767" y="6290779"/>
            <a:ext cx="5545301" cy="369332"/>
          </a:xfrm>
          <a:prstGeom prst="rect">
            <a:avLst/>
          </a:prstGeom>
          <a:noFill/>
          <a:ln>
            <a:solidFill>
              <a:schemeClr val="tx1"/>
            </a:solidFill>
            <a:prstDash val="dash"/>
          </a:ln>
        </p:spPr>
        <p:txBody>
          <a:bodyPr wrap="none" rtlCol="0">
            <a:spAutoFit/>
          </a:bodyPr>
          <a:lstStyle/>
          <a:p>
            <a:r>
              <a:rPr kumimoji="1" lang="en-US" altLang="ja-JP" dirty="0" smtClean="0">
                <a:latin typeface="Meiryo UI" panose="020B0604030504040204" pitchFamily="50" charset="-128"/>
                <a:ea typeface="Meiryo UI" panose="020B0604030504040204" pitchFamily="50" charset="-128"/>
              </a:rPr>
              <a:t>250MWe</a:t>
            </a:r>
            <a:r>
              <a:rPr kumimoji="1" lang="ja-JP" altLang="en-US" dirty="0" smtClean="0">
                <a:latin typeface="Meiryo UI" panose="020B0604030504040204" pitchFamily="50" charset="-128"/>
                <a:ea typeface="Meiryo UI" panose="020B0604030504040204" pitchFamily="50" charset="-128"/>
              </a:rPr>
              <a:t>発電プラント（</a:t>
            </a:r>
            <a:r>
              <a:rPr kumimoji="1" lang="en-US" altLang="ja-JP" dirty="0" smtClean="0">
                <a:latin typeface="Meiryo UI" panose="020B0604030504040204" pitchFamily="50" charset="-128"/>
                <a:ea typeface="Meiryo UI" panose="020B0604030504040204" pitchFamily="50" charset="-128"/>
              </a:rPr>
              <a:t>module</a:t>
            </a:r>
            <a:r>
              <a:rPr kumimoji="1" lang="ja-JP" altLang="en-US" dirty="0" smtClean="0">
                <a:latin typeface="Meiryo UI" panose="020B0604030504040204" pitchFamily="50" charset="-128"/>
                <a:ea typeface="Meiryo UI" panose="020B0604030504040204" pitchFamily="50" charset="-128"/>
              </a:rPr>
              <a:t>）生産、全世界へ配置</a:t>
            </a:r>
            <a:endParaRPr kumimoji="1" lang="ja-JP" altLang="en-US" dirty="0">
              <a:latin typeface="Meiryo UI" panose="020B0604030504040204" pitchFamily="50" charset="-128"/>
              <a:ea typeface="Meiryo UI" panose="020B0604030504040204" pitchFamily="50" charset="-128"/>
            </a:endParaRPr>
          </a:p>
        </p:txBody>
      </p:sp>
      <p:cxnSp>
        <p:nvCxnSpPr>
          <p:cNvPr id="36" name="直線矢印コネクタ 35"/>
          <p:cNvCxnSpPr>
            <a:stCxn id="8" idx="2"/>
            <a:endCxn id="35" idx="0"/>
          </p:cNvCxnSpPr>
          <p:nvPr/>
        </p:nvCxnSpPr>
        <p:spPr>
          <a:xfrm>
            <a:off x="3738257" y="5998192"/>
            <a:ext cx="2161" cy="292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線コネクタ 6"/>
          <p:cNvCxnSpPr>
            <a:stCxn id="18" idx="1"/>
          </p:cNvCxnSpPr>
          <p:nvPr/>
        </p:nvCxnSpPr>
        <p:spPr>
          <a:xfrm flipH="1">
            <a:off x="5981641" y="1392820"/>
            <a:ext cx="1373142" cy="632401"/>
          </a:xfrm>
          <a:prstGeom prst="line">
            <a:avLst/>
          </a:prstGeom>
          <a:ln w="381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810487" y="5899959"/>
            <a:ext cx="1614545" cy="369332"/>
          </a:xfrm>
          <a:prstGeom prst="rect">
            <a:avLst/>
          </a:prstGeom>
          <a:noFill/>
        </p:spPr>
        <p:txBody>
          <a:bodyPr wrap="non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5</a:t>
            </a:r>
            <a:r>
              <a:rPr kumimoji="1" lang="en-US" altLang="ja-JP" dirty="0" smtClean="0">
                <a:latin typeface="Meiryo UI" panose="020B0604030504040204" pitchFamily="50" charset="-128"/>
                <a:ea typeface="Meiryo UI" panose="020B0604030504040204" pitchFamily="50" charset="-128"/>
              </a:rPr>
              <a:t>00 </a:t>
            </a:r>
            <a:r>
              <a:rPr lang="ja-JP" altLang="en-US" dirty="0" smtClean="0">
                <a:latin typeface="Meiryo UI" panose="020B0604030504040204" pitchFamily="50" charset="-128"/>
                <a:ea typeface="Meiryo UI" panose="020B0604030504040204" pitchFamily="50" charset="-128"/>
              </a:rPr>
              <a:t>億円）</a:t>
            </a:r>
            <a:endParaRPr kumimoji="1" lang="ja-JP" altLang="en-US"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198783" y="3818782"/>
            <a:ext cx="1236236" cy="584775"/>
          </a:xfrm>
          <a:prstGeom prst="rect">
            <a:avLst/>
          </a:prstGeom>
          <a:noFill/>
        </p:spPr>
        <p:txBody>
          <a:bodyPr wrap="none" rtlCol="0">
            <a:spAutoFit/>
          </a:bodyPr>
          <a:lstStyle/>
          <a:p>
            <a:pPr algn="ctr"/>
            <a:r>
              <a:rPr lang="ja-JP" altLang="en-US" sz="1600" dirty="0" smtClean="0">
                <a:latin typeface="Meiryo UI" panose="020B0604030504040204" pitchFamily="50" charset="-128"/>
                <a:ea typeface="Meiryo UI" panose="020B0604030504040204" pitchFamily="50" charset="-128"/>
              </a:rPr>
              <a:t>中国は</a:t>
            </a:r>
            <a:endParaRPr lang="en-US" altLang="ja-JP" sz="1600" dirty="0" smtClean="0">
              <a:latin typeface="Meiryo UI" panose="020B0604030504040204" pitchFamily="50" charset="-128"/>
              <a:ea typeface="Meiryo UI" panose="020B0604030504040204" pitchFamily="50" charset="-128"/>
            </a:endParaRPr>
          </a:p>
          <a:p>
            <a:pPr algn="ctr"/>
            <a:r>
              <a:rPr lang="en-US" altLang="ja-JP" sz="1600" dirty="0" smtClean="0">
                <a:latin typeface="Meiryo UI" panose="020B0604030504040204" pitchFamily="50" charset="-128"/>
                <a:ea typeface="Meiryo UI" panose="020B0604030504040204" pitchFamily="50" charset="-128"/>
              </a:rPr>
              <a:t>3</a:t>
            </a:r>
            <a:r>
              <a:rPr lang="ja-JP" altLang="en-US" sz="1600" dirty="0" smtClean="0">
                <a:latin typeface="Meiryo UI" panose="020B0604030504040204" pitchFamily="50" charset="-128"/>
                <a:ea typeface="Meiryo UI" panose="020B0604030504040204" pitchFamily="50" charset="-128"/>
              </a:rPr>
              <a:t>月／</a:t>
            </a:r>
            <a:r>
              <a:rPr lang="en-US" altLang="ja-JP" sz="1600" dirty="0" smtClean="0">
                <a:latin typeface="Meiryo UI" panose="020B0604030504040204" pitchFamily="50" charset="-128"/>
                <a:ea typeface="Meiryo UI" panose="020B0604030504040204" pitchFamily="50" charset="-128"/>
              </a:rPr>
              <a:t>2018</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58570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146325"/>
            <a:ext cx="12191999" cy="4023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a:solidFill>
                  <a:schemeClr val="bg1"/>
                </a:solidFill>
                <a:latin typeface="Meiryo UI" panose="020B0604030504040204" pitchFamily="50" charset="-128"/>
                <a:ea typeface="Meiryo UI" panose="020B0604030504040204" pitchFamily="50" charset="-128"/>
              </a:rPr>
              <a:t>日本における溶融塩炉開発は如何にするべきか</a:t>
            </a:r>
          </a:p>
        </p:txBody>
      </p:sp>
      <p:sp>
        <p:nvSpPr>
          <p:cNvPr id="2" name="テキスト ボックス 1">
            <a:extLst>
              <a:ext uri="{FF2B5EF4-FFF2-40B4-BE49-F238E27FC236}">
                <a16:creationId xmlns="" xmlns:a16="http://schemas.microsoft.com/office/drawing/2014/main" id="{61E2542B-39BB-4029-8F02-9A2A212906BB}"/>
              </a:ext>
            </a:extLst>
          </p:cNvPr>
          <p:cNvSpPr txBox="1"/>
          <p:nvPr/>
        </p:nvSpPr>
        <p:spPr>
          <a:xfrm>
            <a:off x="719138" y="1033284"/>
            <a:ext cx="11129961" cy="5386090"/>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a:t>
            </a:r>
            <a:r>
              <a:rPr kumimoji="1" lang="ja-JP" altLang="en-US" sz="3200" b="1" u="sng" dirty="0">
                <a:latin typeface="Meiryo UI" panose="020B0604030504040204" pitchFamily="50" charset="-128"/>
                <a:ea typeface="Meiryo UI" panose="020B0604030504040204" pitchFamily="50" charset="-128"/>
              </a:rPr>
              <a:t>要素技術の組み立てと運転を国内で体験する</a:t>
            </a:r>
            <a:r>
              <a:rPr kumimoji="1" lang="ja-JP" altLang="en-US" sz="3200" b="1" dirty="0">
                <a:latin typeface="Meiryo UI" panose="020B0604030504040204" pitchFamily="50" charset="-128"/>
                <a:ea typeface="Meiryo UI" panose="020B0604030504040204" pitchFamily="50" charset="-128"/>
              </a:rPr>
              <a:t>。</a:t>
            </a:r>
            <a:endParaRPr kumimoji="1" lang="en-US" altLang="ja-JP" sz="3200" b="1" dirty="0">
              <a:latin typeface="Meiryo UI" panose="020B0604030504040204" pitchFamily="50" charset="-128"/>
              <a:ea typeface="Meiryo UI" panose="020B0604030504040204" pitchFamily="50" charset="-128"/>
            </a:endParaRPr>
          </a:p>
          <a:p>
            <a:endParaRPr lang="en-US" altLang="ja-JP" sz="1600" b="1" dirty="0">
              <a:latin typeface="Meiryo UI" panose="020B0604030504040204" pitchFamily="50" charset="-128"/>
              <a:ea typeface="Meiryo UI" panose="020B0604030504040204" pitchFamily="50" charset="-128"/>
            </a:endParaRPr>
          </a:p>
          <a:p>
            <a:pPr marL="457200" indent="-457200">
              <a:buFont typeface="Wingdings" panose="05000000000000000000" pitchFamily="2" charset="2"/>
              <a:buChar char="ü"/>
            </a:pPr>
            <a:r>
              <a:rPr kumimoji="1" lang="ja-JP" altLang="en-US" sz="2400" dirty="0">
                <a:latin typeface="Meiryo UI" panose="020B0604030504040204" pitchFamily="50" charset="-128"/>
                <a:ea typeface="Meiryo UI" panose="020B0604030504040204" pitchFamily="50" charset="-128"/>
              </a:rPr>
              <a:t>溶融塩炉プラント（小型化したループ、ホットラン一歩手前のコールドランの段階）を製作し、</a:t>
            </a:r>
            <a:endParaRPr kumimoji="1" lang="en-US" altLang="ja-JP" sz="2400" dirty="0">
              <a:latin typeface="Meiryo UI" panose="020B0604030504040204" pitchFamily="50" charset="-128"/>
              <a:ea typeface="Meiryo UI" panose="020B0604030504040204" pitchFamily="50" charset="-128"/>
            </a:endParaRPr>
          </a:p>
          <a:p>
            <a:pPr marL="457200" indent="-457200">
              <a:buFont typeface="Wingdings" panose="05000000000000000000" pitchFamily="2" charset="2"/>
              <a:buChar char="ü"/>
            </a:pPr>
            <a:endParaRPr lang="en-US" altLang="ja-JP" sz="2400" dirty="0">
              <a:latin typeface="Meiryo UI" panose="020B0604030504040204" pitchFamily="50" charset="-128"/>
              <a:ea typeface="Meiryo UI" panose="020B0604030504040204" pitchFamily="50" charset="-128"/>
            </a:endParaRPr>
          </a:p>
          <a:p>
            <a:pPr marL="457200" indent="-457200">
              <a:buFont typeface="Wingdings" panose="05000000000000000000" pitchFamily="2" charset="2"/>
              <a:buChar char="ü"/>
            </a:pPr>
            <a:r>
              <a:rPr kumimoji="1" lang="ja-JP" altLang="en-US" sz="2400" dirty="0">
                <a:latin typeface="Meiryo UI" panose="020B0604030504040204" pitchFamily="50" charset="-128"/>
                <a:ea typeface="Meiryo UI" panose="020B0604030504040204" pitchFamily="50" charset="-128"/>
              </a:rPr>
              <a:t>試運転までのプロセスを、関与が出来るも 「ものづくり企業」 が共同で行い、志あるエンジニアが実物に手を触れ、設計力と製造ノウハウを身につける。</a:t>
            </a:r>
            <a:endParaRPr kumimoji="1" lang="en-US" altLang="ja-JP" sz="2400" dirty="0">
              <a:latin typeface="Meiryo UI" panose="020B0604030504040204" pitchFamily="50" charset="-128"/>
              <a:ea typeface="Meiryo UI" panose="020B0604030504040204" pitchFamily="50" charset="-128"/>
            </a:endParaRPr>
          </a:p>
          <a:p>
            <a:pPr marL="457200" indent="-457200">
              <a:buFont typeface="Wingdings" panose="05000000000000000000" pitchFamily="2" charset="2"/>
              <a:buChar char="ü"/>
            </a:pPr>
            <a:endParaRPr kumimoji="1" lang="en-US" altLang="ja-JP" sz="2000" dirty="0">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a:t>
            </a:r>
            <a:r>
              <a:rPr kumimoji="1" lang="ja-JP" altLang="en-US" sz="3200" b="1" dirty="0">
                <a:latin typeface="Meiryo UI" panose="020B0604030504040204" pitchFamily="50" charset="-128"/>
                <a:ea typeface="Meiryo UI" panose="020B0604030504040204" pitchFamily="50" charset="-128"/>
              </a:rPr>
              <a:t>上記のために、</a:t>
            </a:r>
            <a:r>
              <a:rPr kumimoji="1" lang="ja-JP" altLang="en-US" sz="3200" b="1" u="sng" dirty="0">
                <a:latin typeface="Meiryo UI" panose="020B0604030504040204" pitchFamily="50" charset="-128"/>
                <a:ea typeface="Meiryo UI" panose="020B0604030504040204" pitchFamily="50" charset="-128"/>
              </a:rPr>
              <a:t>アドホックチームを組成</a:t>
            </a:r>
            <a:r>
              <a:rPr kumimoji="1" lang="ja-JP" altLang="en-US" sz="3200" b="1" dirty="0">
                <a:latin typeface="Meiryo UI" panose="020B0604030504040204" pitchFamily="50" charset="-128"/>
                <a:ea typeface="Meiryo UI" panose="020B0604030504040204" pitchFamily="50" charset="-128"/>
              </a:rPr>
              <a:t>し、２年間で最前線</a:t>
            </a:r>
            <a:endParaRPr kumimoji="1" lang="en-US" altLang="ja-JP" sz="32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r>
              <a:rPr kumimoji="1" lang="ja-JP" altLang="en-US" sz="3200" b="1" dirty="0">
                <a:latin typeface="Meiryo UI" panose="020B0604030504040204" pitchFamily="50" charset="-128"/>
                <a:ea typeface="Meiryo UI" panose="020B0604030504040204" pitchFamily="50" charset="-128"/>
              </a:rPr>
              <a:t>（中国）に追いつく。</a:t>
            </a:r>
            <a:endParaRPr kumimoji="1" lang="en-US" altLang="ja-JP" sz="3200" b="1" dirty="0">
              <a:latin typeface="Meiryo UI" panose="020B0604030504040204" pitchFamily="50" charset="-128"/>
              <a:ea typeface="Meiryo UI" panose="020B0604030504040204" pitchFamily="50" charset="-128"/>
            </a:endParaRPr>
          </a:p>
          <a:p>
            <a:endParaRPr lang="en-US" altLang="ja-JP" sz="2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a:t>
            </a:r>
            <a:r>
              <a:rPr kumimoji="1" lang="ja-JP" altLang="en-US" sz="3200" b="1" u="sng" dirty="0">
                <a:latin typeface="Meiryo UI" panose="020B0604030504040204" pitchFamily="50" charset="-128"/>
                <a:ea typeface="Meiryo UI" panose="020B0604030504040204" pitchFamily="50" charset="-128"/>
              </a:rPr>
              <a:t>化学工学</a:t>
            </a:r>
            <a:r>
              <a:rPr kumimoji="1" lang="ja-JP" altLang="en-US" sz="3200" b="1" u="sng" dirty="0" smtClean="0">
                <a:latin typeface="Meiryo UI" panose="020B0604030504040204" pitchFamily="50" charset="-128"/>
                <a:ea typeface="Meiryo UI" panose="020B0604030504040204" pitchFamily="50" charset="-128"/>
              </a:rPr>
              <a:t>関係会社、</a:t>
            </a:r>
            <a:r>
              <a:rPr kumimoji="1" lang="ja-JP" altLang="en-US" sz="3200" b="1" u="sng" dirty="0">
                <a:latin typeface="Meiryo UI" panose="020B0604030504040204" pitchFamily="50" charset="-128"/>
                <a:ea typeface="Meiryo UI" panose="020B0604030504040204" pitchFamily="50" charset="-128"/>
              </a:rPr>
              <a:t>化学プラント会社の参画を実現する</a:t>
            </a:r>
            <a:r>
              <a:rPr kumimoji="1" lang="ja-JP" altLang="en-US" sz="3200" b="1" dirty="0">
                <a:latin typeface="Meiryo UI" panose="020B0604030504040204" pitchFamily="50" charset="-128"/>
                <a:ea typeface="Meiryo UI" panose="020B0604030504040204" pitchFamily="50" charset="-128"/>
              </a:rPr>
              <a:t>。</a:t>
            </a:r>
            <a:endParaRPr kumimoji="1" lang="en-US" altLang="ja-JP" sz="32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r>
              <a:rPr lang="ja-JP" altLang="en-US" sz="2800" b="1" dirty="0">
                <a:latin typeface="Meiryo UI" panose="020B0604030504040204" pitchFamily="50" charset="-128"/>
                <a:ea typeface="Meiryo UI" panose="020B0604030504040204" pitchFamily="50" charset="-128"/>
              </a:rPr>
              <a:t>（これまで原子力を坦務していなかった企業でも歓迎）</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8363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a:solidFill>
                  <a:schemeClr val="bg1"/>
                </a:solidFill>
                <a:latin typeface="Meiryo UI" panose="020B0604030504040204" pitchFamily="50" charset="-128"/>
                <a:ea typeface="Meiryo UI" panose="020B0604030504040204" pitchFamily="50" charset="-128"/>
              </a:rPr>
              <a:t>溶融塩炉開発の為のアドホックチームの組成</a:t>
            </a:r>
          </a:p>
        </p:txBody>
      </p:sp>
      <p:sp>
        <p:nvSpPr>
          <p:cNvPr id="3" name="テキスト ボックス 2"/>
          <p:cNvSpPr txBox="1"/>
          <p:nvPr/>
        </p:nvSpPr>
        <p:spPr>
          <a:xfrm>
            <a:off x="128337" y="950222"/>
            <a:ext cx="11949932" cy="523220"/>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技術研究組合（</a:t>
            </a:r>
            <a:r>
              <a:rPr kumimoji="1" lang="ja-JP" altLang="en-US" sz="2800" b="1" u="sng" dirty="0">
                <a:latin typeface="Meiryo UI" panose="020B0604030504040204" pitchFamily="50" charset="-128"/>
                <a:ea typeface="Meiryo UI" panose="020B0604030504040204" pitchFamily="50" charset="-128"/>
              </a:rPr>
              <a:t>アドホックチーム</a:t>
            </a:r>
            <a:r>
              <a:rPr lang="ja-JP" altLang="en-US" sz="2800" b="1" dirty="0">
                <a:latin typeface="Meiryo UI" panose="020B0604030504040204" pitchFamily="50" charset="-128"/>
                <a:ea typeface="Meiryo UI" panose="020B0604030504040204" pitchFamily="50" charset="-128"/>
              </a:rPr>
              <a:t>）の</a:t>
            </a:r>
            <a:r>
              <a:rPr kumimoji="1" lang="ja-JP" altLang="en-US" sz="2800" b="1" dirty="0">
                <a:latin typeface="Meiryo UI" panose="020B0604030504040204" pitchFamily="50" charset="-128"/>
                <a:ea typeface="Meiryo UI" panose="020B0604030504040204" pitchFamily="50" charset="-128"/>
              </a:rPr>
              <a:t>立ち上げ</a:t>
            </a:r>
          </a:p>
        </p:txBody>
      </p:sp>
      <p:sp>
        <p:nvSpPr>
          <p:cNvPr id="5" name="角丸四角形 4"/>
          <p:cNvSpPr/>
          <p:nvPr/>
        </p:nvSpPr>
        <p:spPr>
          <a:xfrm>
            <a:off x="322997" y="1473442"/>
            <a:ext cx="11546005" cy="5038386"/>
          </a:xfrm>
          <a:prstGeom prst="roundRect">
            <a:avLst>
              <a:gd name="adj" fmla="val 2552"/>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Meiryo UI" panose="020B0604030504040204" pitchFamily="50" charset="-128"/>
                <a:ea typeface="Meiryo UI" panose="020B0604030504040204" pitchFamily="50" charset="-128"/>
              </a:rPr>
              <a:t>日本国内の技術力を結集し、</a:t>
            </a:r>
            <a:r>
              <a:rPr lang="ja-JP" altLang="en-US" sz="2400" b="1" dirty="0">
                <a:solidFill>
                  <a:schemeClr val="tx1"/>
                </a:solidFill>
                <a:latin typeface="Meiryo UI" panose="020B0604030504040204" pitchFamily="50" charset="-128"/>
                <a:ea typeface="Meiryo UI" panose="020B0604030504040204" pitchFamily="50" charset="-128"/>
              </a:rPr>
              <a:t>「早期実現型の溶融塩炉」</a:t>
            </a:r>
            <a:r>
              <a:rPr lang="ja-JP" altLang="en-US" sz="2400" baseline="30000" dirty="0">
                <a:solidFill>
                  <a:schemeClr val="tx1"/>
                </a:solidFill>
                <a:latin typeface="Meiryo UI" panose="020B0604030504040204" pitchFamily="50" charset="-128"/>
                <a:ea typeface="Meiryo UI" panose="020B0604030504040204" pitchFamily="50" charset="-128"/>
              </a:rPr>
              <a:t>（注）</a:t>
            </a:r>
            <a:r>
              <a:rPr lang="ja-JP" altLang="en-US" sz="2400" dirty="0">
                <a:solidFill>
                  <a:schemeClr val="tx1"/>
                </a:solidFill>
                <a:latin typeface="Meiryo UI" panose="020B0604030504040204" pitchFamily="50" charset="-128"/>
                <a:ea typeface="Meiryo UI" panose="020B0604030504040204" pitchFamily="50" charset="-128"/>
              </a:rPr>
              <a:t>の実用化フィジビリティを確認する。その評価をもとに実炉の設計に移行する。</a:t>
            </a:r>
            <a:endParaRPr lang="en-US" altLang="ja-JP" sz="2400" dirty="0">
              <a:solidFill>
                <a:schemeClr val="tx1"/>
              </a:solidFill>
              <a:latin typeface="Meiryo UI" panose="020B0604030504040204" pitchFamily="50" charset="-128"/>
              <a:ea typeface="Meiryo UI" panose="020B0604030504040204" pitchFamily="50" charset="-128"/>
            </a:endParaRPr>
          </a:p>
          <a:p>
            <a:endParaRPr kumimoji="1" lang="en-US" altLang="ja-JP" sz="900" dirty="0">
              <a:solidFill>
                <a:schemeClr val="tx1"/>
              </a:solidFill>
              <a:latin typeface="Meiryo UI" panose="020B0604030504040204" pitchFamily="50" charset="-128"/>
              <a:ea typeface="Meiryo UI" panose="020B0604030504040204" pitchFamily="50" charset="-128"/>
            </a:endParaRPr>
          </a:p>
          <a:p>
            <a:r>
              <a:rPr lang="ja-JP" altLang="en-US" sz="2400" dirty="0">
                <a:solidFill>
                  <a:schemeClr val="tx1"/>
                </a:solidFill>
                <a:latin typeface="Meiryo UI" panose="020B0604030504040204" pitchFamily="50" charset="-128"/>
                <a:ea typeface="Meiryo UI" panose="020B0604030504040204" pitchFamily="50" charset="-128"/>
              </a:rPr>
              <a:t>　① プラント設計・製造技術者を中核とした「</a:t>
            </a:r>
            <a:r>
              <a:rPr lang="ja-JP" altLang="en-US" sz="2400" b="1" dirty="0">
                <a:solidFill>
                  <a:schemeClr val="tx1"/>
                </a:solidFill>
                <a:latin typeface="Meiryo UI" panose="020B0604030504040204" pitchFamily="50" charset="-128"/>
                <a:ea typeface="Meiryo UI" panose="020B0604030504040204" pitchFamily="50" charset="-128"/>
              </a:rPr>
              <a:t>ラウンド・テーブル・ディスカッション」を（複数回、約３ヶ月）開催</a:t>
            </a:r>
            <a:r>
              <a:rPr lang="ja-JP" altLang="en-US" sz="2400" dirty="0">
                <a:solidFill>
                  <a:schemeClr val="tx1"/>
                </a:solidFill>
                <a:latin typeface="Meiryo UI" panose="020B0604030504040204" pitchFamily="50" charset="-128"/>
                <a:ea typeface="Meiryo UI" panose="020B0604030504040204" pitchFamily="50" charset="-128"/>
              </a:rPr>
              <a:t>し、理解と議論を深め、方向性を共有するメンバーを選別する。これによりアドホックチームを設立する。</a:t>
            </a:r>
            <a:endParaRPr lang="en-US" altLang="ja-JP" sz="2400" dirty="0">
              <a:solidFill>
                <a:schemeClr val="tx1"/>
              </a:solidFill>
              <a:latin typeface="Meiryo UI" panose="020B0604030504040204" pitchFamily="50" charset="-128"/>
              <a:ea typeface="Meiryo UI" panose="020B0604030504040204" pitchFamily="50" charset="-128"/>
            </a:endParaRPr>
          </a:p>
          <a:p>
            <a:endParaRPr kumimoji="1" lang="en-US" altLang="ja-JP" sz="2400" dirty="0">
              <a:solidFill>
                <a:schemeClr val="tx1"/>
              </a:solidFill>
              <a:latin typeface="Meiryo UI" panose="020B0604030504040204" pitchFamily="50" charset="-128"/>
              <a:ea typeface="Meiryo UI" panose="020B0604030504040204" pitchFamily="50" charset="-128"/>
            </a:endParaRPr>
          </a:p>
          <a:p>
            <a:r>
              <a:rPr lang="ja-JP" altLang="en-US" sz="2400" dirty="0">
                <a:solidFill>
                  <a:schemeClr val="tx1"/>
                </a:solidFill>
                <a:latin typeface="Meiryo UI" panose="020B0604030504040204" pitchFamily="50" charset="-128"/>
                <a:ea typeface="Meiryo UI" panose="020B0604030504040204" pitchFamily="50" charset="-128"/>
              </a:rPr>
              <a:t>　② アドホックチームを中心とし実用化フィジビリティを評価する。手段として</a:t>
            </a:r>
            <a:r>
              <a:rPr lang="ja-JP" altLang="en-US" sz="2400" b="1" dirty="0">
                <a:solidFill>
                  <a:schemeClr val="tx1"/>
                </a:solidFill>
                <a:latin typeface="Meiryo UI" panose="020B0604030504040204" pitchFamily="50" charset="-128"/>
                <a:ea typeface="Meiryo UI" panose="020B0604030504040204" pitchFamily="50" charset="-128"/>
              </a:rPr>
              <a:t>溶融塩炉モックアップの製作・組立・駆動（約１年）</a:t>
            </a:r>
            <a:r>
              <a:rPr lang="ja-JP" altLang="en-US" sz="2400" dirty="0">
                <a:solidFill>
                  <a:schemeClr val="tx1"/>
                </a:solidFill>
                <a:latin typeface="Meiryo UI" panose="020B0604030504040204" pitchFamily="50" charset="-128"/>
                <a:ea typeface="Meiryo UI" panose="020B0604030504040204" pitchFamily="50" charset="-128"/>
              </a:rPr>
              <a:t>で性能の味見をする。並行し</a:t>
            </a:r>
            <a:r>
              <a:rPr lang="ja-JP" altLang="en-US" sz="2400" b="1" dirty="0">
                <a:solidFill>
                  <a:schemeClr val="tx1"/>
                </a:solidFill>
                <a:latin typeface="Meiryo UI" panose="020B0604030504040204" pitchFamily="50" charset="-128"/>
                <a:ea typeface="Meiryo UI" panose="020B0604030504040204" pitchFamily="50" charset="-128"/>
              </a:rPr>
              <a:t>デジタル・モックアップ（デジタル・ツインの雛形）</a:t>
            </a:r>
            <a:r>
              <a:rPr lang="ja-JP" altLang="en-US" sz="2400" dirty="0">
                <a:solidFill>
                  <a:schemeClr val="tx1"/>
                </a:solidFill>
                <a:latin typeface="Meiryo UI" panose="020B0604030504040204" pitchFamily="50" charset="-128"/>
                <a:ea typeface="Meiryo UI" panose="020B0604030504040204" pitchFamily="50" charset="-128"/>
              </a:rPr>
              <a:t>を構築する。</a:t>
            </a:r>
            <a:endParaRPr lang="en-US" altLang="ja-JP" sz="2400" dirty="0">
              <a:solidFill>
                <a:schemeClr val="tx1"/>
              </a:solidFill>
              <a:latin typeface="Meiryo UI" panose="020B0604030504040204" pitchFamily="50" charset="-128"/>
              <a:ea typeface="Meiryo UI" panose="020B0604030504040204" pitchFamily="50" charset="-128"/>
            </a:endParaRPr>
          </a:p>
          <a:p>
            <a:endParaRPr kumimoji="1" lang="en-US" altLang="ja-JP" sz="2400" dirty="0">
              <a:solidFill>
                <a:schemeClr val="tx1"/>
              </a:solidFill>
              <a:latin typeface="Meiryo UI" panose="020B0604030504040204" pitchFamily="50" charset="-128"/>
              <a:ea typeface="Meiryo UI" panose="020B0604030504040204" pitchFamily="50" charset="-128"/>
            </a:endParaRPr>
          </a:p>
          <a:p>
            <a:r>
              <a:rPr lang="ja-JP" altLang="en-US" sz="2400" dirty="0">
                <a:solidFill>
                  <a:schemeClr val="tx1"/>
                </a:solidFill>
                <a:latin typeface="Meiryo UI" panose="020B0604030504040204" pitchFamily="50" charset="-128"/>
                <a:ea typeface="Meiryo UI" panose="020B0604030504040204" pitchFamily="50" charset="-128"/>
              </a:rPr>
              <a:t>　③ 上記確認を経たのちアドホックチームは</a:t>
            </a:r>
            <a:r>
              <a:rPr lang="ja-JP" altLang="en-US" sz="2400" b="1" dirty="0">
                <a:solidFill>
                  <a:schemeClr val="tx1"/>
                </a:solidFill>
                <a:latin typeface="Meiryo UI" panose="020B0604030504040204" pitchFamily="50" charset="-128"/>
                <a:ea typeface="Meiryo UI" panose="020B0604030504040204" pitchFamily="50" charset="-128"/>
              </a:rPr>
              <a:t>実炉を設計する研究組合に移行</a:t>
            </a:r>
            <a:r>
              <a:rPr lang="ja-JP" altLang="en-US" sz="2400" dirty="0">
                <a:solidFill>
                  <a:schemeClr val="tx1"/>
                </a:solidFill>
                <a:latin typeface="Meiryo UI" panose="020B0604030504040204" pitchFamily="50" charset="-128"/>
                <a:ea typeface="Meiryo UI" panose="020B0604030504040204" pitchFamily="50" charset="-128"/>
              </a:rPr>
              <a:t>する。</a:t>
            </a:r>
            <a:endParaRPr lang="en-US" altLang="ja-JP" sz="2400" dirty="0">
              <a:solidFill>
                <a:schemeClr val="tx1"/>
              </a:solidFill>
              <a:latin typeface="Meiryo UI" panose="020B0604030504040204" pitchFamily="50" charset="-128"/>
              <a:ea typeface="Meiryo UI" panose="020B0604030504040204" pitchFamily="50" charset="-128"/>
            </a:endParaRPr>
          </a:p>
          <a:p>
            <a:endParaRPr kumimoji="1" lang="en-US" altLang="ja-JP" sz="2400" dirty="0">
              <a:solidFill>
                <a:schemeClr val="tx1"/>
              </a:solidFill>
              <a:latin typeface="Meiryo UI" panose="020B0604030504040204" pitchFamily="50" charset="-128"/>
              <a:ea typeface="Meiryo UI" panose="020B0604030504040204" pitchFamily="50" charset="-128"/>
            </a:endParaRPr>
          </a:p>
          <a:p>
            <a:pPr algn="ctr"/>
            <a:r>
              <a:rPr lang="ja-JP" altLang="en-US" sz="2000" dirty="0">
                <a:solidFill>
                  <a:schemeClr val="tx1"/>
                </a:solidFill>
                <a:latin typeface="Meiryo UI" panose="020B0604030504040204" pitchFamily="50" charset="-128"/>
                <a:ea typeface="Meiryo UI" panose="020B0604030504040204" pitchFamily="50" charset="-128"/>
              </a:rPr>
              <a:t>（注）</a:t>
            </a:r>
            <a:r>
              <a:rPr lang="en-US" altLang="ja-JP" sz="2000" dirty="0">
                <a:solidFill>
                  <a:schemeClr val="tx1"/>
                </a:solidFill>
                <a:latin typeface="Meiryo UI" panose="020B0604030504040204" pitchFamily="50" charset="-128"/>
                <a:ea typeface="Meiryo UI" panose="020B0604030504040204" pitchFamily="50" charset="-128"/>
              </a:rPr>
              <a:t>1960</a:t>
            </a:r>
            <a:r>
              <a:rPr lang="ja-JP" altLang="en-US" sz="2000" dirty="0">
                <a:solidFill>
                  <a:schemeClr val="tx1"/>
                </a:solidFill>
                <a:latin typeface="Meiryo UI" panose="020B0604030504040204" pitchFamily="50" charset="-128"/>
                <a:ea typeface="Meiryo UI" panose="020B0604030504040204" pitchFamily="50" charset="-128"/>
              </a:rPr>
              <a:t>年代、２年運転に成功した溶融塩炉</a:t>
            </a:r>
            <a:r>
              <a:rPr lang="en-US" altLang="ja-JP" sz="2000" dirty="0">
                <a:solidFill>
                  <a:schemeClr val="tx1"/>
                </a:solidFill>
                <a:latin typeface="Meiryo UI" panose="020B0604030504040204" pitchFamily="50" charset="-128"/>
                <a:ea typeface="Meiryo UI" panose="020B0604030504040204" pitchFamily="50" charset="-128"/>
              </a:rPr>
              <a:t>MSRE</a:t>
            </a:r>
            <a:r>
              <a:rPr lang="ja-JP" altLang="en-US" sz="2000" dirty="0">
                <a:solidFill>
                  <a:schemeClr val="tx1"/>
                </a:solidFill>
                <a:latin typeface="Meiryo UI" panose="020B0604030504040204" pitchFamily="50" charset="-128"/>
                <a:ea typeface="Meiryo UI" panose="020B0604030504040204" pitchFamily="50" charset="-128"/>
              </a:rPr>
              <a:t>のコピーないし統合改良型。</a:t>
            </a:r>
            <a:endParaRPr kumimoji="1" lang="ja-JP" altLang="en-US" sz="2000" dirty="0">
              <a:solidFill>
                <a:schemeClr val="tx1"/>
              </a:solidFill>
              <a:latin typeface="Meiryo UI" panose="020B0604030504040204" pitchFamily="50" charset="-128"/>
              <a:ea typeface="Meiryo UI" panose="020B0604030504040204" pitchFamily="50" charset="-128"/>
            </a:endParaRPr>
          </a:p>
        </p:txBody>
      </p:sp>
      <p:sp>
        <p:nvSpPr>
          <p:cNvPr id="2" name="Rectangle 1">
            <a:extLst>
              <a:ext uri="{FF2B5EF4-FFF2-40B4-BE49-F238E27FC236}">
                <a16:creationId xmlns="" xmlns:a16="http://schemas.microsoft.com/office/drawing/2014/main" id="{74BBD494-9426-4BBA-8046-4C980AFAF347}"/>
              </a:ext>
            </a:extLst>
          </p:cNvPr>
          <p:cNvSpPr>
            <a:spLocks noChangeArrowheads="1"/>
          </p:cNvSpPr>
          <p:nvPr/>
        </p:nvSpPr>
        <p:spPr bwMode="auto">
          <a:xfrm>
            <a:off x="6256421" y="2254060"/>
            <a:ext cx="3577389" cy="16927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212121"/>
                </a:solidFill>
                <a:effectLst/>
                <a:latin typeface="Meiryo UI" panose="020B0604030504040204" pitchFamily="50" charset="-128"/>
                <a:ea typeface="Meiryo UI" panose="020B0604030504040204" pitchFamily="50" charset="-128"/>
              </a:rPr>
              <a:t>Round Table Discussion</a:t>
            </a:r>
            <a:r>
              <a:rPr kumimoji="0" lang="ja-JP" altLang="ja-JP" sz="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endParaRPr kumimoji="0" lang="ja-JP"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p:txBody>
      </p:sp>
      <p:sp>
        <p:nvSpPr>
          <p:cNvPr id="4" name="Rectangle 2">
            <a:extLst>
              <a:ext uri="{FF2B5EF4-FFF2-40B4-BE49-F238E27FC236}">
                <a16:creationId xmlns="" xmlns:a16="http://schemas.microsoft.com/office/drawing/2014/main" id="{2B5514ED-C55D-40CE-8F0B-6F370D45A916}"/>
              </a:ext>
            </a:extLst>
          </p:cNvPr>
          <p:cNvSpPr>
            <a:spLocks noChangeArrowheads="1"/>
          </p:cNvSpPr>
          <p:nvPr/>
        </p:nvSpPr>
        <p:spPr bwMode="auto">
          <a:xfrm>
            <a:off x="5301915" y="834805"/>
            <a:ext cx="1909011" cy="16927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rgbClr val="212121"/>
                </a:solidFill>
                <a:effectLst/>
                <a:latin typeface="Meiryo UI" panose="020B0604030504040204" pitchFamily="50" charset="-128"/>
                <a:ea typeface="Meiryo UI" panose="020B0604030504040204" pitchFamily="50" charset="-128"/>
              </a:rPr>
              <a:t>Ad hoc team</a:t>
            </a:r>
            <a:r>
              <a:rPr kumimoji="0" lang="ja-JP" altLang="ja-JP" sz="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endParaRPr kumimoji="0" lang="ja-JP" altLang="ja-JP"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890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次世代原子力技術に関する取組み経緯（２）</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207064" cy="4801314"/>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三井化学・那和執行役員からの要請で、京都大学・亀井准教授と面談、意見交換実施。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金属</a:t>
            </a:r>
            <a:r>
              <a:rPr lang="ja-JP" altLang="en-US" b="1" u="sng" dirty="0">
                <a:latin typeface="Meiryo UI" panose="020B0604030504040204" pitchFamily="50" charset="-128"/>
                <a:ea typeface="Meiryo UI" panose="020B0604030504040204" pitchFamily="50" charset="-128"/>
              </a:rPr>
              <a:t>資源本部・柴田</a:t>
            </a:r>
            <a:r>
              <a:rPr lang="ja-JP" altLang="en-US" b="1" u="sng" dirty="0" smtClean="0">
                <a:latin typeface="Meiryo UI" panose="020B0604030504040204" pitchFamily="50" charset="-128"/>
                <a:ea typeface="Meiryo UI" panose="020B0604030504040204" pitchFamily="50" charset="-128"/>
              </a:rPr>
              <a:t>室長（現</a:t>
            </a:r>
            <a:r>
              <a:rPr lang="en-US" altLang="ja-JP" b="1" u="sng" dirty="0" smtClean="0">
                <a:latin typeface="Meiryo UI" panose="020B0604030504040204" pitchFamily="50" charset="-128"/>
                <a:ea typeface="Meiryo UI" panose="020B0604030504040204" pitchFamily="50" charset="-128"/>
              </a:rPr>
              <a:t>NYCAT</a:t>
            </a:r>
            <a:r>
              <a:rPr lang="ja-JP" altLang="en-US" b="1" u="sng" dirty="0" smtClean="0">
                <a:latin typeface="Meiryo UI" panose="020B0604030504040204" pitchFamily="50" charset="-128"/>
                <a:ea typeface="Meiryo UI" panose="020B0604030504040204" pitchFamily="50" charset="-128"/>
              </a:rPr>
              <a:t>）からスウェーデンのキルナ鉄鉱山から採取可能なトリウム資源利用に就き意見交換実施</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endParaRPr lang="en-US" altLang="ja-JP" b="1" u="sng"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金属資源本部・柴田室長の要請にて、内閣府（原子力安全員会担当）加藤</a:t>
            </a:r>
            <a:r>
              <a:rPr lang="ja-JP" altLang="en-US" b="1" u="sng" dirty="0" smtClean="0">
                <a:latin typeface="Meiryo UI" panose="020B0604030504040204" pitchFamily="50" charset="-128"/>
                <a:ea typeface="Meiryo UI" panose="020B0604030504040204" pitchFamily="50" charset="-128"/>
              </a:rPr>
              <a:t>審議官を訪問し、トリウム資源利用について意見交換実施。合同</a:t>
            </a:r>
            <a:r>
              <a:rPr lang="ja-JP" altLang="en-US" b="1" u="sng" dirty="0">
                <a:latin typeface="Meiryo UI" panose="020B0604030504040204" pitchFamily="50" charset="-128"/>
                <a:ea typeface="Meiryo UI" panose="020B0604030504040204" pitchFamily="50" charset="-128"/>
              </a:rPr>
              <a:t>庁舎４号館６階</a:t>
            </a:r>
            <a:r>
              <a:rPr lang="en-US" altLang="ja-JP" b="1" u="sng" dirty="0">
                <a:latin typeface="Meiryo UI" panose="020B0604030504040204" pitchFamily="50" charset="-128"/>
                <a:ea typeface="Meiryo UI" panose="020B0604030504040204" pitchFamily="50" charset="-128"/>
              </a:rPr>
              <a:t>630</a:t>
            </a:r>
            <a:r>
              <a:rPr lang="ja-JP" altLang="en-US" b="1" u="sng" dirty="0">
                <a:latin typeface="Meiryo UI" panose="020B0604030504040204" pitchFamily="50" charset="-128"/>
                <a:ea typeface="Meiryo UI" panose="020B0604030504040204" pitchFamily="50" charset="-128"/>
              </a:rPr>
              <a:t>室（審議官室</a:t>
            </a:r>
            <a:r>
              <a:rPr lang="ja-JP" altLang="en-US" b="1" u="sng"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「トリウム＝レアアース懇話会」を企画し三井物産別館・東京会館にて実施</a:t>
            </a:r>
            <a:r>
              <a:rPr lang="ja-JP" altLang="en-US" dirty="0" smtClean="0">
                <a:latin typeface="Meiryo UI" panose="020B0604030504040204" pitchFamily="50" charset="-128"/>
                <a:ea typeface="Meiryo UI" panose="020B0604030504040204" pitchFamily="50" charset="-128"/>
              </a:rPr>
              <a:t>。本懇話会は、東京財団からの財政的支援を受け実施に漕ぎ着けたもの。</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槍田会長より、日本政府の基本問題調査会での</a:t>
            </a:r>
            <a:r>
              <a:rPr lang="ja-JP" altLang="en-US" b="1" u="sng" dirty="0" smtClean="0">
                <a:latin typeface="Meiryo UI" panose="020B0604030504040204" pitchFamily="50" charset="-128"/>
                <a:ea typeface="Meiryo UI" panose="020B0604030504040204" pitchFamily="50" charset="-128"/>
              </a:rPr>
              <a:t>発表（</a:t>
            </a:r>
            <a:r>
              <a:rPr lang="en-US" altLang="ja-JP" b="1" u="sng" dirty="0" smtClean="0">
                <a:latin typeface="Meiryo UI" panose="020B0604030504040204" pitchFamily="50" charset="-128"/>
                <a:ea typeface="Meiryo UI" panose="020B0604030504040204" pitchFamily="50" charset="-128"/>
              </a:rPr>
              <a:t>11/30</a:t>
            </a:r>
            <a:r>
              <a:rPr lang="ja-JP" altLang="en-US" b="1" u="sng" dirty="0" smtClean="0">
                <a:latin typeface="Meiryo UI" panose="020B0604030504040204" pitchFamily="50" charset="-128"/>
                <a:ea typeface="Meiryo UI" panose="020B0604030504040204" pitchFamily="50" charset="-128"/>
              </a:rPr>
              <a:t>）に就き、浅野秘書より</a:t>
            </a:r>
            <a:r>
              <a:rPr lang="ja-JP" altLang="en-US" b="1" u="sng" dirty="0">
                <a:latin typeface="Meiryo UI" panose="020B0604030504040204" pitchFamily="50" charset="-128"/>
                <a:ea typeface="Meiryo UI" panose="020B0604030504040204" pitchFamily="50" charset="-128"/>
              </a:rPr>
              <a:t>相談あり</a:t>
            </a:r>
            <a:r>
              <a:rPr lang="ja-JP" altLang="en-US" b="1" u="sng" dirty="0" smtClean="0">
                <a:latin typeface="Meiryo UI" panose="020B0604030504040204" pitchFamily="50" charset="-128"/>
                <a:ea typeface="Meiryo UI" panose="020B0604030504040204" pitchFamily="50" charset="-128"/>
              </a:rPr>
              <a:t>。「</a:t>
            </a:r>
            <a:r>
              <a:rPr lang="ja-JP" altLang="en-US" b="1" u="sng" dirty="0">
                <a:latin typeface="Meiryo UI" panose="020B0604030504040204" pitchFamily="50" charset="-128"/>
                <a:ea typeface="Meiryo UI" panose="020B0604030504040204" pitchFamily="50" charset="-128"/>
              </a:rPr>
              <a:t>使用済み核燃料の最終処分問題の現況」に関し</a:t>
            </a:r>
            <a:r>
              <a:rPr lang="ja-JP" altLang="en-US" b="1" u="sng" dirty="0" smtClean="0">
                <a:latin typeface="Meiryo UI" panose="020B0604030504040204" pitchFamily="50" charset="-128"/>
                <a:ea typeface="Meiryo UI" panose="020B0604030504040204" pitchFamily="50" charset="-128"/>
              </a:rPr>
              <a:t>、調査し報告と御指示</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槍田会長へ「使用済み</a:t>
            </a:r>
            <a:r>
              <a:rPr lang="ja-JP" altLang="en-US" b="1" u="sng" dirty="0">
                <a:latin typeface="Meiryo UI" panose="020B0604030504040204" pitchFamily="50" charset="-128"/>
                <a:ea typeface="Meiryo UI" panose="020B0604030504040204" pitchFamily="50" charset="-128"/>
              </a:rPr>
              <a:t>核燃料の最終処分問題の現況</a:t>
            </a:r>
            <a:r>
              <a:rPr lang="ja-JP" altLang="en-US" b="1" u="sng" dirty="0" smtClean="0">
                <a:latin typeface="Meiryo UI" panose="020B0604030504040204" pitchFamily="50" charset="-128"/>
                <a:ea typeface="Meiryo UI" panose="020B0604030504040204" pitchFamily="50" charset="-128"/>
              </a:rPr>
              <a:t>」の調査報告実施</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原子燃料部、及び金属資源本部・レアメタル室に対し、トリウム資源に関する説明実施</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4801314"/>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2011</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2011</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11</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9</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11</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12</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2011</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11</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25</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2011</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29</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2011</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22</a:t>
            </a:r>
            <a:r>
              <a:rPr lang="ja-JP" altLang="en-US" dirty="0" smtClean="0">
                <a:latin typeface="Meiryo UI" panose="020B0604030504040204" pitchFamily="50" charset="-128"/>
                <a:ea typeface="Meiryo UI" panose="020B0604030504040204" pitchFamily="50" charset="-128"/>
              </a:rPr>
              <a:t>日</a:t>
            </a:r>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kumimoji="1" lang="en-US" altLang="ja-JP" sz="1600" b="1" dirty="0" smtClean="0">
                <a:solidFill>
                  <a:schemeClr val="tx1"/>
                </a:solidFill>
                <a:latin typeface="Meiryo UI" panose="020B0604030504040204" pitchFamily="50" charset="-128"/>
                <a:ea typeface="Meiryo UI" panose="020B0604030504040204" pitchFamily="50" charset="-128"/>
              </a:rPr>
              <a:t>2</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2517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000516" y="362695"/>
            <a:ext cx="6195741" cy="6489700"/>
          </a:xfrm>
          <a:prstGeom prst="rect">
            <a:avLst/>
          </a:prstGeom>
        </p:spPr>
      </p:pic>
      <p:sp>
        <p:nvSpPr>
          <p:cNvPr id="8" name="テキスト ボックス 7"/>
          <p:cNvSpPr txBox="1"/>
          <p:nvPr/>
        </p:nvSpPr>
        <p:spPr>
          <a:xfrm>
            <a:off x="9257238" y="5425762"/>
            <a:ext cx="983788" cy="369332"/>
          </a:xfrm>
          <a:prstGeom prst="rect">
            <a:avLst/>
          </a:prstGeom>
          <a:noFill/>
        </p:spPr>
        <p:txBody>
          <a:bodyPr wrap="none" rtlCol="0">
            <a:spAutoFit/>
          </a:bodyPr>
          <a:lstStyle/>
          <a:p>
            <a:r>
              <a:rPr kumimoji="1" lang="en-US" altLang="ja-JP" dirty="0" smtClean="0"/>
              <a:t>70 Liters</a:t>
            </a:r>
            <a:endParaRPr kumimoji="1" lang="ja-JP" altLang="en-US" dirty="0"/>
          </a:p>
        </p:txBody>
      </p:sp>
      <p:sp>
        <p:nvSpPr>
          <p:cNvPr id="10" name="タイトル 1"/>
          <p:cNvSpPr>
            <a:spLocks noGrp="1"/>
          </p:cNvSpPr>
          <p:nvPr>
            <p:ph type="title"/>
          </p:nvPr>
        </p:nvSpPr>
        <p:spPr>
          <a:xfrm>
            <a:off x="1" y="2020776"/>
            <a:ext cx="5874154" cy="3733511"/>
          </a:xfrm>
          <a:solidFill>
            <a:schemeClr val="bg1"/>
          </a:solidFill>
        </p:spPr>
        <p:txBody>
          <a:bodyPr>
            <a:normAutofit/>
          </a:bodyPr>
          <a:lstStyle/>
          <a:p>
            <a:pPr algn="ctr"/>
            <a:r>
              <a:rPr kumimoji="1" lang="ja-JP" altLang="en-US" sz="3800" kern="1200" dirty="0" smtClean="0">
                <a:solidFill>
                  <a:srgbClr val="000000"/>
                </a:solidFill>
                <a:effectLst/>
                <a:latin typeface="Meiryo UI" panose="020B0604030504040204" pitchFamily="50" charset="-128"/>
                <a:ea typeface="Meiryo UI" panose="020B0604030504040204" pitchFamily="50" charset="-128"/>
              </a:rPr>
              <a:t>米国オークリッジ国立研究所</a:t>
            </a:r>
            <a:r>
              <a:rPr kumimoji="1" lang="en-US" altLang="ja-JP" sz="4000" kern="1200" dirty="0" smtClean="0">
                <a:solidFill>
                  <a:srgbClr val="000000"/>
                </a:solidFill>
                <a:effectLst/>
                <a:latin typeface="Meiryo UI" panose="020B0604030504040204" pitchFamily="50" charset="-128"/>
                <a:ea typeface="Meiryo UI" panose="020B0604030504040204" pitchFamily="50" charset="-128"/>
              </a:rPr>
              <a:t/>
            </a:r>
            <a:br>
              <a:rPr kumimoji="1" lang="en-US" altLang="ja-JP" sz="4000" kern="1200" dirty="0" smtClean="0">
                <a:solidFill>
                  <a:srgbClr val="000000"/>
                </a:solidFill>
                <a:effectLst/>
                <a:latin typeface="Meiryo UI" panose="020B0604030504040204" pitchFamily="50" charset="-128"/>
                <a:ea typeface="Meiryo UI" panose="020B0604030504040204" pitchFamily="50" charset="-128"/>
              </a:rPr>
            </a:br>
            <a:r>
              <a:rPr lang="en-US" altLang="ja-JP" dirty="0">
                <a:solidFill>
                  <a:srgbClr val="000000"/>
                </a:solidFill>
                <a:latin typeface="Meiryo UI" panose="020B0604030504040204" pitchFamily="50" charset="-128"/>
                <a:ea typeface="Meiryo UI" panose="020B0604030504040204" pitchFamily="50" charset="-128"/>
              </a:rPr>
              <a:t/>
            </a:r>
            <a:br>
              <a:rPr lang="en-US" altLang="ja-JP" dirty="0">
                <a:solidFill>
                  <a:srgbClr val="000000"/>
                </a:solidFill>
                <a:latin typeface="Meiryo UI" panose="020B0604030504040204" pitchFamily="50" charset="-128"/>
                <a:ea typeface="Meiryo UI" panose="020B0604030504040204" pitchFamily="50" charset="-128"/>
              </a:rPr>
            </a:br>
            <a:r>
              <a:rPr lang="en-US" altLang="ja-JP" dirty="0" smtClean="0">
                <a:solidFill>
                  <a:srgbClr val="000000"/>
                </a:solidFill>
                <a:latin typeface="Meiryo UI" panose="020B0604030504040204" pitchFamily="50" charset="-128"/>
                <a:ea typeface="Meiryo UI" panose="020B0604030504040204" pitchFamily="50" charset="-128"/>
              </a:rPr>
              <a:t>201</a:t>
            </a:r>
            <a:r>
              <a:rPr lang="en-US" altLang="ja-JP" dirty="0">
                <a:solidFill>
                  <a:srgbClr val="000000"/>
                </a:solidFill>
                <a:latin typeface="Meiryo UI" panose="020B0604030504040204" pitchFamily="50" charset="-128"/>
                <a:ea typeface="Meiryo UI" panose="020B0604030504040204" pitchFamily="50" charset="-128"/>
              </a:rPr>
              <a:t>5</a:t>
            </a:r>
            <a:r>
              <a:rPr lang="ja-JP" altLang="en-US" dirty="0" smtClean="0">
                <a:solidFill>
                  <a:srgbClr val="000000"/>
                </a:solidFill>
                <a:latin typeface="Meiryo UI" panose="020B0604030504040204" pitchFamily="50" charset="-128"/>
                <a:ea typeface="Meiryo UI" panose="020B0604030504040204" pitchFamily="50" charset="-128"/>
              </a:rPr>
              <a:t>年</a:t>
            </a:r>
            <a:r>
              <a:rPr lang="en-US" altLang="ja-JP" dirty="0" smtClean="0">
                <a:solidFill>
                  <a:srgbClr val="000000"/>
                </a:solidFill>
                <a:latin typeface="Meiryo UI" panose="020B0604030504040204" pitchFamily="50" charset="-128"/>
                <a:ea typeface="Meiryo UI" panose="020B0604030504040204" pitchFamily="50" charset="-128"/>
              </a:rPr>
              <a:t/>
            </a:r>
            <a:br>
              <a:rPr lang="en-US" altLang="ja-JP" dirty="0" smtClean="0">
                <a:solidFill>
                  <a:srgbClr val="000000"/>
                </a:solidFill>
                <a:latin typeface="Meiryo UI" panose="020B0604030504040204" pitchFamily="50" charset="-128"/>
                <a:ea typeface="Meiryo UI" panose="020B0604030504040204" pitchFamily="50" charset="-128"/>
              </a:rPr>
            </a:br>
            <a:r>
              <a:rPr lang="ja-JP" altLang="en-US" sz="3600" dirty="0" smtClean="0">
                <a:solidFill>
                  <a:srgbClr val="000000"/>
                </a:solidFill>
                <a:latin typeface="Meiryo UI" panose="020B0604030504040204" pitchFamily="50" charset="-128"/>
                <a:ea typeface="Meiryo UI" panose="020B0604030504040204" pitchFamily="50" charset="-128"/>
              </a:rPr>
              <a:t>縦型の非核加熱フッ化物溶融塩ループ稼働開始</a:t>
            </a:r>
            <a:endParaRPr kumimoji="1" lang="ja-JP" altLang="en-US"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3852860" y="5982242"/>
            <a:ext cx="2084475" cy="400110"/>
          </a:xfrm>
          <a:prstGeom prst="rect">
            <a:avLst/>
          </a:prstGeom>
          <a:solidFill>
            <a:srgbClr val="FFFFFF"/>
          </a:solidFill>
          <a:ln>
            <a:solidFill>
              <a:srgbClr val="4F81BD"/>
            </a:solidFill>
          </a:ln>
        </p:spPr>
        <p:txBody>
          <a:bodyPr wrap="none" rtlCol="0">
            <a:spAutoFit/>
          </a:bodyPr>
          <a:lstStyle/>
          <a:p>
            <a:r>
              <a:rPr kumimoji="1" lang="en-US" altLang="ja-JP" sz="2000" dirty="0" smtClean="0"/>
              <a:t>David Holcomb </a:t>
            </a:r>
            <a:r>
              <a:rPr kumimoji="1" lang="ja-JP" altLang="en-US" sz="2000" dirty="0" smtClean="0"/>
              <a:t>氏</a:t>
            </a:r>
            <a:endParaRPr kumimoji="1" lang="ja-JP" altLang="en-US" sz="2000" dirty="0"/>
          </a:p>
        </p:txBody>
      </p:sp>
      <p:sp>
        <p:nvSpPr>
          <p:cNvPr id="12" name="テキスト ボックス 11"/>
          <p:cNvSpPr txBox="1"/>
          <p:nvPr/>
        </p:nvSpPr>
        <p:spPr>
          <a:xfrm>
            <a:off x="934972" y="1836110"/>
            <a:ext cx="4939182" cy="369332"/>
          </a:xfrm>
          <a:prstGeom prst="rect">
            <a:avLst/>
          </a:prstGeom>
          <a:solidFill>
            <a:srgbClr val="FFFFFF"/>
          </a:solidFill>
        </p:spPr>
        <p:txBody>
          <a:bodyPr wrap="square" rtlCol="0">
            <a:spAutoFit/>
          </a:bodyPr>
          <a:lstStyle/>
          <a:p>
            <a:pPr algn="r"/>
            <a:r>
              <a:rPr kumimoji="1" lang="ja-JP" altLang="en-US" dirty="0" smtClean="0">
                <a:latin typeface="Meiryo UI" panose="020B0604030504040204" pitchFamily="50" charset="-128"/>
                <a:ea typeface="Meiryo UI" panose="020B0604030504040204" pitchFamily="50" charset="-128"/>
              </a:rPr>
              <a:t>電磁誘導</a:t>
            </a:r>
            <a:r>
              <a:rPr lang="ja-JP" altLang="en-US" dirty="0" smtClean="0">
                <a:latin typeface="Meiryo UI" panose="020B0604030504040204" pitchFamily="50" charset="-128"/>
                <a:ea typeface="Meiryo UI" panose="020B0604030504040204" pitchFamily="50" charset="-128"/>
              </a:rPr>
              <a:t>グラファイトペブル加熱</a:t>
            </a:r>
            <a:r>
              <a:rPr kumimoji="1" lang="ja-JP" altLang="en-US" dirty="0" smtClean="0">
                <a:latin typeface="Meiryo UI" panose="020B0604030504040204" pitchFamily="50" charset="-128"/>
                <a:ea typeface="Meiryo UI" panose="020B0604030504040204" pitchFamily="50" charset="-128"/>
              </a:rPr>
              <a:t>炉心模擬</a:t>
            </a:r>
            <a:endParaRPr kumimoji="1" lang="ja-JP" altLang="en-US" dirty="0">
              <a:latin typeface="Meiryo UI" panose="020B0604030504040204" pitchFamily="50" charset="-128"/>
              <a:ea typeface="Meiryo UI" panose="020B0604030504040204" pitchFamily="50" charset="-128"/>
            </a:endParaRPr>
          </a:p>
        </p:txBody>
      </p:sp>
      <p:cxnSp>
        <p:nvCxnSpPr>
          <p:cNvPr id="13" name="直線矢印コネクタ 12"/>
          <p:cNvCxnSpPr/>
          <p:nvPr/>
        </p:nvCxnSpPr>
        <p:spPr>
          <a:xfrm>
            <a:off x="5874154" y="2010700"/>
            <a:ext cx="2128762" cy="201274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6" name="タイトル 1"/>
          <p:cNvSpPr txBox="1">
            <a:spLocks/>
          </p:cNvSpPr>
          <p:nvPr/>
        </p:nvSpPr>
        <p:spPr bwMode="auto">
          <a:xfrm>
            <a:off x="0" y="-6876"/>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smtClean="0">
                <a:solidFill>
                  <a:schemeClr val="bg1"/>
                </a:solidFill>
                <a:latin typeface="Meiryo UI" panose="020B0604030504040204" pitchFamily="50" charset="-128"/>
                <a:ea typeface="Meiryo UI" panose="020B0604030504040204" pitchFamily="50" charset="-128"/>
              </a:rPr>
              <a:t>非核加熱フッ化物溶融塩炉ループ稼働</a:t>
            </a:r>
            <a:endParaRPr lang="ja-JP" altLang="en-US"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5553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テキスト ボックス 3"/>
          <p:cNvSpPr txBox="1">
            <a:spLocks noChangeArrowheads="1"/>
          </p:cNvSpPr>
          <p:nvPr/>
        </p:nvSpPr>
        <p:spPr bwMode="auto">
          <a:xfrm>
            <a:off x="1295703" y="3181048"/>
            <a:ext cx="960059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b="1" dirty="0">
                <a:latin typeface="HG教科書体" panose="02020609000000000000" pitchFamily="17" charset="-128"/>
                <a:ea typeface="HG教科書体" panose="02020609000000000000" pitchFamily="17" charset="-128"/>
              </a:rPr>
              <a:t>溶融塩炉協議会</a:t>
            </a:r>
          </a:p>
        </p:txBody>
      </p:sp>
      <p:sp>
        <p:nvSpPr>
          <p:cNvPr id="3075" name="正方形/長方形 1"/>
          <p:cNvSpPr>
            <a:spLocks noChangeArrowheads="1"/>
          </p:cNvSpPr>
          <p:nvPr/>
        </p:nvSpPr>
        <p:spPr bwMode="auto">
          <a:xfrm>
            <a:off x="3696607" y="3677623"/>
            <a:ext cx="4798786" cy="268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dirty="0">
                <a:latin typeface="Meiryo UI" panose="020B0604030504040204" pitchFamily="50" charset="-128"/>
                <a:ea typeface="Meiryo UI" panose="020B0604030504040204" pitchFamily="50" charset="-128"/>
              </a:rPr>
              <a:t>International Research Institute for Japan Molten Salt Reactor</a:t>
            </a:r>
            <a:endParaRPr lang="ja-JP" altLang="en-US" sz="1143" dirty="0"/>
          </a:p>
        </p:txBody>
      </p:sp>
      <p:pic>
        <p:nvPicPr>
          <p:cNvPr id="4" name="図 3"/>
          <p:cNvPicPr>
            <a:picLocks noChangeAspect="1"/>
          </p:cNvPicPr>
          <p:nvPr/>
        </p:nvPicPr>
        <p:blipFill>
          <a:blip r:embed="rId2"/>
          <a:stretch>
            <a:fillRect/>
          </a:stretch>
        </p:blipFill>
        <p:spPr>
          <a:xfrm>
            <a:off x="10143461" y="85058"/>
            <a:ext cx="1959632" cy="361509"/>
          </a:xfrm>
          <a:prstGeom prst="rect">
            <a:avLst/>
          </a:prstGeom>
        </p:spPr>
      </p:pic>
    </p:spTree>
    <p:extLst>
      <p:ext uri="{BB962C8B-B14F-4D97-AF65-F5344CB8AC3E}">
        <p14:creationId xmlns:p14="http://schemas.microsoft.com/office/powerpoint/2010/main" val="3346518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正方形/長方形 1"/>
          <p:cNvSpPr>
            <a:spLocks noChangeArrowheads="1"/>
          </p:cNvSpPr>
          <p:nvPr/>
        </p:nvSpPr>
        <p:spPr bwMode="auto">
          <a:xfrm>
            <a:off x="627323" y="852172"/>
            <a:ext cx="11362659" cy="6099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dirty="0">
                <a:latin typeface="Meiryo UI" panose="020B0604030504040204" pitchFamily="50" charset="-128"/>
                <a:ea typeface="Meiryo UI" panose="020B0604030504040204" pitchFamily="50" charset="-128"/>
              </a:rPr>
              <a:t>■</a:t>
            </a:r>
            <a:r>
              <a:rPr lang="ja-JP" altLang="en-US" sz="1333" b="1" u="sng" dirty="0">
                <a:latin typeface="Meiryo UI" panose="020B0604030504040204" pitchFamily="50" charset="-128"/>
                <a:ea typeface="Meiryo UI" panose="020B0604030504040204" pitchFamily="50" charset="-128"/>
              </a:rPr>
              <a:t>名称</a:t>
            </a:r>
            <a:r>
              <a:rPr lang="ja-JP" altLang="en-US" sz="1333" dirty="0">
                <a:latin typeface="Meiryo UI" panose="020B0604030504040204" pitchFamily="50" charset="-128"/>
                <a:ea typeface="Meiryo UI" panose="020B0604030504040204" pitchFamily="50" charset="-128"/>
                <a:sym typeface="Wingdings" panose="05000000000000000000" pitchFamily="2" charset="2"/>
              </a:rPr>
              <a:t>：</a:t>
            </a:r>
            <a:r>
              <a:rPr lang="ja-JP" altLang="en-US" sz="1714" b="1" dirty="0">
                <a:latin typeface="Meiryo UI" panose="020B0604030504040204" pitchFamily="50" charset="-128"/>
                <a:ea typeface="Meiryo UI" panose="020B0604030504040204" pitchFamily="50" charset="-128"/>
              </a:rPr>
              <a:t>技術研究組合 溶融塩炉協議会</a:t>
            </a:r>
            <a:r>
              <a:rPr lang="ja-JP" altLang="en-US" sz="1333" dirty="0">
                <a:latin typeface="Meiryo UI" panose="020B0604030504040204" pitchFamily="50" charset="-128"/>
                <a:ea typeface="Meiryo UI" panose="020B0604030504040204" pitchFamily="50" charset="-128"/>
              </a:rPr>
              <a:t>（略称：</a:t>
            </a:r>
            <a:r>
              <a:rPr lang="en-US" altLang="ja-JP" sz="1333" dirty="0">
                <a:latin typeface="Meiryo UI" panose="020B0604030504040204" pitchFamily="50" charset="-128"/>
                <a:ea typeface="Meiryo UI" panose="020B0604030504040204" pitchFamily="50" charset="-128"/>
              </a:rPr>
              <a:t>J-MSR</a:t>
            </a:r>
            <a:r>
              <a:rPr lang="ja-JP" altLang="en-US" sz="1333" dirty="0">
                <a:latin typeface="Meiryo UI" panose="020B0604030504040204" pitchFamily="50" charset="-128"/>
                <a:ea typeface="Meiryo UI" panose="020B0604030504040204" pitchFamily="50" charset="-128"/>
              </a:rPr>
              <a:t>）</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a:t>
            </a:r>
            <a:r>
              <a:rPr lang="en-US" altLang="ja-JP" sz="1333" dirty="0">
                <a:latin typeface="Meiryo UI" panose="020B0604030504040204" pitchFamily="50" charset="-128"/>
                <a:ea typeface="Meiryo UI" panose="020B0604030504040204" pitchFamily="50" charset="-128"/>
              </a:rPr>
              <a:t>International Research Institute for </a:t>
            </a:r>
            <a:r>
              <a:rPr lang="en-US" altLang="ja-JP" sz="1333" b="1" u="sng" dirty="0">
                <a:latin typeface="Meiryo UI" panose="020B0604030504040204" pitchFamily="50" charset="-128"/>
                <a:ea typeface="Meiryo UI" panose="020B0604030504040204" pitchFamily="50" charset="-128"/>
              </a:rPr>
              <a:t>Japan Molten Salt Reactor</a:t>
            </a:r>
            <a:r>
              <a:rPr lang="ja-JP" altLang="en-US" sz="1333" dirty="0">
                <a:latin typeface="Meiryo UI" panose="020B0604030504040204" pitchFamily="50" charset="-128"/>
                <a:ea typeface="Meiryo UI" panose="020B0604030504040204" pitchFamily="50" charset="-128"/>
              </a:rPr>
              <a:t>）</a:t>
            </a:r>
          </a:p>
          <a:p>
            <a:pPr>
              <a:spcBef>
                <a:spcPct val="0"/>
              </a:spcBef>
              <a:buFontTx/>
              <a:buNone/>
            </a:pP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a:t>
            </a:r>
            <a:r>
              <a:rPr lang="ja-JP" altLang="en-US" sz="1333" b="1" u="sng" dirty="0">
                <a:latin typeface="Meiryo UI" panose="020B0604030504040204" pitchFamily="50" charset="-128"/>
                <a:ea typeface="Meiryo UI" panose="020B0604030504040204" pitchFamily="50" charset="-128"/>
              </a:rPr>
              <a:t>組合本部住所</a:t>
            </a:r>
            <a:r>
              <a:rPr lang="ja-JP" altLang="en-US" sz="1333" dirty="0">
                <a:latin typeface="Meiryo UI" panose="020B0604030504040204" pitchFamily="50" charset="-128"/>
                <a:ea typeface="Meiryo UI" panose="020B0604030504040204" pitchFamily="50" charset="-128"/>
              </a:rPr>
              <a:t>：</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a:t>
            </a:r>
            <a:r>
              <a:rPr lang="en-US" altLang="ja-JP" sz="1333" dirty="0">
                <a:latin typeface="Meiryo UI" panose="020B0604030504040204" pitchFamily="50" charset="-128"/>
                <a:ea typeface="Meiryo UI" panose="020B0604030504040204" pitchFamily="50" charset="-128"/>
              </a:rPr>
              <a:t>xxx-</a:t>
            </a:r>
            <a:r>
              <a:rPr lang="en-US" altLang="ja-JP" sz="1333" dirty="0" err="1">
                <a:latin typeface="Meiryo UI" panose="020B0604030504040204" pitchFamily="50" charset="-128"/>
                <a:ea typeface="Meiryo UI" panose="020B0604030504040204" pitchFamily="50" charset="-128"/>
              </a:rPr>
              <a:t>xxxx</a:t>
            </a:r>
            <a:r>
              <a:rPr lang="en-US" altLang="ja-JP" sz="1333" dirty="0">
                <a:latin typeface="Meiryo UI" panose="020B0604030504040204" pitchFamily="50" charset="-128"/>
                <a:ea typeface="Meiryo UI" panose="020B0604030504040204" pitchFamily="50" charset="-128"/>
              </a:rPr>
              <a:t> </a:t>
            </a:r>
            <a:r>
              <a:rPr lang="ja-JP" altLang="en-US" sz="1333" dirty="0">
                <a:latin typeface="Meiryo UI" panose="020B0604030504040204" pitchFamily="50" charset="-128"/>
                <a:ea typeface="Meiryo UI" panose="020B0604030504040204" pitchFamily="50" charset="-128"/>
              </a:rPr>
              <a:t>東京都○○区○○ </a:t>
            </a:r>
            <a:r>
              <a:rPr lang="en-US" altLang="ja-JP" sz="1333" dirty="0">
                <a:latin typeface="Meiryo UI" panose="020B0604030504040204" pitchFamily="50" charset="-128"/>
                <a:ea typeface="Meiryo UI" panose="020B0604030504040204" pitchFamily="50" charset="-128"/>
              </a:rPr>
              <a:t>x-xx-x</a:t>
            </a:r>
            <a:r>
              <a:rPr lang="ja-JP" altLang="en-US" sz="1333" dirty="0">
                <a:latin typeface="Meiryo UI" panose="020B0604030504040204" pitchFamily="50" charset="-128"/>
                <a:ea typeface="Meiryo UI" panose="020B0604030504040204" pitchFamily="50" charset="-128"/>
              </a:rPr>
              <a:t>　○○○ビル</a:t>
            </a:r>
            <a:r>
              <a:rPr lang="en-US" altLang="ja-JP" sz="1333" dirty="0">
                <a:latin typeface="Meiryo UI" panose="020B0604030504040204" pitchFamily="50" charset="-128"/>
                <a:ea typeface="Meiryo UI" panose="020B0604030504040204" pitchFamily="50" charset="-128"/>
              </a:rPr>
              <a:t>x</a:t>
            </a:r>
            <a:r>
              <a:rPr lang="ja-JP" altLang="en-US" sz="1333" dirty="0">
                <a:latin typeface="Meiryo UI" panose="020B0604030504040204" pitchFamily="50" charset="-128"/>
                <a:ea typeface="Meiryo UI" panose="020B0604030504040204" pitchFamily="50" charset="-128"/>
              </a:rPr>
              <a:t>階</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a:t>
            </a:r>
            <a:r>
              <a:rPr lang="en-US" altLang="ja-JP" sz="1333" dirty="0">
                <a:latin typeface="Meiryo UI" panose="020B0604030504040204" pitchFamily="50" charset="-128"/>
                <a:ea typeface="Meiryo UI" panose="020B0604030504040204" pitchFamily="50" charset="-128"/>
              </a:rPr>
              <a:t>MS-Lab Inc.</a:t>
            </a:r>
            <a:r>
              <a:rPr lang="ja-JP" altLang="en-US" sz="1333" dirty="0">
                <a:latin typeface="Meiryo UI" panose="020B0604030504040204" pitchFamily="50" charset="-128"/>
                <a:ea typeface="Meiryo UI" panose="020B0604030504040204" pitchFamily="50" charset="-128"/>
              </a:rPr>
              <a:t>　　代表電話：</a:t>
            </a:r>
            <a:r>
              <a:rPr lang="en-US" altLang="ja-JP" sz="1333" dirty="0">
                <a:latin typeface="Meiryo UI" panose="020B0604030504040204" pitchFamily="50" charset="-128"/>
                <a:ea typeface="Meiryo UI" panose="020B0604030504040204" pitchFamily="50" charset="-128"/>
              </a:rPr>
              <a:t>03-xxxx-xxxx</a:t>
            </a:r>
            <a:r>
              <a:rPr lang="ja-JP" altLang="en-US" sz="1333" dirty="0">
                <a:latin typeface="Meiryo UI" panose="020B0604030504040204" pitchFamily="50" charset="-128"/>
                <a:ea typeface="Meiryo UI" panose="020B0604030504040204" pitchFamily="50" charset="-128"/>
              </a:rPr>
              <a:t>　　　ホームページ　</a:t>
            </a:r>
            <a:r>
              <a:rPr lang="en-US" altLang="ja-JP" sz="1333" dirty="0">
                <a:latin typeface="Meiryo UI" panose="020B0604030504040204" pitchFamily="50" charset="-128"/>
                <a:ea typeface="Meiryo UI" panose="020B0604030504040204" pitchFamily="50" charset="-128"/>
              </a:rPr>
              <a:t>http://www.JMSR.or.jp</a:t>
            </a:r>
          </a:p>
          <a:p>
            <a:pPr>
              <a:spcBef>
                <a:spcPct val="0"/>
              </a:spcBef>
              <a:buFontTx/>
              <a:buNone/>
            </a:pP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a:t>
            </a:r>
            <a:r>
              <a:rPr lang="ja-JP" altLang="en-US" sz="1333" b="1" u="sng" dirty="0">
                <a:latin typeface="Meiryo UI" panose="020B0604030504040204" pitchFamily="50" charset="-128"/>
                <a:ea typeface="Meiryo UI" panose="020B0604030504040204" pitchFamily="50" charset="-128"/>
              </a:rPr>
              <a:t>事業内容</a:t>
            </a:r>
            <a:r>
              <a:rPr lang="ja-JP" altLang="en-US" sz="1333" dirty="0">
                <a:latin typeface="Meiryo UI" panose="020B0604030504040204" pitchFamily="50" charset="-128"/>
                <a:ea typeface="Meiryo UI" panose="020B0604030504040204" pitchFamily="50" charset="-128"/>
              </a:rPr>
              <a:t>：</a:t>
            </a:r>
          </a:p>
          <a:p>
            <a:pPr>
              <a:spcBef>
                <a:spcPct val="0"/>
              </a:spcBef>
              <a:buFontTx/>
              <a:buNone/>
            </a:pPr>
            <a:r>
              <a:rPr lang="ja-JP" altLang="en-US" sz="1333" dirty="0">
                <a:latin typeface="Meiryo UI" panose="020B0604030504040204" pitchFamily="50" charset="-128"/>
                <a:ea typeface="Meiryo UI" panose="020B0604030504040204" pitchFamily="50" charset="-128"/>
              </a:rPr>
              <a:t>　・溶融塩炉プラントシステムに関する研究開発</a:t>
            </a:r>
          </a:p>
          <a:p>
            <a:pPr>
              <a:spcBef>
                <a:spcPct val="0"/>
              </a:spcBef>
              <a:buFontTx/>
              <a:buNone/>
            </a:pPr>
            <a:r>
              <a:rPr lang="ja-JP" altLang="en-US" sz="1333" dirty="0">
                <a:latin typeface="Meiryo UI" panose="020B0604030504040204" pitchFamily="50" charset="-128"/>
                <a:ea typeface="Meiryo UI" panose="020B0604030504040204" pitchFamily="50" charset="-128"/>
              </a:rPr>
              <a:t>　・溶融塩、及び原子炉用燃料の研究開発</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・使用済み核燃料の減容処理に関する研究開発</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・溶融塩炉開発に関する国内関係機関、及び海外機関・組織との連携促進</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・民間保有の放射性物質を総合的に管理する官民共同の機構組成の推進</a:t>
            </a:r>
          </a:p>
          <a:p>
            <a:pPr>
              <a:spcBef>
                <a:spcPct val="0"/>
              </a:spcBef>
              <a:buFontTx/>
              <a:buNone/>
            </a:pPr>
            <a:endParaRPr lang="ja-JP" altLang="en-US"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a:t>
            </a:r>
            <a:r>
              <a:rPr lang="ja-JP" altLang="en-US" sz="1333" b="1" u="sng" dirty="0">
                <a:latin typeface="Meiryo UI" panose="020B0604030504040204" pitchFamily="50" charset="-128"/>
                <a:ea typeface="Meiryo UI" panose="020B0604030504040204" pitchFamily="50" charset="-128"/>
              </a:rPr>
              <a:t>組合員</a:t>
            </a:r>
            <a:r>
              <a:rPr lang="ja-JP" altLang="en-US" sz="1333" dirty="0">
                <a:latin typeface="Meiryo UI" panose="020B0604030504040204" pitchFamily="50" charset="-128"/>
                <a:ea typeface="Meiryo UI" panose="020B0604030504040204" pitchFamily="50" charset="-128"/>
              </a:rPr>
              <a:t>（</a:t>
            </a:r>
            <a:r>
              <a:rPr lang="en-US" altLang="ja-JP" sz="1333" dirty="0">
                <a:latin typeface="Meiryo UI" panose="020B0604030504040204" pitchFamily="50" charset="-128"/>
                <a:ea typeface="Meiryo UI" panose="020B0604030504040204" pitchFamily="50" charset="-128"/>
              </a:rPr>
              <a:t>xx</a:t>
            </a:r>
            <a:r>
              <a:rPr lang="ja-JP" altLang="en-US" sz="1333" dirty="0">
                <a:latin typeface="Meiryo UI" panose="020B0604030504040204" pitchFamily="50" charset="-128"/>
                <a:ea typeface="Meiryo UI" panose="020B0604030504040204" pitchFamily="50" charset="-128"/>
              </a:rPr>
              <a:t>法人）</a:t>
            </a: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国立研究開発法人 日本原子力研究開発機構、産業技術総合研究所</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zh-TW" altLang="en-US" sz="1333" dirty="0">
                <a:latin typeface="Meiryo UI" panose="020B0604030504040204" pitchFamily="50" charset="-128"/>
                <a:ea typeface="Meiryo UI" panose="020B0604030504040204" pitchFamily="50" charset="-128"/>
              </a:rPr>
              <a:t>技術研究組合 国際廃炉研究開発機構</a:t>
            </a:r>
            <a:endParaRPr lang="en-US" altLang="zh-TW" sz="1333" dirty="0">
              <a:latin typeface="Meiryo UI" panose="020B0604030504040204" pitchFamily="50" charset="-128"/>
              <a:ea typeface="Meiryo UI" panose="020B0604030504040204" pitchFamily="50" charset="-128"/>
            </a:endParaRP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大学・研究機関等</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東京大学、京都大学、東京工業大学、東北大学、大阪大学、福井大学、電力中央研究所　他</a:t>
            </a: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プラント・メーカー等</a:t>
            </a:r>
          </a:p>
          <a:p>
            <a:pPr>
              <a:spcBef>
                <a:spcPct val="0"/>
              </a:spcBef>
              <a:buFontTx/>
              <a:buNone/>
            </a:pPr>
            <a:r>
              <a:rPr lang="ja-JP" altLang="en-US" sz="1333" dirty="0">
                <a:latin typeface="Meiryo UI" panose="020B0604030504040204" pitchFamily="50" charset="-128"/>
                <a:ea typeface="Meiryo UI" panose="020B0604030504040204" pitchFamily="50" charset="-128"/>
              </a:rPr>
              <a:t> ㈱東芝、㈱日立製作所、日立</a:t>
            </a:r>
            <a:r>
              <a:rPr lang="en-US" altLang="ja-JP" sz="1333" dirty="0">
                <a:latin typeface="Meiryo UI" panose="020B0604030504040204" pitchFamily="50" charset="-128"/>
                <a:ea typeface="Meiryo UI" panose="020B0604030504040204" pitchFamily="50" charset="-128"/>
              </a:rPr>
              <a:t>GE</a:t>
            </a:r>
            <a:r>
              <a:rPr lang="ja-JP" altLang="en-US" sz="1333" dirty="0">
                <a:latin typeface="Meiryo UI" panose="020B0604030504040204" pitchFamily="50" charset="-128"/>
                <a:ea typeface="Meiryo UI" panose="020B0604030504040204" pitchFamily="50" charset="-128"/>
              </a:rPr>
              <a:t>ニュークリア・エナジー㈱、三菱重工業㈱、㈱</a:t>
            </a:r>
            <a:r>
              <a:rPr lang="en-US" altLang="ja-JP" sz="1333" dirty="0">
                <a:latin typeface="Meiryo UI" panose="020B0604030504040204" pitchFamily="50" charset="-128"/>
                <a:ea typeface="Meiryo UI" panose="020B0604030504040204" pitchFamily="50" charset="-128"/>
              </a:rPr>
              <a:t>IHI</a:t>
            </a: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電力会社等</a:t>
            </a:r>
          </a:p>
          <a:p>
            <a:pPr>
              <a:spcBef>
                <a:spcPct val="0"/>
              </a:spcBef>
              <a:buFontTx/>
              <a:buNone/>
            </a:pPr>
            <a:r>
              <a:rPr lang="ja-JP" altLang="en-US" sz="1333" dirty="0">
                <a:latin typeface="Meiryo UI" panose="020B0604030504040204" pitchFamily="50" charset="-128"/>
                <a:ea typeface="Meiryo UI" panose="020B0604030504040204" pitchFamily="50" charset="-128"/>
              </a:rPr>
              <a:t> 北海道電力㈱、東北電力㈱、東京電力ホールディングス㈱、中部電力㈱、 北陸電力㈱、　関西電力㈱、中国電力㈱、四国電力㈱、九州電力㈱、</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en-US" altLang="ja-JP" sz="1333" dirty="0">
                <a:latin typeface="Meiryo UI" panose="020B0604030504040204" pitchFamily="50" charset="-128"/>
                <a:ea typeface="Meiryo UI" panose="020B0604030504040204" pitchFamily="50" charset="-128"/>
              </a:rPr>
              <a:t> </a:t>
            </a:r>
            <a:r>
              <a:rPr lang="ja-JP" altLang="en-US" sz="1333" dirty="0">
                <a:latin typeface="Meiryo UI" panose="020B0604030504040204" pitchFamily="50" charset="-128"/>
                <a:ea typeface="Meiryo UI" panose="020B0604030504040204" pitchFamily="50" charset="-128"/>
              </a:rPr>
              <a:t>日本原子力発電㈱、電源開発㈱、日本原燃㈱</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建設会社等</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大成建設、清水建設、鹿島建設、前川製作所、大村製作所、群協製作所、安川電気、ファナック、トリウムテックソリューション　他</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en-US" altLang="ja-JP" sz="1333" dirty="0">
                <a:latin typeface="Meiryo UI" panose="020B0604030504040204" pitchFamily="50" charset="-128"/>
                <a:ea typeface="Meiryo UI" panose="020B0604030504040204" pitchFamily="50" charset="-128"/>
              </a:rPr>
              <a:t>•</a:t>
            </a:r>
            <a:r>
              <a:rPr lang="ja-JP" altLang="en-US" sz="1333" dirty="0">
                <a:latin typeface="Meiryo UI" panose="020B0604030504040204" pitchFamily="50" charset="-128"/>
                <a:ea typeface="Meiryo UI" panose="020B0604030504040204" pitchFamily="50" charset="-128"/>
              </a:rPr>
              <a:t>経済団体</a:t>
            </a:r>
            <a:r>
              <a:rPr lang="en-US" altLang="ja-JP" sz="1333" dirty="0">
                <a:latin typeface="Meiryo UI" panose="020B0604030504040204" pitchFamily="50" charset="-128"/>
                <a:ea typeface="Meiryo UI" panose="020B0604030504040204" pitchFamily="50" charset="-128"/>
              </a:rPr>
              <a:t>/NPO</a:t>
            </a:r>
            <a:r>
              <a:rPr lang="ja-JP" altLang="en-US" sz="1333" dirty="0">
                <a:latin typeface="Meiryo UI" panose="020B0604030504040204" pitchFamily="50" charset="-128"/>
                <a:ea typeface="Meiryo UI" panose="020B0604030504040204" pitchFamily="50" charset="-128"/>
              </a:rPr>
              <a:t>等</a:t>
            </a:r>
            <a:endParaRPr lang="en-US" altLang="ja-JP" sz="1333" dirty="0">
              <a:latin typeface="Meiryo UI" panose="020B0604030504040204" pitchFamily="50" charset="-128"/>
              <a:ea typeface="Meiryo UI" panose="020B0604030504040204" pitchFamily="50" charset="-128"/>
            </a:endParaRPr>
          </a:p>
          <a:p>
            <a:pPr>
              <a:spcBef>
                <a:spcPct val="0"/>
              </a:spcBef>
              <a:buFontTx/>
              <a:buNone/>
            </a:pPr>
            <a:r>
              <a:rPr lang="ja-JP" altLang="en-US" sz="1333" dirty="0">
                <a:latin typeface="Meiryo UI" panose="020B0604030504040204" pitchFamily="50" charset="-128"/>
                <a:ea typeface="Meiryo UI" panose="020B0604030504040204" pitchFamily="50" charset="-128"/>
              </a:rPr>
              <a:t>　経済団体連合会、電気事業連合会、日本原子力学会、非営利活動法人 トリウム溶融塩炉国際フォーラム　他</a:t>
            </a:r>
          </a:p>
        </p:txBody>
      </p:sp>
      <p:sp>
        <p:nvSpPr>
          <p:cNvPr id="6" name="タイトル 1"/>
          <p:cNvSpPr txBox="1">
            <a:spLocks/>
          </p:cNvSpPr>
          <p:nvPr/>
        </p:nvSpPr>
        <p:spPr bwMode="auto">
          <a:xfrm>
            <a:off x="0" y="163773"/>
            <a:ext cx="12191999" cy="38490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溶融塩炉協議会</a:t>
            </a:r>
          </a:p>
        </p:txBody>
      </p:sp>
      <p:sp>
        <p:nvSpPr>
          <p:cNvPr id="5" name="正方形/長方形 36"/>
          <p:cNvSpPr>
            <a:spLocks noChangeArrowheads="1"/>
          </p:cNvSpPr>
          <p:nvPr/>
        </p:nvSpPr>
        <p:spPr bwMode="auto">
          <a:xfrm>
            <a:off x="3459027" y="504787"/>
            <a:ext cx="527266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latin typeface="Britannic Bold" panose="020B0903060703020204" pitchFamily="34" charset="0"/>
                <a:ea typeface="Meiryo UI" panose="020B0604030504040204" pitchFamily="50" charset="-128"/>
              </a:rPr>
              <a:t>International Research Institute for Japan Molten Salt Reactor</a:t>
            </a:r>
            <a:endParaRPr lang="ja-JP" altLang="en-US" sz="1400" dirty="0">
              <a:latin typeface="Britannic Bold" panose="020B0903060703020204" pitchFamily="34" charset="0"/>
            </a:endParaRPr>
          </a:p>
        </p:txBody>
      </p:sp>
      <p:pic>
        <p:nvPicPr>
          <p:cNvPr id="4" name="図 3"/>
          <p:cNvPicPr>
            <a:picLocks noChangeAspect="1"/>
          </p:cNvPicPr>
          <p:nvPr/>
        </p:nvPicPr>
        <p:blipFill>
          <a:blip r:embed="rId2"/>
          <a:stretch>
            <a:fillRect/>
          </a:stretch>
        </p:blipFill>
        <p:spPr>
          <a:xfrm>
            <a:off x="7218948" y="889694"/>
            <a:ext cx="4658739" cy="847043"/>
          </a:xfrm>
          <a:prstGeom prst="rect">
            <a:avLst/>
          </a:prstGeom>
        </p:spPr>
      </p:pic>
    </p:spTree>
    <p:extLst>
      <p:ext uri="{BB962C8B-B14F-4D97-AF65-F5344CB8AC3E}">
        <p14:creationId xmlns:p14="http://schemas.microsoft.com/office/powerpoint/2010/main" val="2463645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テキスト ボックス 121"/>
          <p:cNvSpPr txBox="1"/>
          <p:nvPr/>
        </p:nvSpPr>
        <p:spPr>
          <a:xfrm>
            <a:off x="5079000" y="799040"/>
            <a:ext cx="2020186" cy="46166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ja-JP" altLang="en-US" sz="2400" dirty="0">
                <a:solidFill>
                  <a:schemeClr val="accent2">
                    <a:lumMod val="50000"/>
                  </a:schemeClr>
                </a:solidFill>
              </a:rPr>
              <a:t>技術研究組合</a:t>
            </a:r>
          </a:p>
        </p:txBody>
      </p:sp>
      <p:cxnSp>
        <p:nvCxnSpPr>
          <p:cNvPr id="64" name="直線コネクタ 63"/>
          <p:cNvCxnSpPr/>
          <p:nvPr/>
        </p:nvCxnSpPr>
        <p:spPr>
          <a:xfrm>
            <a:off x="2967132" y="1564614"/>
            <a:ext cx="16278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角丸四角形 3"/>
          <p:cNvSpPr/>
          <p:nvPr/>
        </p:nvSpPr>
        <p:spPr>
          <a:xfrm>
            <a:off x="533150" y="1253157"/>
            <a:ext cx="2709780" cy="517635"/>
          </a:xfrm>
          <a:prstGeom prst="roundRect">
            <a:avLst>
              <a:gd name="adj" fmla="val 50000"/>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b="1" dirty="0">
                <a:solidFill>
                  <a:schemeClr val="tx1"/>
                </a:solidFill>
                <a:latin typeface="HG正楷書体-PRO" panose="03000600000000000000" pitchFamily="66" charset="-128"/>
                <a:ea typeface="HG正楷書体-PRO" panose="03000600000000000000" pitchFamily="66" charset="-128"/>
              </a:rPr>
              <a:t>国会議員世話人</a:t>
            </a:r>
          </a:p>
        </p:txBody>
      </p:sp>
      <p:sp>
        <p:nvSpPr>
          <p:cNvPr id="6" name="テキスト ボックス 7"/>
          <p:cNvSpPr txBox="1">
            <a:spLocks noChangeArrowheads="1"/>
          </p:cNvSpPr>
          <p:nvPr/>
        </p:nvSpPr>
        <p:spPr bwMode="auto">
          <a:xfrm>
            <a:off x="8732941" y="722421"/>
            <a:ext cx="312580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元東京大学総長　元文部科学大臣</a:t>
            </a:r>
            <a:endParaRPr lang="en-US" altLang="ja-JP" sz="1200" dirty="0">
              <a:latin typeface="Meiryo UI" panose="020B0604030504040204" pitchFamily="50" charset="-128"/>
              <a:ea typeface="Meiryo UI" panose="020B0604030504040204" pitchFamily="50" charset="-128"/>
            </a:endParaRPr>
          </a:p>
        </p:txBody>
      </p:sp>
      <p:cxnSp>
        <p:nvCxnSpPr>
          <p:cNvPr id="8" name="直線コネクタ 7"/>
          <p:cNvCxnSpPr/>
          <p:nvPr/>
        </p:nvCxnSpPr>
        <p:spPr>
          <a:xfrm flipH="1">
            <a:off x="6085527" y="1644747"/>
            <a:ext cx="10474" cy="43514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795474" y="4916932"/>
            <a:ext cx="2232248" cy="646484"/>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rPr>
              <a:t>溶融塩燃料部会</a:t>
            </a:r>
          </a:p>
        </p:txBody>
      </p:sp>
      <p:sp>
        <p:nvSpPr>
          <p:cNvPr id="10" name="角丸四角形 9"/>
          <p:cNvSpPr/>
          <p:nvPr/>
        </p:nvSpPr>
        <p:spPr>
          <a:xfrm>
            <a:off x="3355387" y="4916932"/>
            <a:ext cx="2340096" cy="646484"/>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rPr>
              <a:t>溶融塩ループ部会</a:t>
            </a:r>
          </a:p>
        </p:txBody>
      </p:sp>
      <p:cxnSp>
        <p:nvCxnSpPr>
          <p:cNvPr id="13" name="直線コネクタ 12"/>
          <p:cNvCxnSpPr/>
          <p:nvPr/>
        </p:nvCxnSpPr>
        <p:spPr>
          <a:xfrm>
            <a:off x="1895240" y="4612439"/>
            <a:ext cx="86576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6445830" y="4910694"/>
            <a:ext cx="2377841" cy="646484"/>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rPr>
              <a:t>デブリ処理技術部会</a:t>
            </a:r>
          </a:p>
        </p:txBody>
      </p:sp>
      <p:sp>
        <p:nvSpPr>
          <p:cNvPr id="17" name="タイトル 1"/>
          <p:cNvSpPr txBox="1">
            <a:spLocks/>
          </p:cNvSpPr>
          <p:nvPr/>
        </p:nvSpPr>
        <p:spPr bwMode="auto">
          <a:xfrm>
            <a:off x="7664" y="216074"/>
            <a:ext cx="12184336" cy="360040"/>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技術研究組合 </a:t>
            </a:r>
            <a:r>
              <a:rPr lang="ja-JP" altLang="en-US" sz="1800" b="1" dirty="0">
                <a:solidFill>
                  <a:schemeClr val="bg1"/>
                </a:solidFill>
                <a:latin typeface="Meiryo UI" panose="020B0604030504040204" pitchFamily="50" charset="-128"/>
                <a:ea typeface="Meiryo UI" panose="020B0604030504040204" pitchFamily="50" charset="-128"/>
              </a:rPr>
              <a:t>溶融塩炉協議会</a:t>
            </a:r>
            <a:r>
              <a:rPr lang="ja-JP" altLang="en-US" sz="1800" dirty="0">
                <a:solidFill>
                  <a:schemeClr val="bg1"/>
                </a:solidFill>
                <a:latin typeface="Meiryo UI" panose="020B0604030504040204" pitchFamily="50" charset="-128"/>
                <a:ea typeface="Meiryo UI" panose="020B0604030504040204" pitchFamily="50" charset="-128"/>
              </a:rPr>
              <a:t>　組織図</a:t>
            </a:r>
          </a:p>
        </p:txBody>
      </p:sp>
      <p:cxnSp>
        <p:nvCxnSpPr>
          <p:cNvPr id="23" name="直線コネクタ 22"/>
          <p:cNvCxnSpPr>
            <a:endCxn id="14" idx="1"/>
          </p:cNvCxnSpPr>
          <p:nvPr/>
        </p:nvCxnSpPr>
        <p:spPr>
          <a:xfrm flipV="1">
            <a:off x="7132332" y="3508937"/>
            <a:ext cx="2290440" cy="13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7651204" y="2395187"/>
            <a:ext cx="1714974" cy="432048"/>
          </a:xfrm>
          <a:prstGeom prst="roundRect">
            <a:avLst>
              <a:gd name="adj" fmla="val 50000"/>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技術顧問</a:t>
            </a:r>
          </a:p>
        </p:txBody>
      </p:sp>
      <p:sp>
        <p:nvSpPr>
          <p:cNvPr id="34" name="テキスト ボックス 132"/>
          <p:cNvSpPr txBox="1">
            <a:spLocks noChangeArrowheads="1"/>
          </p:cNvSpPr>
          <p:nvPr/>
        </p:nvSpPr>
        <p:spPr bwMode="auto">
          <a:xfrm>
            <a:off x="674244" y="5563416"/>
            <a:ext cx="2260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（主査）</a:t>
            </a:r>
            <a:r>
              <a:rPr lang="ja-JP" altLang="ja-JP" sz="1200" dirty="0">
                <a:latin typeface="Meiryo UI" panose="020B0604030504040204" pitchFamily="50" charset="-128"/>
                <a:ea typeface="Meiryo UI" panose="020B0604030504040204" pitchFamily="50" charset="-128"/>
              </a:rPr>
              <a:t>東京大学・寺井</a:t>
            </a:r>
            <a:r>
              <a:rPr lang="ja-JP" altLang="en-US" sz="1200" dirty="0">
                <a:latin typeface="Meiryo UI" panose="020B0604030504040204" pitchFamily="50" charset="-128"/>
                <a:ea typeface="Meiryo UI" panose="020B0604030504040204" pitchFamily="50" charset="-128"/>
              </a:rPr>
              <a:t>教授</a:t>
            </a:r>
            <a:endParaRPr lang="en-US" altLang="ja-JP" sz="1200" dirty="0">
              <a:latin typeface="Meiryo UI" panose="020B0604030504040204" pitchFamily="50" charset="-128"/>
              <a:ea typeface="Meiryo UI" panose="020B0604030504040204" pitchFamily="50" charset="-128"/>
            </a:endParaRPr>
          </a:p>
        </p:txBody>
      </p:sp>
      <p:sp>
        <p:nvSpPr>
          <p:cNvPr id="39" name="正方形/長方形 36"/>
          <p:cNvSpPr>
            <a:spLocks noChangeArrowheads="1"/>
          </p:cNvSpPr>
          <p:nvPr/>
        </p:nvSpPr>
        <p:spPr bwMode="auto">
          <a:xfrm>
            <a:off x="3459027" y="557952"/>
            <a:ext cx="527266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latin typeface="Britannic Bold" panose="020B0903060703020204" pitchFamily="34" charset="0"/>
                <a:ea typeface="Meiryo UI" panose="020B0604030504040204" pitchFamily="50" charset="-128"/>
              </a:rPr>
              <a:t>International Research Institute for Japan Molten Salt Reactor</a:t>
            </a:r>
            <a:endParaRPr lang="ja-JP" altLang="en-US" sz="1400" dirty="0">
              <a:latin typeface="Britannic Bold" panose="020B0903060703020204" pitchFamily="34" charset="0"/>
            </a:endParaRPr>
          </a:p>
        </p:txBody>
      </p:sp>
      <p:sp>
        <p:nvSpPr>
          <p:cNvPr id="40" name="角丸四角形 39"/>
          <p:cNvSpPr/>
          <p:nvPr/>
        </p:nvSpPr>
        <p:spPr>
          <a:xfrm>
            <a:off x="9422772" y="1055040"/>
            <a:ext cx="1944216" cy="879004"/>
          </a:xfrm>
          <a:prstGeom prst="roundRect">
            <a:avLst>
              <a:gd name="adj" fmla="val 21594"/>
            </a:avLst>
          </a:prstGeom>
          <a:solidFill>
            <a:srgbClr val="FFC000"/>
          </a:solidFill>
          <a:ln w="38100">
            <a:solidFill>
              <a:srgbClr val="7030A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b="1" dirty="0">
                <a:solidFill>
                  <a:schemeClr val="tx1"/>
                </a:solidFill>
                <a:latin typeface="Meiryo UI" panose="020B0604030504040204" pitchFamily="50" charset="-128"/>
                <a:ea typeface="Meiryo UI" panose="020B0604030504040204" pitchFamily="50" charset="-128"/>
              </a:rPr>
              <a:t>代表幹事</a:t>
            </a:r>
            <a:endParaRPr lang="en-US" altLang="ja-JP" sz="2400" b="1" dirty="0">
              <a:solidFill>
                <a:schemeClr val="tx1"/>
              </a:solidFill>
              <a:latin typeface="Meiryo UI" panose="020B0604030504040204" pitchFamily="50" charset="-128"/>
              <a:ea typeface="Meiryo UI" panose="020B0604030504040204" pitchFamily="50" charset="-128"/>
            </a:endParaRPr>
          </a:p>
          <a:p>
            <a:pPr algn="ctr">
              <a:defRPr/>
            </a:pPr>
            <a:r>
              <a:rPr lang="ja-JP" altLang="en-US" sz="2400" b="1" dirty="0">
                <a:solidFill>
                  <a:schemeClr val="tx1"/>
                </a:solidFill>
                <a:effectLst>
                  <a:outerShdw blurRad="38100" dist="38100" dir="2700000" algn="tl">
                    <a:srgbClr val="000000">
                      <a:alpha val="43137"/>
                    </a:srgbClr>
                  </a:outerShdw>
                </a:effectLst>
                <a:latin typeface="HG正楷書体-PRO" panose="03000600000000000000" pitchFamily="66" charset="-128"/>
                <a:ea typeface="HG正楷書体-PRO" panose="03000600000000000000" pitchFamily="66" charset="-128"/>
              </a:rPr>
              <a:t>有馬朗人</a:t>
            </a:r>
          </a:p>
        </p:txBody>
      </p:sp>
      <p:sp>
        <p:nvSpPr>
          <p:cNvPr id="58" name="正方形/長方形 57"/>
          <p:cNvSpPr/>
          <p:nvPr/>
        </p:nvSpPr>
        <p:spPr>
          <a:xfrm>
            <a:off x="9445333" y="2158894"/>
            <a:ext cx="2548194" cy="923330"/>
          </a:xfrm>
          <a:prstGeom prst="rect">
            <a:avLst/>
          </a:prstGeom>
        </p:spPr>
        <p:txBody>
          <a:bodyPr wrap="square">
            <a:spAutoFit/>
          </a:bodyPr>
          <a:lstStyle/>
          <a:p>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東京大学名誉教授</a:t>
            </a:r>
            <a:r>
              <a:rPr lang="ja-JP" altLang="en-US" sz="1400" b="1" dirty="0">
                <a:effectLst/>
                <a:latin typeface="Meiryo UI" panose="020B0604030504040204" pitchFamily="50" charset="-128"/>
                <a:ea typeface="Meiryo UI" panose="020B0604030504040204" pitchFamily="50" charset="-128"/>
                <a:cs typeface="ＭＳ 明朝" panose="02020609040205080304" pitchFamily="17" charset="-128"/>
              </a:rPr>
              <a:t>　</a:t>
            </a:r>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山脇道夫</a:t>
            </a:r>
            <a:r>
              <a:rPr lang="en-US" altLang="ja-JP" sz="1400" b="1" dirty="0">
                <a:effectLst/>
                <a:latin typeface="Meiryo UI" panose="020B0604030504040204" pitchFamily="50" charset="-128"/>
                <a:ea typeface="Meiryo UI" panose="020B0604030504040204" pitchFamily="50" charset="-128"/>
                <a:cs typeface="ＭＳ 明朝" panose="02020609040205080304" pitchFamily="17" charset="-128"/>
              </a:rPr>
              <a:t/>
            </a:r>
            <a:br>
              <a:rPr lang="en-US" altLang="ja-JP" sz="1400" b="1" dirty="0">
                <a:effectLst/>
                <a:latin typeface="Meiryo UI" panose="020B0604030504040204" pitchFamily="50" charset="-128"/>
                <a:ea typeface="Meiryo UI" panose="020B0604030504040204" pitchFamily="50" charset="-128"/>
                <a:cs typeface="ＭＳ 明朝" panose="02020609040205080304" pitchFamily="17" charset="-128"/>
              </a:rPr>
            </a:br>
            <a:endParaRPr lang="en-US" altLang="ja-JP" sz="500" b="1" dirty="0">
              <a:effectLst/>
              <a:latin typeface="Meiryo UI" panose="020B0604030504040204" pitchFamily="50" charset="-128"/>
              <a:ea typeface="Meiryo UI" panose="020B0604030504040204" pitchFamily="50" charset="-128"/>
              <a:cs typeface="ＭＳ 明朝" panose="02020609040205080304" pitchFamily="17" charset="-128"/>
            </a:endParaRPr>
          </a:p>
          <a:p>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東京大学名誉教授</a:t>
            </a:r>
            <a:r>
              <a:rPr lang="ja-JP" altLang="en-US" sz="1400" b="1" dirty="0">
                <a:effectLst/>
                <a:latin typeface="Meiryo UI" panose="020B0604030504040204" pitchFamily="50" charset="-128"/>
                <a:ea typeface="Meiryo UI" panose="020B0604030504040204" pitchFamily="50" charset="-128"/>
                <a:cs typeface="ＭＳ 明朝" panose="02020609040205080304" pitchFamily="17" charset="-128"/>
              </a:rPr>
              <a:t>　</a:t>
            </a:r>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石野</a:t>
            </a:r>
            <a:r>
              <a:rPr lang="ja-JP" altLang="ja-JP" sz="1600" b="1" dirty="0">
                <a:effectLst/>
                <a:latin typeface="Meiryo UI" panose="020B0604030504040204" pitchFamily="50" charset="-128"/>
                <a:ea typeface="Meiryo UI" panose="020B0604030504040204" pitchFamily="50" charset="-128"/>
                <a:cs typeface="ＭＳ 明朝" panose="02020609040205080304" pitchFamily="17" charset="-128"/>
              </a:rPr>
              <a:t>栞</a:t>
            </a:r>
            <a:endParaRPr lang="en-US" altLang="ja-JP" sz="1400" b="1" dirty="0">
              <a:effectLst/>
              <a:latin typeface="Meiryo UI" panose="020B0604030504040204" pitchFamily="50" charset="-128"/>
              <a:ea typeface="Meiryo UI" panose="020B0604030504040204" pitchFamily="50" charset="-128"/>
              <a:cs typeface="ＭＳ 明朝" panose="02020609040205080304" pitchFamily="17" charset="-128"/>
            </a:endParaRPr>
          </a:p>
          <a:p>
            <a:endParaRPr lang="en-US" altLang="ja-JP" sz="500" b="1" dirty="0">
              <a:effectLst/>
              <a:latin typeface="Meiryo UI" panose="020B0604030504040204" pitchFamily="50" charset="-128"/>
              <a:ea typeface="Meiryo UI" panose="020B0604030504040204" pitchFamily="50" charset="-128"/>
              <a:cs typeface="ＭＳ 明朝" panose="02020609040205080304" pitchFamily="17" charset="-128"/>
            </a:endParaRPr>
          </a:p>
          <a:p>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京都大学名誉教授</a:t>
            </a:r>
            <a:r>
              <a:rPr lang="ja-JP" altLang="en-US" sz="1400" b="1" dirty="0">
                <a:effectLst/>
                <a:latin typeface="Meiryo UI" panose="020B0604030504040204" pitchFamily="50" charset="-128"/>
                <a:ea typeface="Meiryo UI" panose="020B0604030504040204" pitchFamily="50" charset="-128"/>
                <a:cs typeface="ＭＳ 明朝" panose="02020609040205080304" pitchFamily="17" charset="-128"/>
              </a:rPr>
              <a:t>　</a:t>
            </a:r>
            <a:r>
              <a:rPr lang="ja-JP" altLang="ja-JP" sz="1400" b="1" dirty="0">
                <a:effectLst/>
                <a:latin typeface="Meiryo UI" panose="020B0604030504040204" pitchFamily="50" charset="-128"/>
                <a:ea typeface="Meiryo UI" panose="020B0604030504040204" pitchFamily="50" charset="-128"/>
                <a:cs typeface="ＭＳ 明朝" panose="02020609040205080304" pitchFamily="17" charset="-128"/>
              </a:rPr>
              <a:t>伊藤靖彦</a:t>
            </a:r>
            <a:endParaRPr lang="ja-JP" altLang="en-US" sz="1400" b="1" dirty="0">
              <a:latin typeface="Meiryo UI" panose="020B0604030504040204" pitchFamily="50" charset="-128"/>
              <a:ea typeface="Meiryo UI" panose="020B0604030504040204" pitchFamily="50" charset="-128"/>
            </a:endParaRPr>
          </a:p>
        </p:txBody>
      </p:sp>
      <p:sp>
        <p:nvSpPr>
          <p:cNvPr id="62" name="角丸四角形 61"/>
          <p:cNvSpPr/>
          <p:nvPr/>
        </p:nvSpPr>
        <p:spPr>
          <a:xfrm>
            <a:off x="9310744" y="4906855"/>
            <a:ext cx="2420405" cy="646484"/>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bg1"/>
                </a:solidFill>
                <a:latin typeface="Meiryo UI" panose="020B0604030504040204" pitchFamily="50" charset="-128"/>
                <a:ea typeface="Meiryo UI" panose="020B0604030504040204" pitchFamily="50" charset="-128"/>
              </a:rPr>
              <a:t>使用済核燃料部会</a:t>
            </a:r>
          </a:p>
        </p:txBody>
      </p:sp>
      <p:sp>
        <p:nvSpPr>
          <p:cNvPr id="66" name="テキスト ボックス 65"/>
          <p:cNvSpPr txBox="1"/>
          <p:nvPr/>
        </p:nvSpPr>
        <p:spPr>
          <a:xfrm>
            <a:off x="3218716" y="2138299"/>
            <a:ext cx="1079126"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（順不同）</a:t>
            </a:r>
          </a:p>
        </p:txBody>
      </p:sp>
      <p:sp>
        <p:nvSpPr>
          <p:cNvPr id="71" name="テキスト ボックス 7"/>
          <p:cNvSpPr txBox="1">
            <a:spLocks noChangeArrowheads="1"/>
          </p:cNvSpPr>
          <p:nvPr/>
        </p:nvSpPr>
        <p:spPr bwMode="auto">
          <a:xfrm>
            <a:off x="9207294" y="3691618"/>
            <a:ext cx="268135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事務局長</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原田衆議院議員事務所</a:t>
            </a:r>
            <a:endParaRPr lang="en-US" altLang="ja-JP" sz="1200" dirty="0">
              <a:latin typeface="Meiryo UI" panose="020B0604030504040204" pitchFamily="50" charset="-128"/>
              <a:ea typeface="Meiryo UI" panose="020B0604030504040204" pitchFamily="50" charset="-128"/>
            </a:endParaRPr>
          </a:p>
          <a:p>
            <a:pPr algn="ctr">
              <a:spcBef>
                <a:spcPct val="0"/>
              </a:spcBef>
              <a:buFontTx/>
              <a:buNone/>
            </a:pPr>
            <a:r>
              <a:rPr lang="ja-JP" altLang="en-US" sz="1200" dirty="0">
                <a:latin typeface="Meiryo UI" panose="020B0604030504040204" pitchFamily="50" charset="-128"/>
                <a:ea typeface="Meiryo UI" panose="020B0604030504040204" pitchFamily="50" charset="-128"/>
              </a:rPr>
              <a:t>斎藤秘書</a:t>
            </a:r>
            <a:endParaRPr lang="en-US" altLang="ja-JP" sz="1200" dirty="0">
              <a:latin typeface="Meiryo UI" panose="020B0604030504040204" pitchFamily="50" charset="-128"/>
              <a:ea typeface="Meiryo UI" panose="020B0604030504040204" pitchFamily="50" charset="-128"/>
            </a:endParaRPr>
          </a:p>
        </p:txBody>
      </p:sp>
      <p:sp>
        <p:nvSpPr>
          <p:cNvPr id="73" name="角丸四角形 72"/>
          <p:cNvSpPr/>
          <p:nvPr/>
        </p:nvSpPr>
        <p:spPr>
          <a:xfrm>
            <a:off x="4322826" y="5985527"/>
            <a:ext cx="3510336" cy="646484"/>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ja-JP" dirty="0">
                <a:latin typeface="Meiryo UI" panose="020B0604030504040204" pitchFamily="50" charset="-128"/>
                <a:ea typeface="Meiryo UI" panose="020B0604030504040204" pitchFamily="50" charset="-128"/>
              </a:rPr>
              <a:t>核兵器</a:t>
            </a:r>
            <a:r>
              <a:rPr lang="ja-JP" altLang="en-US" dirty="0">
                <a:latin typeface="Meiryo UI" panose="020B0604030504040204" pitchFamily="50" charset="-128"/>
                <a:ea typeface="Meiryo UI" panose="020B0604030504040204" pitchFamily="50" charset="-128"/>
              </a:rPr>
              <a:t>級核物質</a:t>
            </a:r>
            <a:r>
              <a:rPr lang="ja-JP" altLang="ja-JP" dirty="0">
                <a:latin typeface="Meiryo UI" panose="020B0604030504040204" pitchFamily="50" charset="-128"/>
                <a:ea typeface="Meiryo UI" panose="020B0604030504040204" pitchFamily="50" charset="-128"/>
              </a:rPr>
              <a:t>処理</a:t>
            </a:r>
            <a:r>
              <a:rPr lang="ja-JP" altLang="en-US" dirty="0">
                <a:latin typeface="Meiryo UI" panose="020B0604030504040204" pitchFamily="50" charset="-128"/>
                <a:ea typeface="Meiryo UI" panose="020B0604030504040204" pitchFamily="50" charset="-128"/>
              </a:rPr>
              <a:t>部</a:t>
            </a:r>
            <a:r>
              <a:rPr lang="ja-JP" altLang="ja-JP" dirty="0">
                <a:latin typeface="Meiryo UI" panose="020B0604030504040204" pitchFamily="50" charset="-128"/>
                <a:ea typeface="Meiryo UI" panose="020B0604030504040204" pitchFamily="50" charset="-128"/>
              </a:rPr>
              <a:t>会</a:t>
            </a:r>
            <a:endParaRPr lang="ja-JP" altLang="en-US" dirty="0">
              <a:solidFill>
                <a:schemeClr val="bg1"/>
              </a:solidFill>
              <a:latin typeface="Meiryo UI" panose="020B0604030504040204" pitchFamily="50" charset="-128"/>
              <a:ea typeface="Meiryo UI" panose="020B0604030504040204" pitchFamily="50" charset="-128"/>
            </a:endParaRPr>
          </a:p>
        </p:txBody>
      </p:sp>
      <p:sp>
        <p:nvSpPr>
          <p:cNvPr id="80" name="テキスト ボックス 132"/>
          <p:cNvSpPr txBox="1">
            <a:spLocks noChangeArrowheads="1"/>
          </p:cNvSpPr>
          <p:nvPr/>
        </p:nvSpPr>
        <p:spPr bwMode="auto">
          <a:xfrm>
            <a:off x="3333144" y="5563416"/>
            <a:ext cx="2260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（主査）同志社</a:t>
            </a:r>
            <a:r>
              <a:rPr lang="ja-JP" altLang="ja-JP" sz="1200" dirty="0">
                <a:latin typeface="Meiryo UI" panose="020B0604030504040204" pitchFamily="50" charset="-128"/>
                <a:ea typeface="Meiryo UI" panose="020B0604030504040204" pitchFamily="50" charset="-128"/>
              </a:rPr>
              <a:t>大学・</a:t>
            </a:r>
            <a:r>
              <a:rPr lang="ja-JP" altLang="en-US" sz="1200" dirty="0">
                <a:latin typeface="Meiryo UI" panose="020B0604030504040204" pitchFamily="50" charset="-128"/>
                <a:ea typeface="Meiryo UI" panose="020B0604030504040204" pitchFamily="50" charset="-128"/>
              </a:rPr>
              <a:t>後藤教授</a:t>
            </a:r>
            <a:endParaRPr lang="en-US" altLang="ja-JP" sz="1200" dirty="0">
              <a:latin typeface="Meiryo UI" panose="020B0604030504040204" pitchFamily="50" charset="-128"/>
              <a:ea typeface="Meiryo UI" panose="020B0604030504040204" pitchFamily="50" charset="-128"/>
            </a:endParaRPr>
          </a:p>
        </p:txBody>
      </p:sp>
      <p:cxnSp>
        <p:nvCxnSpPr>
          <p:cNvPr id="98" name="直線コネクタ 97"/>
          <p:cNvCxnSpPr/>
          <p:nvPr/>
        </p:nvCxnSpPr>
        <p:spPr>
          <a:xfrm>
            <a:off x="1914243" y="4612439"/>
            <a:ext cx="0" cy="286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4527417" y="4612439"/>
            <a:ext cx="0" cy="286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7634750" y="4612439"/>
            <a:ext cx="0" cy="286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a:off x="10537422" y="4612439"/>
            <a:ext cx="0" cy="286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テキスト ボックス 132"/>
          <p:cNvSpPr txBox="1">
            <a:spLocks noChangeArrowheads="1"/>
          </p:cNvSpPr>
          <p:nvPr/>
        </p:nvSpPr>
        <p:spPr bwMode="auto">
          <a:xfrm>
            <a:off x="6516971" y="5563416"/>
            <a:ext cx="2260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（主査）三菱重工</a:t>
            </a:r>
            <a:endParaRPr lang="en-US" altLang="ja-JP" sz="1200" dirty="0">
              <a:latin typeface="Meiryo UI" panose="020B0604030504040204" pitchFamily="50" charset="-128"/>
              <a:ea typeface="Meiryo UI" panose="020B0604030504040204" pitchFamily="50" charset="-128"/>
            </a:endParaRPr>
          </a:p>
        </p:txBody>
      </p:sp>
      <p:sp>
        <p:nvSpPr>
          <p:cNvPr id="106" name="テキスト ボックス 132"/>
          <p:cNvSpPr txBox="1">
            <a:spLocks noChangeArrowheads="1"/>
          </p:cNvSpPr>
          <p:nvPr/>
        </p:nvSpPr>
        <p:spPr bwMode="auto">
          <a:xfrm>
            <a:off x="9335458" y="5553339"/>
            <a:ext cx="2260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（主査）東芝</a:t>
            </a:r>
            <a:endParaRPr lang="en-US" altLang="ja-JP" sz="1200" dirty="0">
              <a:latin typeface="Meiryo UI" panose="020B0604030504040204" pitchFamily="50" charset="-128"/>
              <a:ea typeface="Meiryo UI" panose="020B0604030504040204" pitchFamily="50" charset="-128"/>
            </a:endParaRPr>
          </a:p>
        </p:txBody>
      </p:sp>
      <p:sp>
        <p:nvSpPr>
          <p:cNvPr id="107" name="テキスト ボックス 132"/>
          <p:cNvSpPr txBox="1">
            <a:spLocks noChangeArrowheads="1"/>
          </p:cNvSpPr>
          <p:nvPr/>
        </p:nvSpPr>
        <p:spPr bwMode="auto">
          <a:xfrm>
            <a:off x="7785737" y="6170269"/>
            <a:ext cx="152500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200" dirty="0">
                <a:latin typeface="Meiryo UI" panose="020B0604030504040204" pitchFamily="50" charset="-128"/>
                <a:ea typeface="Meiryo UI" panose="020B0604030504040204" pitchFamily="50" charset="-128"/>
              </a:rPr>
              <a:t>（主査）東京大学</a:t>
            </a:r>
            <a:endParaRPr lang="en-US" altLang="ja-JP" sz="1200" dirty="0">
              <a:latin typeface="Meiryo UI" panose="020B0604030504040204" pitchFamily="50" charset="-128"/>
              <a:ea typeface="Meiryo UI" panose="020B0604030504040204" pitchFamily="50" charset="-128"/>
            </a:endParaRPr>
          </a:p>
        </p:txBody>
      </p:sp>
      <p:sp>
        <p:nvSpPr>
          <p:cNvPr id="28" name="テキスト ボックス 123"/>
          <p:cNvSpPr txBox="1">
            <a:spLocks noChangeArrowheads="1"/>
          </p:cNvSpPr>
          <p:nvPr/>
        </p:nvSpPr>
        <p:spPr bwMode="auto">
          <a:xfrm>
            <a:off x="362653" y="1812498"/>
            <a:ext cx="3231105" cy="584775"/>
          </a:xfrm>
          <a:prstGeom prst="rect">
            <a:avLst/>
          </a:prstGeom>
          <a:noFill/>
          <a:ln>
            <a:noFill/>
            <a:prstDash val="sysDot"/>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dirty="0">
                <a:latin typeface="Meiryo UI" panose="020B0604030504040204" pitchFamily="50" charset="-128"/>
                <a:ea typeface="Meiryo UI" panose="020B0604030504040204" pitchFamily="50" charset="-128"/>
              </a:rPr>
              <a:t>額賀福志郎／森英介／山本拓</a:t>
            </a:r>
            <a:endParaRPr lang="en-US" altLang="ja-JP" sz="1600" b="1" dirty="0">
              <a:latin typeface="Meiryo UI" panose="020B0604030504040204" pitchFamily="50" charset="-128"/>
              <a:ea typeface="Meiryo UI" panose="020B0604030504040204" pitchFamily="50" charset="-128"/>
            </a:endParaRPr>
          </a:p>
          <a:p>
            <a:pPr algn="ctr">
              <a:spcBef>
                <a:spcPct val="0"/>
              </a:spcBef>
              <a:buFontTx/>
              <a:buNone/>
            </a:pPr>
            <a:r>
              <a:rPr lang="ja-JP" altLang="en-US" sz="1600" b="1" dirty="0">
                <a:latin typeface="Meiryo UI" panose="020B0604030504040204" pitchFamily="50" charset="-128"/>
                <a:ea typeface="Meiryo UI" panose="020B0604030504040204" pitchFamily="50" charset="-128"/>
              </a:rPr>
              <a:t>原田義昭／三原朝彦／三ツ矢憲生</a:t>
            </a:r>
            <a:endParaRPr lang="en-US" altLang="ja-JP" sz="1600" b="1" dirty="0">
              <a:latin typeface="Meiryo UI" panose="020B0604030504040204" pitchFamily="50" charset="-128"/>
              <a:ea typeface="Meiryo UI" panose="020B0604030504040204" pitchFamily="50" charset="-128"/>
            </a:endParaRPr>
          </a:p>
        </p:txBody>
      </p:sp>
      <p:cxnSp>
        <p:nvCxnSpPr>
          <p:cNvPr id="127" name="直線コネクタ 126"/>
          <p:cNvCxnSpPr>
            <a:endCxn id="26" idx="1"/>
          </p:cNvCxnSpPr>
          <p:nvPr/>
        </p:nvCxnSpPr>
        <p:spPr>
          <a:xfrm>
            <a:off x="1474374" y="2611211"/>
            <a:ext cx="61768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2402438" y="2673623"/>
            <a:ext cx="2711681" cy="1015663"/>
          </a:xfrm>
          <a:prstGeom prst="rect">
            <a:avLst/>
          </a:prstGeom>
          <a:noFill/>
        </p:spPr>
        <p:txBody>
          <a:bodyPr wrap="square">
            <a:spAutoFit/>
          </a:bodyPr>
          <a:lstStyle/>
          <a:p>
            <a:pPr>
              <a:defRPr/>
            </a:pPr>
            <a:r>
              <a:rPr lang="ja-JP" altLang="en-US" sz="1200" dirty="0">
                <a:latin typeface="Meiryo UI" panose="020B0604030504040204" pitchFamily="50" charset="-128"/>
                <a:ea typeface="Meiryo UI" panose="020B0604030504040204" pitchFamily="50" charset="-128"/>
              </a:rPr>
              <a:t>◎内閣府・原子力政策担当室</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◎経済産業省</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◎文部科学省</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◎核関連施設立地 自治体</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a:t>
            </a:r>
            <a:r>
              <a:rPr lang="zh-TW" altLang="en-US" sz="1200" dirty="0">
                <a:latin typeface="Meiryo UI" panose="020B0604030504040204" pitchFamily="50" charset="-128"/>
                <a:ea typeface="Meiryo UI" panose="020B0604030504040204" pitchFamily="50" charset="-128"/>
              </a:rPr>
              <a:t>国際廃炉研究開発機構</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IRID</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p:txBody>
      </p:sp>
      <p:cxnSp>
        <p:nvCxnSpPr>
          <p:cNvPr id="51" name="直線コネクタ 50"/>
          <p:cNvCxnSpPr/>
          <p:nvPr/>
        </p:nvCxnSpPr>
        <p:spPr>
          <a:xfrm>
            <a:off x="1474374" y="2611211"/>
            <a:ext cx="0" cy="404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角丸四角形 85"/>
          <p:cNvSpPr/>
          <p:nvPr/>
        </p:nvSpPr>
        <p:spPr>
          <a:xfrm>
            <a:off x="492411" y="2930334"/>
            <a:ext cx="1944216" cy="432048"/>
          </a:xfrm>
          <a:prstGeom prst="roundRect">
            <a:avLst>
              <a:gd name="adj" fmla="val 50000"/>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latin typeface="Meiryo UI" panose="020B0604030504040204" pitchFamily="50" charset="-128"/>
                <a:ea typeface="Meiryo UI" panose="020B0604030504040204" pitchFamily="50" charset="-128"/>
              </a:rPr>
              <a:t>オブザーバー</a:t>
            </a:r>
          </a:p>
        </p:txBody>
      </p:sp>
      <p:sp>
        <p:nvSpPr>
          <p:cNvPr id="55" name="角丸四角形 54"/>
          <p:cNvSpPr/>
          <p:nvPr/>
        </p:nvSpPr>
        <p:spPr>
          <a:xfrm>
            <a:off x="7359390" y="3987720"/>
            <a:ext cx="1847904" cy="326465"/>
          </a:xfrm>
          <a:prstGeom prst="roundRect">
            <a:avLst>
              <a:gd name="adj" fmla="val 50000"/>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bg1"/>
                </a:solidFill>
                <a:latin typeface="Meiryo UI" panose="020B0604030504040204" pitchFamily="50" charset="-128"/>
                <a:ea typeface="Meiryo UI" panose="020B0604030504040204" pitchFamily="50" charset="-128"/>
              </a:rPr>
              <a:t>渉外担当：亀井敬</a:t>
            </a:r>
          </a:p>
        </p:txBody>
      </p:sp>
      <p:cxnSp>
        <p:nvCxnSpPr>
          <p:cNvPr id="25" name="直線コネクタ 24"/>
          <p:cNvCxnSpPr>
            <a:stCxn id="55" idx="1"/>
            <a:endCxn id="44" idx="3"/>
          </p:cNvCxnSpPr>
          <p:nvPr/>
        </p:nvCxnSpPr>
        <p:spPr>
          <a:xfrm flipH="1" flipV="1">
            <a:off x="5055314" y="4149940"/>
            <a:ext cx="2304076" cy="10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角丸四角形 43"/>
          <p:cNvSpPr/>
          <p:nvPr/>
        </p:nvSpPr>
        <p:spPr>
          <a:xfrm>
            <a:off x="3650297" y="3986707"/>
            <a:ext cx="1405017" cy="326465"/>
          </a:xfrm>
          <a:prstGeom prst="roundRect">
            <a:avLst>
              <a:gd name="adj" fmla="val 50000"/>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00" dirty="0">
                <a:solidFill>
                  <a:schemeClr val="bg1"/>
                </a:solidFill>
                <a:latin typeface="Meiryo UI" panose="020B0604030504040204" pitchFamily="50" charset="-128"/>
                <a:ea typeface="Meiryo UI" panose="020B0604030504040204" pitchFamily="50" charset="-128"/>
              </a:rPr>
              <a:t>理事長補佐</a:t>
            </a:r>
          </a:p>
        </p:txBody>
      </p:sp>
      <p:sp>
        <p:nvSpPr>
          <p:cNvPr id="48" name="テキスト ボックス 7"/>
          <p:cNvSpPr txBox="1">
            <a:spLocks noChangeArrowheads="1"/>
          </p:cNvSpPr>
          <p:nvPr/>
        </p:nvSpPr>
        <p:spPr bwMode="auto">
          <a:xfrm>
            <a:off x="764103" y="3790510"/>
            <a:ext cx="2863482"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400" b="1" dirty="0">
                <a:latin typeface="Meiryo UI" panose="020B0604030504040204" pitchFamily="50" charset="-128"/>
                <a:ea typeface="Meiryo UI" panose="020B0604030504040204" pitchFamily="50" charset="-128"/>
              </a:rPr>
              <a:t>◎電力中央研究所・小山正史</a:t>
            </a:r>
            <a:endParaRPr lang="en-US" altLang="ja-JP" sz="1400" b="1" dirty="0">
              <a:latin typeface="Meiryo UI" panose="020B0604030504040204" pitchFamily="50" charset="-128"/>
              <a:ea typeface="Meiryo UI" panose="020B0604030504040204" pitchFamily="50" charset="-128"/>
            </a:endParaRPr>
          </a:p>
          <a:p>
            <a:pPr algn="r">
              <a:spcBef>
                <a:spcPct val="0"/>
              </a:spcBef>
              <a:buFontTx/>
              <a:buNone/>
            </a:pPr>
            <a:r>
              <a:rPr lang="ja-JP" altLang="en-US" sz="1400" b="1" dirty="0">
                <a:latin typeface="Meiryo UI" panose="020B0604030504040204" pitchFamily="50" charset="-128"/>
                <a:ea typeface="Meiryo UI" panose="020B0604030504040204" pitchFamily="50" charset="-128"/>
              </a:rPr>
              <a:t>◎福井大学・有田裕二</a:t>
            </a:r>
            <a:endParaRPr lang="en-US" altLang="ja-JP" sz="1400" b="1" dirty="0">
              <a:latin typeface="Meiryo UI" panose="020B0604030504040204" pitchFamily="50" charset="-128"/>
              <a:ea typeface="Meiryo UI" panose="020B0604030504040204" pitchFamily="50" charset="-128"/>
            </a:endParaRPr>
          </a:p>
          <a:p>
            <a:pPr algn="r">
              <a:spcBef>
                <a:spcPct val="0"/>
              </a:spcBef>
              <a:buFontTx/>
              <a:buNone/>
            </a:pPr>
            <a:r>
              <a:rPr lang="ja-JP" altLang="en-US" sz="1400" b="1" dirty="0">
                <a:latin typeface="Meiryo UI" panose="020B0604030504040204" pitchFamily="50" charset="-128"/>
                <a:ea typeface="Meiryo UI" panose="020B0604030504040204" pitchFamily="50" charset="-128"/>
              </a:rPr>
              <a:t>◎同志社大学・後藤琢也</a:t>
            </a:r>
            <a:endParaRPr lang="en-US" altLang="ja-JP" sz="1400" b="1" dirty="0">
              <a:latin typeface="Meiryo UI" panose="020B0604030504040204" pitchFamily="50" charset="-128"/>
              <a:ea typeface="Meiryo UI" panose="020B0604030504040204" pitchFamily="50" charset="-128"/>
            </a:endParaRPr>
          </a:p>
        </p:txBody>
      </p:sp>
      <p:sp>
        <p:nvSpPr>
          <p:cNvPr id="41" name="角丸四角形 40"/>
          <p:cNvSpPr/>
          <p:nvPr/>
        </p:nvSpPr>
        <p:spPr>
          <a:xfrm>
            <a:off x="5041690" y="2362088"/>
            <a:ext cx="2087673" cy="522141"/>
          </a:xfrm>
          <a:prstGeom prst="roundRect">
            <a:avLst>
              <a:gd name="adj" fmla="val 35900"/>
            </a:avLst>
          </a:prstGeom>
          <a:solidFill>
            <a:srgbClr val="002060"/>
          </a:solidFill>
          <a:ln w="57150">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800" b="1" dirty="0">
                <a:solidFill>
                  <a:schemeClr val="bg1"/>
                </a:solidFill>
                <a:latin typeface="Meiryo UI" panose="020B0604030504040204" pitchFamily="50" charset="-128"/>
                <a:ea typeface="Meiryo UI" panose="020B0604030504040204" pitchFamily="50" charset="-128"/>
              </a:rPr>
              <a:t>総会</a:t>
            </a:r>
          </a:p>
        </p:txBody>
      </p:sp>
      <p:sp>
        <p:nvSpPr>
          <p:cNvPr id="49" name="角丸四角形 48"/>
          <p:cNvSpPr/>
          <p:nvPr/>
        </p:nvSpPr>
        <p:spPr>
          <a:xfrm>
            <a:off x="5042978" y="3276565"/>
            <a:ext cx="2087673" cy="522141"/>
          </a:xfrm>
          <a:prstGeom prst="roundRect">
            <a:avLst>
              <a:gd name="adj" fmla="val 35900"/>
            </a:avLst>
          </a:prstGeom>
          <a:solidFill>
            <a:schemeClr val="accent5">
              <a:lumMod val="60000"/>
              <a:lumOff val="40000"/>
            </a:schemeClr>
          </a:solidFill>
          <a:ln w="5715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dirty="0">
                <a:solidFill>
                  <a:schemeClr val="tx1"/>
                </a:solidFill>
                <a:latin typeface="Meiryo UI" panose="020B0604030504040204" pitchFamily="50" charset="-128"/>
                <a:ea typeface="Meiryo UI" panose="020B0604030504040204" pitchFamily="50" charset="-128"/>
              </a:rPr>
              <a:t>理事会</a:t>
            </a:r>
          </a:p>
        </p:txBody>
      </p:sp>
      <p:sp>
        <p:nvSpPr>
          <p:cNvPr id="50" name="正方形/長方形 49"/>
          <p:cNvSpPr/>
          <p:nvPr/>
        </p:nvSpPr>
        <p:spPr>
          <a:xfrm>
            <a:off x="5313600" y="3834826"/>
            <a:ext cx="1709433" cy="307777"/>
          </a:xfrm>
          <a:prstGeom prst="rect">
            <a:avLst/>
          </a:prstGeom>
        </p:spPr>
        <p:txBody>
          <a:bodyPr wrap="square">
            <a:spAutoFit/>
          </a:bodyPr>
          <a:lstStyle/>
          <a:p>
            <a:r>
              <a:rPr lang="ja-JP" altLang="en-US" sz="1400" b="1" dirty="0">
                <a:effectLst/>
                <a:latin typeface="Meiryo UI" panose="020B0604030504040204" pitchFamily="50" charset="-128"/>
                <a:ea typeface="Meiryo UI" panose="020B0604030504040204" pitchFamily="50" charset="-128"/>
                <a:cs typeface="ＭＳ 明朝" panose="02020609040205080304" pitchFamily="17" charset="-128"/>
              </a:rPr>
              <a:t>理事長　　木下幹康</a:t>
            </a:r>
            <a:endParaRPr lang="ja-JP" altLang="en-US" sz="1400" b="1" dirty="0">
              <a:latin typeface="Meiryo UI" panose="020B0604030504040204" pitchFamily="50" charset="-128"/>
              <a:ea typeface="Meiryo UI" panose="020B0604030504040204" pitchFamily="50" charset="-128"/>
            </a:endParaRPr>
          </a:p>
        </p:txBody>
      </p:sp>
      <p:sp>
        <p:nvSpPr>
          <p:cNvPr id="52" name="角丸四角形 51"/>
          <p:cNvSpPr/>
          <p:nvPr/>
        </p:nvSpPr>
        <p:spPr>
          <a:xfrm>
            <a:off x="4612481" y="1228774"/>
            <a:ext cx="2967012" cy="671681"/>
          </a:xfrm>
          <a:prstGeom prst="roundRect">
            <a:avLst>
              <a:gd name="adj" fmla="val 44341"/>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bIns="36000" anchor="b"/>
          <a:lstStyle/>
          <a:p>
            <a:pPr algn="ctr" eaLnBrk="1" hangingPunct="1">
              <a:defRPr/>
            </a:pPr>
            <a:endParaRPr lang="en-US" altLang="ja-JP" sz="2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endParaRPr lang="en-US" altLang="ja-JP" sz="2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endParaRPr lang="en-US" altLang="ja-JP" sz="2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endParaRPr lang="en-US" altLang="ja-JP" sz="2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28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溶融塩炉協議会</a:t>
            </a:r>
          </a:p>
        </p:txBody>
      </p:sp>
      <p:sp>
        <p:nvSpPr>
          <p:cNvPr id="14" name="角丸四角形 13"/>
          <p:cNvSpPr/>
          <p:nvPr/>
        </p:nvSpPr>
        <p:spPr>
          <a:xfrm>
            <a:off x="9422772" y="3335039"/>
            <a:ext cx="1944216" cy="347795"/>
          </a:xfrm>
          <a:prstGeom prst="roundRect">
            <a:avLst>
              <a:gd name="adj" fmla="val 50000"/>
            </a:avLst>
          </a:prstGeom>
          <a:solidFill>
            <a:schemeClr val="accent4">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dirty="0">
                <a:solidFill>
                  <a:schemeClr val="tx1"/>
                </a:solidFill>
                <a:latin typeface="Meiryo UI" panose="020B0604030504040204" pitchFamily="50" charset="-128"/>
                <a:ea typeface="Meiryo UI" panose="020B0604030504040204" pitchFamily="50" charset="-128"/>
              </a:rPr>
              <a:t>協議会事務局</a:t>
            </a:r>
          </a:p>
        </p:txBody>
      </p:sp>
      <p:sp>
        <p:nvSpPr>
          <p:cNvPr id="59" name="正方形/長方形 58"/>
          <p:cNvSpPr/>
          <p:nvPr/>
        </p:nvSpPr>
        <p:spPr>
          <a:xfrm>
            <a:off x="5230132" y="4162511"/>
            <a:ext cx="1929489" cy="307777"/>
          </a:xfrm>
          <a:prstGeom prst="rect">
            <a:avLst/>
          </a:prstGeom>
        </p:spPr>
        <p:txBody>
          <a:bodyPr wrap="square">
            <a:spAutoFit/>
          </a:bodyPr>
          <a:lstStyle/>
          <a:p>
            <a:r>
              <a:rPr lang="ja-JP" altLang="en-US" sz="1400" b="1" dirty="0">
                <a:effectLst/>
                <a:latin typeface="Meiryo UI" panose="020B0604030504040204" pitchFamily="50" charset="-128"/>
                <a:ea typeface="Meiryo UI" panose="020B0604030504040204" pitchFamily="50" charset="-128"/>
                <a:cs typeface="ＭＳ 明朝" panose="02020609040205080304" pitchFamily="17" charset="-128"/>
              </a:rPr>
              <a:t>専務理事　</a:t>
            </a:r>
            <a:endParaRPr lang="ja-JP" altLang="en-US" sz="1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444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49309"/>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溶融塩炉協議会　設立趣意書</a:t>
            </a:r>
          </a:p>
        </p:txBody>
      </p:sp>
      <p:sp>
        <p:nvSpPr>
          <p:cNvPr id="4102" name="テキスト ボックス 2"/>
          <p:cNvSpPr txBox="1">
            <a:spLocks noChangeArrowheads="1"/>
          </p:cNvSpPr>
          <p:nvPr/>
        </p:nvSpPr>
        <p:spPr bwMode="auto">
          <a:xfrm>
            <a:off x="264042" y="1036601"/>
            <a:ext cx="11663916" cy="5401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300" b="1" dirty="0">
                <a:latin typeface="HG教科書体" panose="02020609000000000000" pitchFamily="17" charset="-128"/>
                <a:ea typeface="HG教科書体" panose="02020609000000000000" pitchFamily="17" charset="-128"/>
              </a:rPr>
              <a:t>我々は、人類の持続的な成長と福祉の向上を維持しつつ、地球規模のエネルギー問題と経済発展との調和的発展を確実にし、喫緊の問題である大規模な気候変動への対応と温室効果ガスの削減に貢献し、また過酷事故を引き起こさない次世代の原子力技術である「溶融塩炉」を緊密な官民連携のもと、早期に社会実装することにより、福島事故のデブリ処理、及び使用済み核燃料の減容処理技術を世界に先駆けて確立することを目的として「</a:t>
            </a:r>
            <a:r>
              <a:rPr lang="ja-JP" altLang="en-US" sz="2300" b="1" u="sng" dirty="0">
                <a:latin typeface="HG教科書体" panose="02020609000000000000" pitchFamily="17" charset="-128"/>
                <a:ea typeface="HG教科書体" panose="02020609000000000000" pitchFamily="17" charset="-128"/>
              </a:rPr>
              <a:t>溶融塩炉協議会</a:t>
            </a:r>
            <a:r>
              <a:rPr lang="ja-JP" altLang="en-US" sz="2300" b="1" dirty="0">
                <a:latin typeface="HG教科書体" panose="02020609000000000000" pitchFamily="17" charset="-128"/>
                <a:ea typeface="HG教科書体" panose="02020609000000000000" pitchFamily="17" charset="-128"/>
              </a:rPr>
              <a:t>」を発足させる。 </a:t>
            </a:r>
          </a:p>
          <a:p>
            <a:pPr>
              <a:spcBef>
                <a:spcPct val="0"/>
              </a:spcBef>
              <a:buFontTx/>
              <a:buNone/>
            </a:pPr>
            <a:endParaRPr lang="ja-JP" altLang="en-US" sz="2300" b="1" dirty="0">
              <a:latin typeface="HG教科書体" panose="02020609000000000000" pitchFamily="17" charset="-128"/>
              <a:ea typeface="HG教科書体" panose="02020609000000000000" pitchFamily="17" charset="-128"/>
            </a:endParaRPr>
          </a:p>
          <a:p>
            <a:pPr>
              <a:spcBef>
                <a:spcPct val="0"/>
              </a:spcBef>
              <a:buFontTx/>
              <a:buNone/>
            </a:pPr>
            <a:r>
              <a:rPr lang="ja-JP" altLang="en-US" sz="2300" b="1" dirty="0">
                <a:latin typeface="HG教科書体" panose="02020609000000000000" pitchFamily="17" charset="-128"/>
                <a:ea typeface="HG教科書体" panose="02020609000000000000" pitchFamily="17" charset="-128"/>
              </a:rPr>
              <a:t>福島第一原子力発電所事故を契機として、脱原発に舵をきるドイツや台湾、そして韓国などの動きが顕著であるが、これら脱原発政策遂行の成否には、現在まで蓄積されてきた使用済み核燃料の処理問題が立ちはだかっている。これは原子力産業が抱える根源的、且つ人類史的課題であり、我々人間が生み出した最大の悪しき負債である。</a:t>
            </a:r>
          </a:p>
          <a:p>
            <a:pPr>
              <a:spcBef>
                <a:spcPct val="0"/>
              </a:spcBef>
              <a:buFontTx/>
              <a:buNone/>
            </a:pPr>
            <a:r>
              <a:rPr lang="ja-JP" altLang="en-US" sz="2300" b="1" dirty="0">
                <a:latin typeface="HG教科書体" panose="02020609000000000000" pitchFamily="17" charset="-128"/>
                <a:ea typeface="HG教科書体" panose="02020609000000000000" pitchFamily="17" charset="-128"/>
              </a:rPr>
              <a:t>我々が掲げる溶融塩炉開発は、この放射性廃棄物の減容化・短寿命化を実現する技術であり、この技術を早期に実現することで、未来の人類社会への影響を最小限にし、気候変動問題を解決も含め、子々孫々に至るまで安全・安心に暮せる地球環境を引き継ぐことを目指すものである。</a:t>
            </a:r>
          </a:p>
        </p:txBody>
      </p:sp>
    </p:spTree>
    <p:extLst>
      <p:ext uri="{BB962C8B-B14F-4D97-AF65-F5344CB8AC3E}">
        <p14:creationId xmlns:p14="http://schemas.microsoft.com/office/powerpoint/2010/main" val="2066925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35661"/>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溶融塩炉協議会 設立発起人</a:t>
            </a:r>
          </a:p>
        </p:txBody>
      </p:sp>
      <p:sp>
        <p:nvSpPr>
          <p:cNvPr id="2" name="正方形/長方形 1"/>
          <p:cNvSpPr/>
          <p:nvPr/>
        </p:nvSpPr>
        <p:spPr>
          <a:xfrm>
            <a:off x="244547" y="874259"/>
            <a:ext cx="11717080" cy="5586145"/>
          </a:xfrm>
          <a:prstGeom prst="rect">
            <a:avLst/>
          </a:prstGeom>
        </p:spPr>
        <p:txBody>
          <a:bodyPr wrap="square">
            <a:spAutoFit/>
          </a:bodyPr>
          <a:lstStyle/>
          <a:p>
            <a:pPr>
              <a:defRPr/>
            </a:pPr>
            <a:r>
              <a:rPr lang="ja-JP" altLang="ja-JP" sz="1700" b="1" dirty="0">
                <a:latin typeface="ＭＳ Ｐ明朝" panose="02020600040205080304" pitchFamily="18" charset="-128"/>
                <a:ea typeface="ＭＳ Ｐ明朝" panose="02020600040205080304" pitchFamily="18" charset="-128"/>
              </a:rPr>
              <a:t>＜呼びかけ人＞</a:t>
            </a:r>
          </a:p>
          <a:p>
            <a:pPr>
              <a:defRPr/>
            </a:pPr>
            <a:r>
              <a:rPr lang="ja-JP" altLang="ja-JP" sz="1700" b="1" dirty="0">
                <a:latin typeface="ＭＳ Ｐ明朝" panose="02020600040205080304" pitchFamily="18" charset="-128"/>
                <a:ea typeface="ＭＳ Ｐ明朝" panose="02020600040205080304" pitchFamily="18" charset="-128"/>
              </a:rPr>
              <a:t>有馬朗人　武蔵</a:t>
            </a:r>
            <a:r>
              <a:rPr lang="ja-JP" altLang="ja-JP" sz="1700" b="1" dirty="0" err="1">
                <a:latin typeface="ＭＳ Ｐ明朝" panose="02020600040205080304" pitchFamily="18" charset="-128"/>
                <a:ea typeface="ＭＳ Ｐ明朝" panose="02020600040205080304" pitchFamily="18" charset="-128"/>
              </a:rPr>
              <a:t>学園学園</a:t>
            </a:r>
            <a:r>
              <a:rPr lang="ja-JP" altLang="ja-JP" sz="1700" b="1" dirty="0">
                <a:latin typeface="ＭＳ Ｐ明朝" panose="02020600040205080304" pitchFamily="18" charset="-128"/>
                <a:ea typeface="ＭＳ Ｐ明朝" panose="02020600040205080304" pitchFamily="18" charset="-128"/>
              </a:rPr>
              <a:t>長・理学博士、</a:t>
            </a:r>
            <a:r>
              <a:rPr lang="en-US" altLang="ja-JP"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松井一秋　エネ総工研</a:t>
            </a:r>
            <a:r>
              <a:rPr lang="en-US" altLang="ja-JP"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理事</a:t>
            </a:r>
            <a:r>
              <a:rPr lang="ja-JP" altLang="en-US"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木下幹康　</a:t>
            </a:r>
            <a:r>
              <a:rPr lang="en-US" altLang="ja-JP" sz="1700" b="1" dirty="0">
                <a:latin typeface="ＭＳ Ｐ明朝" panose="02020600040205080304" pitchFamily="18" charset="-128"/>
                <a:ea typeface="ＭＳ Ｐ明朝" panose="02020600040205080304" pitchFamily="18" charset="-128"/>
              </a:rPr>
              <a:t>ITMSF</a:t>
            </a:r>
            <a:r>
              <a:rPr lang="ja-JP" altLang="ja-JP" sz="1700" b="1" dirty="0">
                <a:latin typeface="ＭＳ Ｐ明朝" panose="02020600040205080304" pitchFamily="18" charset="-128"/>
                <a:ea typeface="ＭＳ Ｐ明朝" panose="02020600040205080304" pitchFamily="18" charset="-128"/>
              </a:rPr>
              <a:t>理事長</a:t>
            </a:r>
          </a:p>
          <a:p>
            <a:pPr>
              <a:defRPr/>
            </a:pPr>
            <a:r>
              <a:rPr lang="en-US" altLang="ja-JP" sz="1700" b="1" dirty="0">
                <a:latin typeface="ＭＳ Ｐ明朝" panose="02020600040205080304" pitchFamily="18" charset="-128"/>
                <a:ea typeface="ＭＳ Ｐ明朝" panose="02020600040205080304" pitchFamily="18" charset="-128"/>
              </a:rPr>
              <a:t> </a:t>
            </a:r>
            <a:endParaRPr lang="ja-JP" altLang="ja-JP" sz="1700" b="1" dirty="0">
              <a:latin typeface="ＭＳ Ｐ明朝" panose="02020600040205080304" pitchFamily="18" charset="-128"/>
              <a:ea typeface="ＭＳ Ｐ明朝" panose="02020600040205080304" pitchFamily="18" charset="-128"/>
            </a:endParaRPr>
          </a:p>
          <a:p>
            <a:pPr>
              <a:defRPr/>
            </a:pPr>
            <a:r>
              <a:rPr lang="ja-JP" altLang="ja-JP" sz="1700" b="1" dirty="0">
                <a:latin typeface="ＭＳ Ｐ明朝" panose="02020600040205080304" pitchFamily="18" charset="-128"/>
                <a:ea typeface="ＭＳ Ｐ明朝" panose="02020600040205080304" pitchFamily="18" charset="-128"/>
              </a:rPr>
              <a:t>＜設立発起人＞</a:t>
            </a:r>
          </a:p>
          <a:p>
            <a:pPr>
              <a:defRPr/>
            </a:pPr>
            <a:r>
              <a:rPr lang="ja-JP" altLang="ja-JP" sz="1700" b="1" dirty="0">
                <a:latin typeface="ＭＳ Ｐ明朝" panose="02020600040205080304" pitchFamily="18" charset="-128"/>
                <a:ea typeface="ＭＳ Ｐ明朝" panose="02020600040205080304" pitchFamily="18" charset="-128"/>
              </a:rPr>
              <a:t>武蔵</a:t>
            </a:r>
            <a:r>
              <a:rPr lang="ja-JP" altLang="ja-JP" sz="1700" b="1" dirty="0" err="1">
                <a:latin typeface="ＭＳ Ｐ明朝" panose="02020600040205080304" pitchFamily="18" charset="-128"/>
                <a:ea typeface="ＭＳ Ｐ明朝" panose="02020600040205080304" pitchFamily="18" charset="-128"/>
              </a:rPr>
              <a:t>学園学園</a:t>
            </a:r>
            <a:r>
              <a:rPr lang="ja-JP" altLang="ja-JP" sz="1700" b="1" dirty="0">
                <a:latin typeface="ＭＳ Ｐ明朝" panose="02020600040205080304" pitchFamily="18" charset="-128"/>
                <a:ea typeface="ＭＳ Ｐ明朝" panose="02020600040205080304" pitchFamily="18" charset="-128"/>
              </a:rPr>
              <a:t>長理学博士・有馬 朗人、　京都大学名誉教授・伊藤 靖彦、　東京大学名誉教授・石野 栞、　東京工業大学教授・高橋 実、　東京大学名誉教授・山脇 道夫、　エネ総工研理事・松井 一秋、　京都大学教授・宇根崎 博信、　東京工業大学名誉教授・吉田 正、　</a:t>
            </a:r>
            <a:r>
              <a:rPr lang="ja-JP" altLang="ja-JP" sz="1700" b="1" dirty="0" smtClean="0">
                <a:latin typeface="ＭＳ Ｐ明朝" panose="02020600040205080304" pitchFamily="18" charset="-128"/>
                <a:ea typeface="ＭＳ Ｐ明朝" panose="02020600040205080304" pitchFamily="18" charset="-128"/>
              </a:rPr>
              <a:t>核融合科</a:t>
            </a:r>
            <a:r>
              <a:rPr lang="ja-JP" altLang="ja-JP" sz="1700" b="1" dirty="0">
                <a:latin typeface="ＭＳ Ｐ明朝" panose="02020600040205080304" pitchFamily="18" charset="-128"/>
                <a:ea typeface="ＭＳ Ｐ明朝" panose="02020600040205080304" pitchFamily="18" charset="-128"/>
              </a:rPr>
              <a:t>学研究所名誉教授・相良明男、　核融合科学研究所特任准教授・渡邉崇、　福井大学名誉教授・島津洋一郎、　高エネルギー加速器研究機構教授・古川和朗、　東京工業大学名誉教授・藤井靖彦、　近畿大学教授・野上雅伸、　長岡技術科学大学教授・鈴木達也、　東京大学工学博士・木下幹康、　株式会社</a:t>
            </a:r>
            <a:r>
              <a:rPr lang="en-US" altLang="ja-JP" sz="1700" b="1" dirty="0">
                <a:latin typeface="ＭＳ Ｐ明朝" panose="02020600040205080304" pitchFamily="18" charset="-128"/>
                <a:ea typeface="ＭＳ Ｐ明朝" panose="02020600040205080304" pitchFamily="18" charset="-128"/>
              </a:rPr>
              <a:t>TTS</a:t>
            </a:r>
            <a:r>
              <a:rPr lang="ja-JP" altLang="ja-JP" sz="1700" b="1" dirty="0">
                <a:latin typeface="ＭＳ Ｐ明朝" panose="02020600040205080304" pitchFamily="18" charset="-128"/>
                <a:ea typeface="ＭＳ Ｐ明朝" panose="02020600040205080304" pitchFamily="18" charset="-128"/>
              </a:rPr>
              <a:t>技術統括・千葉文浩、　株式会社</a:t>
            </a:r>
            <a:r>
              <a:rPr lang="en-US" altLang="ja-JP" sz="1700" b="1" dirty="0">
                <a:latin typeface="ＭＳ Ｐ明朝" panose="02020600040205080304" pitchFamily="18" charset="-128"/>
                <a:ea typeface="ＭＳ Ｐ明朝" panose="02020600040205080304" pitchFamily="18" charset="-128"/>
              </a:rPr>
              <a:t>TTS</a:t>
            </a:r>
            <a:r>
              <a:rPr lang="ja-JP" altLang="ja-JP" sz="1700" b="1" dirty="0">
                <a:latin typeface="ＭＳ Ｐ明朝" panose="02020600040205080304" pitchFamily="18" charset="-128"/>
                <a:ea typeface="ＭＳ Ｐ明朝" panose="02020600040205080304" pitchFamily="18" charset="-128"/>
              </a:rPr>
              <a:t>代表取締役・古川 雅章、　株式会社</a:t>
            </a:r>
            <a:r>
              <a:rPr lang="en-US" altLang="ja-JP" sz="1700" b="1" dirty="0">
                <a:latin typeface="ＭＳ Ｐ明朝" panose="02020600040205080304" pitchFamily="18" charset="-128"/>
                <a:ea typeface="ＭＳ Ｐ明朝" panose="02020600040205080304" pitchFamily="18" charset="-128"/>
              </a:rPr>
              <a:t>TTS</a:t>
            </a:r>
            <a:r>
              <a:rPr lang="ja-JP" altLang="ja-JP" sz="1700" b="1" dirty="0">
                <a:latin typeface="ＭＳ Ｐ明朝" panose="02020600040205080304" pitchFamily="18" charset="-128"/>
                <a:ea typeface="ＭＳ Ｐ明朝" panose="02020600040205080304" pitchFamily="18" charset="-128"/>
              </a:rPr>
              <a:t>取締役会長・金子 和夫</a:t>
            </a:r>
            <a:r>
              <a:rPr lang="ja-JP" altLang="en-US" sz="1700" b="1" dirty="0">
                <a:latin typeface="ＭＳ Ｐ明朝" panose="02020600040205080304" pitchFamily="18" charset="-128"/>
                <a:ea typeface="ＭＳ Ｐ明朝" panose="02020600040205080304" pitchFamily="18" charset="-128"/>
              </a:rPr>
              <a:t>　三井物産戦略研究所・阿部 裕</a:t>
            </a:r>
            <a:endParaRPr lang="en-US" altLang="ja-JP" sz="1700" b="1" dirty="0">
              <a:latin typeface="ＭＳ Ｐ明朝" panose="02020600040205080304" pitchFamily="18" charset="-128"/>
              <a:ea typeface="ＭＳ Ｐ明朝" panose="02020600040205080304" pitchFamily="18" charset="-128"/>
            </a:endParaRPr>
          </a:p>
          <a:p>
            <a:pPr>
              <a:defRPr/>
            </a:pPr>
            <a:r>
              <a:rPr lang="en-US" altLang="ja-JP" sz="1700" b="1" dirty="0">
                <a:latin typeface="ＭＳ Ｐ明朝" panose="02020600040205080304" pitchFamily="18" charset="-128"/>
                <a:ea typeface="ＭＳ Ｐ明朝" panose="02020600040205080304" pitchFamily="18" charset="-128"/>
              </a:rPr>
              <a:t> </a:t>
            </a:r>
            <a:endParaRPr lang="ja-JP" altLang="ja-JP" sz="1700" b="1" dirty="0">
              <a:latin typeface="ＭＳ Ｐ明朝" panose="02020600040205080304" pitchFamily="18" charset="-128"/>
              <a:ea typeface="ＭＳ Ｐ明朝" panose="02020600040205080304" pitchFamily="18" charset="-128"/>
            </a:endParaRPr>
          </a:p>
          <a:p>
            <a:pPr>
              <a:defRPr/>
            </a:pPr>
            <a:r>
              <a:rPr lang="ja-JP" altLang="ja-JP" sz="1700" b="1" dirty="0">
                <a:latin typeface="ＭＳ Ｐ明朝" panose="02020600040205080304" pitchFamily="18" charset="-128"/>
                <a:ea typeface="ＭＳ Ｐ明朝" panose="02020600040205080304" pitchFamily="18" charset="-128"/>
              </a:rPr>
              <a:t>＜国会議員世話人＞</a:t>
            </a:r>
          </a:p>
          <a:p>
            <a:pPr>
              <a:defRPr/>
            </a:pPr>
            <a:r>
              <a:rPr lang="ja-JP" altLang="ja-JP" sz="1700" b="1" dirty="0">
                <a:latin typeface="ＭＳ Ｐ明朝" panose="02020600040205080304" pitchFamily="18" charset="-128"/>
                <a:ea typeface="ＭＳ Ｐ明朝" panose="02020600040205080304" pitchFamily="18" charset="-128"/>
              </a:rPr>
              <a:t>額賀福志郎、森 英介、山本 拓、原田義昭、三原朝彦、三ツ矢憲生、片山さつき　他</a:t>
            </a:r>
            <a:r>
              <a:rPr lang="ja-JP" altLang="en-US"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（順不同）</a:t>
            </a:r>
          </a:p>
          <a:p>
            <a:pPr>
              <a:defRPr/>
            </a:pPr>
            <a:r>
              <a:rPr lang="en-US" altLang="ja-JP" sz="1700" b="1" dirty="0">
                <a:latin typeface="ＭＳ Ｐ明朝" panose="02020600040205080304" pitchFamily="18" charset="-128"/>
                <a:ea typeface="ＭＳ Ｐ明朝" panose="02020600040205080304" pitchFamily="18" charset="-128"/>
              </a:rPr>
              <a:t> </a:t>
            </a:r>
            <a:endParaRPr lang="ja-JP" altLang="ja-JP" sz="1700" b="1" dirty="0">
              <a:latin typeface="ＭＳ Ｐ明朝" panose="02020600040205080304" pitchFamily="18" charset="-128"/>
              <a:ea typeface="ＭＳ Ｐ明朝" panose="02020600040205080304" pitchFamily="18" charset="-128"/>
            </a:endParaRPr>
          </a:p>
          <a:p>
            <a:pPr>
              <a:defRPr/>
            </a:pPr>
            <a:r>
              <a:rPr lang="ja-JP" altLang="ja-JP" sz="1700" b="1" dirty="0">
                <a:latin typeface="ＭＳ Ｐ明朝" panose="02020600040205080304" pitchFamily="18" charset="-128"/>
                <a:ea typeface="ＭＳ Ｐ明朝" panose="02020600040205080304" pitchFamily="18" charset="-128"/>
              </a:rPr>
              <a:t>＜企業＞</a:t>
            </a:r>
          </a:p>
          <a:p>
            <a:pPr>
              <a:defRPr/>
            </a:pPr>
            <a:r>
              <a:rPr lang="ja-JP" altLang="en-US" sz="1700" b="1" dirty="0">
                <a:latin typeface="ＭＳ Ｐ明朝" panose="02020600040205080304" pitchFamily="18" charset="-128"/>
                <a:ea typeface="ＭＳ Ｐ明朝" panose="02020600040205080304" pitchFamily="18" charset="-128"/>
              </a:rPr>
              <a:t>日本経済団体連合会</a:t>
            </a:r>
            <a:r>
              <a:rPr lang="ja-JP" altLang="ja-JP" sz="1700" b="1" dirty="0">
                <a:latin typeface="ＭＳ Ｐ明朝" panose="02020600040205080304" pitchFamily="18" charset="-128"/>
                <a:ea typeface="ＭＳ Ｐ明朝" panose="02020600040205080304" pitchFamily="18" charset="-128"/>
              </a:rPr>
              <a:t>、電気事業連合会、日立製作所、東芝、</a:t>
            </a:r>
            <a:r>
              <a:rPr lang="en-US" altLang="ja-JP" sz="1700" b="1" dirty="0">
                <a:latin typeface="ＭＳ Ｐ明朝" panose="02020600040205080304" pitchFamily="18" charset="-128"/>
                <a:ea typeface="ＭＳ Ｐ明朝" panose="02020600040205080304" pitchFamily="18" charset="-128"/>
              </a:rPr>
              <a:t>IHI</a:t>
            </a:r>
            <a:r>
              <a:rPr lang="ja-JP" altLang="en-US" sz="1700" b="1" dirty="0" err="1">
                <a:latin typeface="ＭＳ Ｐ明朝" panose="02020600040205080304" pitchFamily="18" charset="-128"/>
                <a:ea typeface="ＭＳ Ｐ明朝" panose="02020600040205080304" pitchFamily="18" charset="-128"/>
              </a:rPr>
              <a:t>、</a:t>
            </a:r>
            <a:r>
              <a:rPr lang="ja-JP" altLang="ja-JP" sz="1700" b="1" dirty="0">
                <a:latin typeface="ＭＳ Ｐ明朝" panose="02020600040205080304" pitchFamily="18" charset="-128"/>
                <a:ea typeface="ＭＳ Ｐ明朝" panose="02020600040205080304" pitchFamily="18" charset="-128"/>
              </a:rPr>
              <a:t>三菱電気、富士電機、関電工東京、トーエネック、東京エネシス、中電工、きんでん</a:t>
            </a:r>
            <a:r>
              <a:rPr lang="ja-JP" altLang="en-US" sz="1700" b="1" dirty="0">
                <a:latin typeface="ＭＳ Ｐ明朝" panose="02020600040205080304" pitchFamily="18" charset="-128"/>
                <a:ea typeface="ＭＳ Ｐ明朝" panose="02020600040205080304" pitchFamily="18" charset="-128"/>
              </a:rPr>
              <a:t>、荏原製作所、前川製作所、帝国電機、助川電機、ダイキン、金属技研、三菱金属、新日鐵住金</a:t>
            </a:r>
            <a:endParaRPr lang="en-US" altLang="ja-JP" sz="1700" b="1" dirty="0">
              <a:latin typeface="ＭＳ Ｐ明朝" panose="02020600040205080304" pitchFamily="18" charset="-128"/>
              <a:ea typeface="ＭＳ Ｐ明朝" panose="02020600040205080304" pitchFamily="18" charset="-128"/>
            </a:endParaRPr>
          </a:p>
          <a:p>
            <a:pPr>
              <a:defRPr/>
            </a:pPr>
            <a:r>
              <a:rPr lang="en-US" altLang="ja-JP" sz="1700" b="1" dirty="0" err="1">
                <a:latin typeface="ＭＳ Ｐ明朝" panose="02020600040205080304" pitchFamily="18" charset="-128"/>
                <a:ea typeface="ＭＳ Ｐ明朝" panose="02020600040205080304" pitchFamily="18" charset="-128"/>
              </a:rPr>
              <a:t>ThorCon</a:t>
            </a:r>
            <a:r>
              <a:rPr lang="en-US" altLang="ja-JP" sz="1700" b="1" dirty="0">
                <a:latin typeface="ＭＳ Ｐ明朝" panose="02020600040205080304" pitchFamily="18" charset="-128"/>
                <a:ea typeface="ＭＳ Ｐ明朝" panose="02020600040205080304" pitchFamily="18" charset="-128"/>
              </a:rPr>
              <a:t>, US Inc.</a:t>
            </a:r>
            <a:r>
              <a:rPr lang="ja-JP" altLang="ja-JP" sz="1700" b="1" dirty="0">
                <a:latin typeface="ＭＳ Ｐ明朝" panose="02020600040205080304" pitchFamily="18" charset="-128"/>
                <a:ea typeface="ＭＳ Ｐ明朝" panose="02020600040205080304" pitchFamily="18" charset="-128"/>
              </a:rPr>
              <a:t>（</a:t>
            </a:r>
            <a:r>
              <a:rPr lang="en-US" altLang="ja-JP" sz="1700" b="1" dirty="0">
                <a:latin typeface="ＭＳ Ｐ明朝" panose="02020600040205080304" pitchFamily="18" charset="-128"/>
                <a:ea typeface="ＭＳ Ｐ明朝" panose="02020600040205080304" pitchFamily="18" charset="-128"/>
              </a:rPr>
              <a:t>USA</a:t>
            </a:r>
            <a:r>
              <a:rPr lang="ja-JP" altLang="ja-JP" sz="1700" b="1" dirty="0">
                <a:latin typeface="ＭＳ Ｐ明朝" panose="02020600040205080304" pitchFamily="18" charset="-128"/>
                <a:ea typeface="ＭＳ Ｐ明朝" panose="02020600040205080304" pitchFamily="18" charset="-128"/>
              </a:rPr>
              <a:t>）、</a:t>
            </a:r>
            <a:r>
              <a:rPr lang="en-US" altLang="ja-JP" sz="1700" b="1" dirty="0">
                <a:latin typeface="ＭＳ Ｐ明朝" panose="02020600040205080304" pitchFamily="18" charset="-128"/>
                <a:ea typeface="ＭＳ Ｐ明朝" panose="02020600040205080304" pitchFamily="18" charset="-128"/>
              </a:rPr>
              <a:t> Terrestrial Energy Inc.</a:t>
            </a:r>
            <a:r>
              <a:rPr lang="ja-JP" altLang="ja-JP" sz="1700" b="1" dirty="0">
                <a:latin typeface="ＭＳ Ｐ明朝" panose="02020600040205080304" pitchFamily="18" charset="-128"/>
                <a:ea typeface="ＭＳ Ｐ明朝" panose="02020600040205080304" pitchFamily="18" charset="-128"/>
              </a:rPr>
              <a:t>（</a:t>
            </a:r>
            <a:r>
              <a:rPr lang="en-US" altLang="ja-JP" sz="1700" b="1" dirty="0">
                <a:latin typeface="ＭＳ Ｐ明朝" panose="02020600040205080304" pitchFamily="18" charset="-128"/>
                <a:ea typeface="ＭＳ Ｐ明朝" panose="02020600040205080304" pitchFamily="18" charset="-128"/>
              </a:rPr>
              <a:t>CANADA</a:t>
            </a:r>
            <a:r>
              <a:rPr lang="ja-JP" altLang="ja-JP" sz="1700" b="1" dirty="0">
                <a:latin typeface="ＭＳ Ｐ明朝" panose="02020600040205080304" pitchFamily="18" charset="-128"/>
                <a:ea typeface="ＭＳ Ｐ明朝" panose="02020600040205080304" pitchFamily="18" charset="-128"/>
              </a:rPr>
              <a:t>）、</a:t>
            </a:r>
            <a:r>
              <a:rPr lang="en-US" altLang="ja-JP" sz="1700" b="1" dirty="0">
                <a:latin typeface="ＭＳ Ｐ明朝" panose="02020600040205080304" pitchFamily="18" charset="-128"/>
                <a:ea typeface="ＭＳ Ｐ明朝" panose="02020600040205080304" pitchFamily="18" charset="-128"/>
              </a:rPr>
              <a:t>MOLTEX</a:t>
            </a:r>
            <a:r>
              <a:rPr lang="ja-JP" altLang="ja-JP" sz="1700" b="1" dirty="0">
                <a:latin typeface="ＭＳ Ｐ明朝" panose="02020600040205080304" pitchFamily="18" charset="-128"/>
                <a:ea typeface="ＭＳ Ｐ明朝" panose="02020600040205080304" pitchFamily="18" charset="-128"/>
              </a:rPr>
              <a:t>（</a:t>
            </a:r>
            <a:r>
              <a:rPr lang="en-US" altLang="ja-JP" sz="1700" b="1" dirty="0">
                <a:latin typeface="ＭＳ Ｐ明朝" panose="02020600040205080304" pitchFamily="18" charset="-128"/>
                <a:ea typeface="ＭＳ Ｐ明朝" panose="02020600040205080304" pitchFamily="18" charset="-128"/>
              </a:rPr>
              <a:t>UK</a:t>
            </a:r>
            <a:r>
              <a:rPr lang="ja-JP" altLang="ja-JP" sz="1700" b="1" dirty="0">
                <a:latin typeface="ＭＳ Ｐ明朝" panose="02020600040205080304" pitchFamily="18" charset="-128"/>
                <a:ea typeface="ＭＳ Ｐ明朝" panose="02020600040205080304" pitchFamily="18" charset="-128"/>
              </a:rPr>
              <a:t>）</a:t>
            </a:r>
            <a:r>
              <a:rPr lang="ja-JP" altLang="en-US"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他</a:t>
            </a:r>
          </a:p>
          <a:p>
            <a:pPr>
              <a:defRPr/>
            </a:pPr>
            <a:r>
              <a:rPr lang="en-US" altLang="ja-JP" sz="1700" b="1" dirty="0">
                <a:latin typeface="ＭＳ Ｐ明朝" panose="02020600040205080304" pitchFamily="18" charset="-128"/>
                <a:ea typeface="ＭＳ Ｐ明朝" panose="02020600040205080304" pitchFamily="18" charset="-128"/>
              </a:rPr>
              <a:t> </a:t>
            </a:r>
            <a:endParaRPr lang="ja-JP" altLang="ja-JP" sz="1700" b="1" dirty="0">
              <a:latin typeface="ＭＳ Ｐ明朝" panose="02020600040205080304" pitchFamily="18" charset="-128"/>
              <a:ea typeface="ＭＳ Ｐ明朝" panose="02020600040205080304" pitchFamily="18" charset="-128"/>
            </a:endParaRPr>
          </a:p>
          <a:p>
            <a:pPr>
              <a:defRPr/>
            </a:pPr>
            <a:r>
              <a:rPr lang="ja-JP" altLang="ja-JP" sz="1700" b="1" dirty="0">
                <a:latin typeface="ＭＳ Ｐ明朝" panose="02020600040205080304" pitchFamily="18" charset="-128"/>
                <a:ea typeface="ＭＳ Ｐ明朝" panose="02020600040205080304" pitchFamily="18" charset="-128"/>
              </a:rPr>
              <a:t>＜省庁</a:t>
            </a:r>
            <a:r>
              <a:rPr lang="ja-JP" altLang="en-US" sz="1700" b="1" dirty="0">
                <a:latin typeface="ＭＳ Ｐ明朝" panose="02020600040205080304" pitchFamily="18" charset="-128"/>
                <a:ea typeface="ＭＳ Ｐ明朝" panose="02020600040205080304" pitchFamily="18" charset="-128"/>
              </a:rPr>
              <a:t>・関係団体</a:t>
            </a:r>
            <a:r>
              <a:rPr lang="ja-JP" altLang="ja-JP" sz="1700" b="1" dirty="0">
                <a:latin typeface="ＭＳ Ｐ明朝" panose="02020600040205080304" pitchFamily="18" charset="-128"/>
                <a:ea typeface="ＭＳ Ｐ明朝" panose="02020600040205080304" pitchFamily="18" charset="-128"/>
              </a:rPr>
              <a:t>＞</a:t>
            </a:r>
          </a:p>
          <a:p>
            <a:pPr>
              <a:defRPr/>
            </a:pPr>
            <a:r>
              <a:rPr lang="ja-JP" altLang="en-US" sz="1700" b="1" dirty="0">
                <a:latin typeface="ＭＳ Ｐ明朝" panose="02020600040205080304" pitchFamily="18" charset="-128"/>
                <a:ea typeface="ＭＳ Ｐ明朝" panose="02020600040205080304" pitchFamily="18" charset="-128"/>
              </a:rPr>
              <a:t>内閣府、</a:t>
            </a:r>
            <a:r>
              <a:rPr lang="ja-JP" altLang="ja-JP" sz="1700" b="1" dirty="0">
                <a:latin typeface="ＭＳ Ｐ明朝" panose="02020600040205080304" pitchFamily="18" charset="-128"/>
                <a:ea typeface="ＭＳ Ｐ明朝" panose="02020600040205080304" pitchFamily="18" charset="-128"/>
              </a:rPr>
              <a:t>経済産業省、文部科学省</a:t>
            </a:r>
            <a:r>
              <a:rPr lang="ja-JP" altLang="en-US" sz="1700" b="1" dirty="0">
                <a:latin typeface="ＭＳ Ｐ明朝" panose="02020600040205080304" pitchFamily="18" charset="-128"/>
                <a:ea typeface="ＭＳ Ｐ明朝" panose="02020600040205080304" pitchFamily="18" charset="-128"/>
              </a:rPr>
              <a:t>　</a:t>
            </a:r>
            <a:r>
              <a:rPr lang="ja-JP" altLang="ja-JP" sz="1700" b="1" dirty="0">
                <a:latin typeface="ＭＳ Ｐ明朝" panose="02020600040205080304" pitchFamily="18" charset="-128"/>
                <a:ea typeface="ＭＳ Ｐ明朝" panose="02020600040205080304" pitchFamily="18" charset="-128"/>
              </a:rPr>
              <a:t>他</a:t>
            </a:r>
            <a:endParaRPr lang="ja-JP" altLang="ja-JP" sz="1700" b="1" kern="100" dirty="0">
              <a:latin typeface="ＭＳ Ｐ明朝" panose="02020600040205080304" pitchFamily="18" charset="-128"/>
              <a:ea typeface="ＭＳ Ｐ明朝" panose="02020600040205080304" pitchFamily="18" charset="-128"/>
              <a:cs typeface="Times New Roman" panose="02020603050405020304" pitchFamily="18" charset="0"/>
            </a:endParaRPr>
          </a:p>
        </p:txBody>
      </p:sp>
    </p:spTree>
    <p:extLst>
      <p:ext uri="{BB962C8B-B14F-4D97-AF65-F5344CB8AC3E}">
        <p14:creationId xmlns:p14="http://schemas.microsoft.com/office/powerpoint/2010/main" val="1133262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39969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代表幹事メッセージ</a:t>
            </a:r>
          </a:p>
        </p:txBody>
      </p:sp>
      <p:sp>
        <p:nvSpPr>
          <p:cNvPr id="2" name="正方形/長方形 1"/>
          <p:cNvSpPr/>
          <p:nvPr/>
        </p:nvSpPr>
        <p:spPr>
          <a:xfrm>
            <a:off x="627317" y="1128306"/>
            <a:ext cx="10930268" cy="5597173"/>
          </a:xfrm>
          <a:prstGeom prst="rect">
            <a:avLst/>
          </a:prstGeom>
        </p:spPr>
        <p:txBody>
          <a:bodyPr wrap="square">
            <a:spAutoFit/>
          </a:bodyPr>
          <a:lstStyle/>
          <a:p>
            <a:pPr algn="just">
              <a:defRPr/>
            </a:pP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人々に原子エネルギーが受け入れられるとすれば、厳しい条件があります。それは過酷な事故が起きてしまっても放射能の放出は無く、放射性廃棄物の発生量</a:t>
            </a:r>
            <a:r>
              <a:rPr lang="en-US" altLang="ja-JP" sz="1700" b="1" kern="100" dirty="0">
                <a:latin typeface="Century" panose="02040604050505020304" pitchFamily="18" charset="0"/>
                <a:ea typeface="ＭＳ 明朝" panose="02020609040205080304" pitchFamily="17" charset="-128"/>
                <a:cs typeface="Times New Roman" panose="02020603050405020304" pitchFamily="18" charset="0"/>
              </a:rPr>
              <a:t>(</a:t>
            </a: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最終残存量</a:t>
            </a:r>
            <a:r>
              <a:rPr lang="en-US" altLang="ja-JP" sz="1700" b="1" kern="100" dirty="0">
                <a:latin typeface="Century" panose="02040604050505020304" pitchFamily="18" charset="0"/>
                <a:ea typeface="ＭＳ 明朝" panose="02020609040205080304" pitchFamily="17" charset="-128"/>
                <a:cs typeface="Times New Roman" panose="02020603050405020304" pitchFamily="18" charset="0"/>
              </a:rPr>
              <a:t>)</a:t>
            </a: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が最小限で、エネルギーが低コストで発生できて、エネルギー発生手段として持続性のあるものが求められます。</a:t>
            </a:r>
          </a:p>
          <a:p>
            <a:pPr algn="just">
              <a:defRPr/>
            </a:pP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現在、原子力の最大の課題として、推進するも、反対し廃絶するにも、後始末と言う共通の課題があります。それは放射能であり、放射性廃棄物です。具体的には、残されている放射能、すなわち溜まっている使用済み燃料の始末であり福島第一原発の事故で炉心が溶けてしまった原子炉の廃棄</a:t>
            </a:r>
            <a:r>
              <a:rPr lang="en-US" altLang="ja-JP" sz="1700" b="1" kern="100" dirty="0">
                <a:latin typeface="Century" panose="02040604050505020304" pitchFamily="18" charset="0"/>
                <a:ea typeface="ＭＳ 明朝" panose="02020609040205080304" pitchFamily="17" charset="-128"/>
                <a:cs typeface="Times New Roman" panose="02020603050405020304" pitchFamily="18" charset="0"/>
              </a:rPr>
              <a:t>(</a:t>
            </a: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廃炉</a:t>
            </a:r>
            <a:r>
              <a:rPr lang="en-US" altLang="ja-JP" sz="1700" b="1" kern="100" dirty="0">
                <a:latin typeface="Century" panose="02040604050505020304" pitchFamily="18" charset="0"/>
                <a:ea typeface="ＭＳ 明朝" panose="02020609040205080304" pitchFamily="17" charset="-128"/>
                <a:cs typeface="Times New Roman" panose="02020603050405020304" pitchFamily="18" charset="0"/>
              </a:rPr>
              <a:t>)</a:t>
            </a: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です。廃炉で出てくる多量の使用済み燃料の始末は、現実のテーマとして切羽詰まった課題です。特に前者では溜まってしまったプルトニウム、すなわち核兵器への転用が可能な、余剰なプルトニウムの始末があります。</a:t>
            </a:r>
          </a:p>
          <a:p>
            <a:pPr algn="just">
              <a:defRPr/>
            </a:pP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特に、現在の原子力発電を廃絶するべきであると主張する方々は、廃炉の処理をどうするかをまず実行に移す方策を決めて頂きたいと思います。その中でも特に放射性廃棄物の処理所を決めなければなりません。ところで、トリウム溶融塩炉はこれらの技術を、いま、ここで役に立つ具体的な形にすること。ここは、日本の残された技術が、国内で生かされる唯一の場です。この国の中で、放射性廃棄物の処理と言う緊急のニーズがあります。この「緊急に求められている後始末の仕事」で、人も育つし、原子力に関わってきた多くの人達の職場も維持されます。また、現在の原子力発電を続けていった場合、以上の問題以外にウラニューム</a:t>
            </a:r>
            <a:r>
              <a:rPr lang="en-US" altLang="ja-JP" sz="1700" b="1" kern="100" dirty="0">
                <a:latin typeface="Century" panose="02040604050505020304" pitchFamily="18" charset="0"/>
                <a:ea typeface="ＭＳ 明朝" panose="02020609040205080304" pitchFamily="17" charset="-128"/>
                <a:cs typeface="Times New Roman" panose="02020603050405020304" pitchFamily="18" charset="0"/>
              </a:rPr>
              <a:t>235</a:t>
            </a: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の涸渇に対処しなければなりません。</a:t>
            </a:r>
          </a:p>
          <a:p>
            <a:pPr algn="just">
              <a:defRPr/>
            </a:pPr>
            <a:r>
              <a:rPr lang="ja-JP" altLang="en-US" sz="1700" b="1" kern="100" dirty="0">
                <a:latin typeface="Century" panose="02040604050505020304" pitchFamily="18" charset="0"/>
                <a:ea typeface="ＭＳ 明朝" panose="02020609040205080304" pitchFamily="17" charset="-128"/>
                <a:cs typeface="Times New Roman" panose="02020603050405020304" pitchFamily="18" charset="0"/>
              </a:rPr>
              <a:t>その時代にトリウムは重要なエネルギー資源ですから、今のうちに研究しておくべきです。</a:t>
            </a:r>
          </a:p>
          <a:p>
            <a:pPr algn="just">
              <a:defRPr/>
            </a:pPr>
            <a:endParaRPr lang="en-US" altLang="ja-JP" sz="1714" b="1" kern="100" dirty="0">
              <a:latin typeface="Century" panose="02040604050505020304" pitchFamily="18" charset="0"/>
              <a:ea typeface="ＭＳ 明朝" panose="02020609040205080304" pitchFamily="17" charset="-128"/>
              <a:cs typeface="Times New Roman" panose="02020603050405020304" pitchFamily="18" charset="0"/>
            </a:endParaRPr>
          </a:p>
          <a:p>
            <a:pPr algn="ctr">
              <a:defRPr/>
            </a:pPr>
            <a:r>
              <a:rPr lang="ja-JP" altLang="en-US" sz="1714" b="1" kern="100" dirty="0">
                <a:latin typeface="Century" panose="02040604050505020304" pitchFamily="18" charset="0"/>
                <a:ea typeface="ＭＳ 明朝" panose="02020609040205080304" pitchFamily="17" charset="-128"/>
                <a:cs typeface="Times New Roman" panose="02020603050405020304" pitchFamily="18" charset="0"/>
              </a:rPr>
              <a:t>　　　　　　　　　　　　　　　　　　　　　　　　　　　　　　　　　　　</a:t>
            </a:r>
            <a:r>
              <a:rPr lang="en-US" altLang="ja-JP" sz="1714" b="1" kern="100" dirty="0">
                <a:latin typeface="Century" panose="02040604050505020304" pitchFamily="18" charset="0"/>
                <a:ea typeface="ＭＳ 明朝" panose="02020609040205080304" pitchFamily="17" charset="-128"/>
                <a:cs typeface="Times New Roman" panose="02020603050405020304" pitchFamily="18" charset="0"/>
              </a:rPr>
              <a:t>2017.9.1</a:t>
            </a:r>
            <a:endParaRPr lang="ja-JP" altLang="ja-JP" sz="1333" kern="100" dirty="0">
              <a:latin typeface="Century" panose="02040604050505020304" pitchFamily="18" charset="0"/>
              <a:ea typeface="ＭＳ 明朝" panose="02020609040205080304" pitchFamily="17" charset="-128"/>
              <a:cs typeface="Times New Roman" panose="02020603050405020304" pitchFamily="18" charset="0"/>
            </a:endParaRPr>
          </a:p>
          <a:p>
            <a:pPr indent="2622905" algn="just">
              <a:defRPr/>
            </a:pPr>
            <a:r>
              <a:rPr lang="ja-JP" altLang="ja-JP" sz="1714" b="1" kern="100" dirty="0">
                <a:latin typeface="Century" panose="02040604050505020304" pitchFamily="18" charset="0"/>
                <a:ea typeface="ＭＳ 明朝" panose="02020609040205080304" pitchFamily="17" charset="-128"/>
                <a:cs typeface="Times New Roman" panose="02020603050405020304" pitchFamily="18" charset="0"/>
              </a:rPr>
              <a:t>武蔵</a:t>
            </a:r>
            <a:r>
              <a:rPr lang="ja-JP" altLang="ja-JP" sz="1714" b="1" kern="100" dirty="0" err="1">
                <a:latin typeface="Century" panose="02040604050505020304" pitchFamily="18" charset="0"/>
                <a:ea typeface="ＭＳ 明朝" panose="02020609040205080304" pitchFamily="17" charset="-128"/>
                <a:cs typeface="Times New Roman" panose="02020603050405020304" pitchFamily="18" charset="0"/>
              </a:rPr>
              <a:t>学園学園</a:t>
            </a:r>
            <a:r>
              <a:rPr lang="ja-JP" altLang="ja-JP" sz="1714" b="1" kern="100" dirty="0">
                <a:latin typeface="Century" panose="02040604050505020304" pitchFamily="18" charset="0"/>
                <a:ea typeface="ＭＳ 明朝" panose="02020609040205080304" pitchFamily="17" charset="-128"/>
                <a:cs typeface="Times New Roman" panose="02020603050405020304" pitchFamily="18" charset="0"/>
              </a:rPr>
              <a:t>長・元東京大学総長</a:t>
            </a:r>
            <a:r>
              <a:rPr lang="ja-JP" altLang="en-US" sz="1714" b="1" kern="100" dirty="0">
                <a:latin typeface="Century" panose="02040604050505020304" pitchFamily="18" charset="0"/>
                <a:ea typeface="ＭＳ 明朝" panose="02020609040205080304" pitchFamily="17" charset="-128"/>
                <a:cs typeface="Times New Roman" panose="02020603050405020304" pitchFamily="18" charset="0"/>
              </a:rPr>
              <a:t>・元文部科学大臣</a:t>
            </a:r>
            <a:endParaRPr lang="ja-JP" altLang="ja-JP" sz="1333" kern="100" dirty="0">
              <a:latin typeface="Century" panose="02040604050505020304" pitchFamily="18" charset="0"/>
              <a:ea typeface="ＭＳ 明朝" panose="02020609040205080304" pitchFamily="17" charset="-128"/>
              <a:cs typeface="Times New Roman" panose="02020603050405020304" pitchFamily="18" charset="0"/>
            </a:endParaRPr>
          </a:p>
          <a:p>
            <a:pPr algn="just">
              <a:defRPr/>
            </a:pPr>
            <a:r>
              <a:rPr lang="ja-JP" altLang="ja-JP" sz="1333" kern="100" dirty="0">
                <a:latin typeface="Century" panose="02040604050505020304" pitchFamily="18" charset="0"/>
                <a:ea typeface="ＭＳ 明朝" panose="02020609040205080304" pitchFamily="17" charset="-128"/>
                <a:cs typeface="Times New Roman" panose="02020603050405020304" pitchFamily="18" charset="0"/>
              </a:rPr>
              <a:t>　　　　　　　　　　　　　　　　　　　　　　　</a:t>
            </a:r>
            <a:r>
              <a:rPr lang="ja-JP" altLang="ja-JP" sz="3429" b="1" kern="100" dirty="0">
                <a:effectLst>
                  <a:outerShdw blurRad="38100" dist="38100" dir="2700000" algn="tl">
                    <a:srgbClr val="000000">
                      <a:alpha val="43137"/>
                    </a:srgbClr>
                  </a:outerShdw>
                </a:effectLst>
                <a:latin typeface="HG教科書体" panose="02020609000000000000" pitchFamily="17" charset="-128"/>
                <a:ea typeface="HG教科書体" panose="02020609000000000000" pitchFamily="17" charset="-128"/>
                <a:cs typeface="Times New Roman" panose="02020603050405020304" pitchFamily="18" charset="0"/>
              </a:rPr>
              <a:t>有　馬　朗　人</a:t>
            </a:r>
            <a:endParaRPr lang="ja-JP" altLang="ja-JP" sz="1333" b="1" kern="100" dirty="0">
              <a:effectLst>
                <a:outerShdw blurRad="38100" dist="38100" dir="2700000" algn="tl">
                  <a:srgbClr val="000000">
                    <a:alpha val="43137"/>
                  </a:srgbClr>
                </a:outerShdw>
              </a:effectLst>
              <a:latin typeface="HG教科書体" panose="02020609000000000000" pitchFamily="17" charset="-128"/>
              <a:ea typeface="HG教科書体" panose="02020609000000000000" pitchFamily="17" charset="-128"/>
              <a:cs typeface="Times New Roman" panose="02020603050405020304" pitchFamily="18" charset="0"/>
            </a:endParaRPr>
          </a:p>
        </p:txBody>
      </p:sp>
    </p:spTree>
    <p:extLst>
      <p:ext uri="{BB962C8B-B14F-4D97-AF65-F5344CB8AC3E}">
        <p14:creationId xmlns:p14="http://schemas.microsoft.com/office/powerpoint/2010/main" val="211419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1643440" y="4750405"/>
            <a:ext cx="10438843" cy="1971524"/>
          </a:xfrm>
          <a:prstGeom prst="rect">
            <a:avLst/>
          </a:prstGeom>
          <a:gradFill>
            <a:gsLst>
              <a:gs pos="1000">
                <a:srgbClr val="EBC8C7"/>
              </a:gs>
              <a:gs pos="100000">
                <a:srgbClr val="FFFF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sz="1714" dirty="0">
              <a:solidFill>
                <a:schemeClr val="tx1"/>
              </a:solidFill>
              <a:latin typeface="Meiryo UI" panose="020B0604030504040204" pitchFamily="50" charset="-128"/>
              <a:ea typeface="Meiryo UI" panose="020B0604030504040204" pitchFamily="50" charset="-128"/>
            </a:endParaRPr>
          </a:p>
        </p:txBody>
      </p:sp>
      <p:cxnSp>
        <p:nvCxnSpPr>
          <p:cNvPr id="15" name="直線矢印コネクタ 14"/>
          <p:cNvCxnSpPr/>
          <p:nvPr/>
        </p:nvCxnSpPr>
        <p:spPr>
          <a:xfrm flipV="1">
            <a:off x="5470072" y="4403473"/>
            <a:ext cx="0" cy="1448520"/>
          </a:xfrm>
          <a:prstGeom prst="straightConnector1">
            <a:avLst/>
          </a:prstGeom>
          <a:ln w="19050">
            <a:solidFill>
              <a:schemeClr val="tx1"/>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3199191" y="4750405"/>
            <a:ext cx="10583" cy="19654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4756453" y="4714119"/>
            <a:ext cx="10583" cy="20078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6215441" y="4724703"/>
            <a:ext cx="10584" cy="20652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7815037" y="4732262"/>
            <a:ext cx="10584" cy="19896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a:off x="9281584" y="4736798"/>
            <a:ext cx="4536" cy="20531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ホームベース 23"/>
          <p:cNvSpPr/>
          <p:nvPr/>
        </p:nvSpPr>
        <p:spPr>
          <a:xfrm>
            <a:off x="1853860" y="4166305"/>
            <a:ext cx="10211308" cy="140926"/>
          </a:xfrm>
          <a:prstGeom prst="homePlate">
            <a:avLst/>
          </a:prstGeom>
          <a:solidFill>
            <a:srgbClr val="CF797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テーブルトップループ</a:t>
            </a:r>
          </a:p>
        </p:txBody>
      </p:sp>
      <p:sp>
        <p:nvSpPr>
          <p:cNvPr id="19" name="正方形/長方形 18"/>
          <p:cNvSpPr/>
          <p:nvPr/>
        </p:nvSpPr>
        <p:spPr>
          <a:xfrm>
            <a:off x="7100536" y="1485186"/>
            <a:ext cx="811805" cy="175381"/>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sz="1714" dirty="0">
              <a:solidFill>
                <a:schemeClr val="tx1"/>
              </a:solidFill>
              <a:latin typeface="Meiryo UI" panose="020B0604030504040204" pitchFamily="50" charset="-128"/>
              <a:ea typeface="Meiryo UI" panose="020B0604030504040204" pitchFamily="50" charset="-128"/>
            </a:endParaRPr>
          </a:p>
        </p:txBody>
      </p:sp>
      <p:sp>
        <p:nvSpPr>
          <p:cNvPr id="4107" name="タイトル 1"/>
          <p:cNvSpPr txBox="1">
            <a:spLocks/>
          </p:cNvSpPr>
          <p:nvPr/>
        </p:nvSpPr>
        <p:spPr bwMode="auto">
          <a:xfrm>
            <a:off x="1" y="46870"/>
            <a:ext cx="12192000"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333" dirty="0">
                <a:solidFill>
                  <a:schemeClr val="bg1"/>
                </a:solidFill>
                <a:latin typeface="Meiryo UI" panose="020B0604030504040204" pitchFamily="50" charset="-128"/>
                <a:ea typeface="Meiryo UI" panose="020B0604030504040204" pitchFamily="50" charset="-128"/>
              </a:rPr>
              <a:t>溶融塩炉協議会　将来構想スケジュール案</a:t>
            </a:r>
          </a:p>
        </p:txBody>
      </p:sp>
      <p:sp>
        <p:nvSpPr>
          <p:cNvPr id="9234" name="テキスト ボックス 2047"/>
          <p:cNvSpPr txBox="1">
            <a:spLocks noChangeArrowheads="1"/>
          </p:cNvSpPr>
          <p:nvPr/>
        </p:nvSpPr>
        <p:spPr bwMode="auto">
          <a:xfrm>
            <a:off x="4806297" y="1738690"/>
            <a:ext cx="2592916" cy="25359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050" dirty="0">
                <a:latin typeface="Meiryo UI" panose="020B0604030504040204" pitchFamily="50" charset="-128"/>
                <a:ea typeface="Meiryo UI" panose="020B0604030504040204" pitchFamily="50" charset="-128"/>
              </a:rPr>
              <a:t>会長：木下幹康</a:t>
            </a:r>
          </a:p>
        </p:txBody>
      </p:sp>
      <p:sp>
        <p:nvSpPr>
          <p:cNvPr id="4" name="角丸四角形 3"/>
          <p:cNvSpPr/>
          <p:nvPr/>
        </p:nvSpPr>
        <p:spPr>
          <a:xfrm>
            <a:off x="1084521" y="535214"/>
            <a:ext cx="10313582" cy="356810"/>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bIns="0" anchor="b"/>
          <a:lstStyle/>
          <a:p>
            <a:pPr algn="ctr" eaLnBrk="1" hangingPunct="1">
              <a:defRPr/>
            </a:pPr>
            <a:r>
              <a:rPr lang="ja-JP" altLang="en-US" sz="1238"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オールジャパン体制で溶融塩炉を開発し、使用済み核燃料の減容処理技術を社会実装し、持続可能な原子力産業の発展に貢献する。</a:t>
            </a:r>
          </a:p>
        </p:txBody>
      </p:sp>
      <p:sp>
        <p:nvSpPr>
          <p:cNvPr id="2" name="正方形/長方形 1"/>
          <p:cNvSpPr/>
          <p:nvPr/>
        </p:nvSpPr>
        <p:spPr>
          <a:xfrm>
            <a:off x="4735287" y="399143"/>
            <a:ext cx="2742595" cy="273655"/>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溶融塩炉協議会</a:t>
            </a:r>
            <a:r>
              <a:rPr lang="en-US" altLang="ja-JP"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_</a:t>
            </a:r>
            <a:r>
              <a:rPr lang="ja-JP" altLang="en-US"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戦略目標</a:t>
            </a:r>
          </a:p>
        </p:txBody>
      </p:sp>
      <p:sp>
        <p:nvSpPr>
          <p:cNvPr id="5" name="角丸四角形 4"/>
          <p:cNvSpPr/>
          <p:nvPr/>
        </p:nvSpPr>
        <p:spPr>
          <a:xfrm>
            <a:off x="4860843" y="1395584"/>
            <a:ext cx="2222500" cy="364370"/>
          </a:xfrm>
          <a:prstGeom prst="roundRect">
            <a:avLst>
              <a:gd name="adj" fmla="val 44341"/>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bIns="34286" anchor="b"/>
          <a:lstStyle/>
          <a:p>
            <a:pPr algn="ctr" eaLnBrk="1" hangingPunct="1">
              <a:defRPr/>
            </a:pPr>
            <a:r>
              <a:rPr lang="ja-JP" altLang="en-US" sz="1524"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溶融塩炉協議会</a:t>
            </a:r>
          </a:p>
        </p:txBody>
      </p:sp>
      <p:sp>
        <p:nvSpPr>
          <p:cNvPr id="7" name="角丸四角形 6"/>
          <p:cNvSpPr/>
          <p:nvPr/>
        </p:nvSpPr>
        <p:spPr>
          <a:xfrm>
            <a:off x="152025" y="1149048"/>
            <a:ext cx="11913142" cy="1909536"/>
          </a:xfrm>
          <a:prstGeom prst="roundRect">
            <a:avLst>
              <a:gd name="adj" fmla="val 7229"/>
            </a:avLst>
          </a:prstGeom>
          <a:noFill/>
          <a:ln w="190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sz="1714">
              <a:latin typeface="Meiryo UI" panose="020B0604030504040204" pitchFamily="50" charset="-128"/>
              <a:ea typeface="Meiryo UI" panose="020B0604030504040204" pitchFamily="50" charset="-128"/>
            </a:endParaRPr>
          </a:p>
        </p:txBody>
      </p:sp>
      <p:sp>
        <p:nvSpPr>
          <p:cNvPr id="77" name="正方形/長方形 76"/>
          <p:cNvSpPr/>
          <p:nvPr/>
        </p:nvSpPr>
        <p:spPr>
          <a:xfrm>
            <a:off x="4730701" y="1011465"/>
            <a:ext cx="2744107" cy="275167"/>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溶融塩炉協議会</a:t>
            </a:r>
            <a:r>
              <a:rPr lang="en-US" altLang="ja-JP"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_</a:t>
            </a:r>
            <a:r>
              <a:rPr lang="ja-JP" altLang="en-US" sz="1238"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連携スキーム</a:t>
            </a:r>
          </a:p>
        </p:txBody>
      </p:sp>
      <p:sp>
        <p:nvSpPr>
          <p:cNvPr id="9" name="正方形/長方形 8"/>
          <p:cNvSpPr/>
          <p:nvPr/>
        </p:nvSpPr>
        <p:spPr>
          <a:xfrm>
            <a:off x="1700893" y="1285120"/>
            <a:ext cx="2337405" cy="2811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経済産業省／資源エネルギー庁</a:t>
            </a:r>
          </a:p>
        </p:txBody>
      </p:sp>
      <p:sp>
        <p:nvSpPr>
          <p:cNvPr id="82" name="正方形/長方形 81"/>
          <p:cNvSpPr/>
          <p:nvPr/>
        </p:nvSpPr>
        <p:spPr>
          <a:xfrm>
            <a:off x="1700893" y="1611690"/>
            <a:ext cx="2337405" cy="28425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文部科学省　研究開発局原子力課</a:t>
            </a:r>
          </a:p>
        </p:txBody>
      </p:sp>
      <p:sp>
        <p:nvSpPr>
          <p:cNvPr id="10" name="正方形/長方形 9"/>
          <p:cNvSpPr/>
          <p:nvPr/>
        </p:nvSpPr>
        <p:spPr>
          <a:xfrm>
            <a:off x="267599" y="2010984"/>
            <a:ext cx="3847517" cy="207130"/>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2017</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2018</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p>
        </p:txBody>
      </p:sp>
      <p:sp>
        <p:nvSpPr>
          <p:cNvPr id="84" name="正方形/長方形 83"/>
          <p:cNvSpPr/>
          <p:nvPr/>
        </p:nvSpPr>
        <p:spPr>
          <a:xfrm>
            <a:off x="4246762" y="2010984"/>
            <a:ext cx="3828183" cy="207130"/>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2019</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2025</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p>
        </p:txBody>
      </p:sp>
      <p:sp>
        <p:nvSpPr>
          <p:cNvPr id="85" name="正方形/長方形 84"/>
          <p:cNvSpPr/>
          <p:nvPr/>
        </p:nvSpPr>
        <p:spPr>
          <a:xfrm>
            <a:off x="8255270" y="2010984"/>
            <a:ext cx="3615506" cy="207130"/>
          </a:xfrm>
          <a:prstGeom prst="rect">
            <a:avLst/>
          </a:prstGeo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2026</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r>
              <a:rPr lang="en-US" altLang="ja-JP"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2030</a:t>
            </a: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年</a:t>
            </a:r>
          </a:p>
        </p:txBody>
      </p:sp>
      <p:sp>
        <p:nvSpPr>
          <p:cNvPr id="4121" name="テキスト ボックス 1"/>
          <p:cNvSpPr txBox="1">
            <a:spLocks noChangeArrowheads="1"/>
          </p:cNvSpPr>
          <p:nvPr/>
        </p:nvSpPr>
        <p:spPr bwMode="auto">
          <a:xfrm>
            <a:off x="4246762" y="2248352"/>
            <a:ext cx="3837255" cy="751809"/>
          </a:xfrm>
          <a:prstGeom prst="rect">
            <a:avLst/>
          </a:prstGeom>
          <a:solidFill>
            <a:schemeClr val="accent2">
              <a:lumMod val="20000"/>
              <a:lumOff val="80000"/>
            </a:schemeClr>
          </a:solidFill>
          <a:ln>
            <a:noFill/>
          </a:ln>
          <a:scene3d>
            <a:camera prst="orthographicFront"/>
            <a:lightRig rig="threePt" dir="t"/>
          </a:scene3d>
          <a:sp3d>
            <a:bevelT w="165100" prst="coolSlant"/>
          </a:sp3d>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●放射性廃棄物　減容・短寿命化技術開発プロジェクト</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●商用溶融塩炉の開発・製造、量産型プロジェクト</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●民間保有の放射性物質総合管理機構の設立</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●溶融塩炉プラントシステムとデジタル・ツイン技術の検討及びシステム実装</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●溶融塩炉国際連携スキームの具体化（米国、中国、インド、</a:t>
            </a:r>
            <a:r>
              <a:rPr lang="en-US" altLang="ja-JP" sz="857" dirty="0">
                <a:latin typeface="Meiryo UI" panose="020B0604030504040204" pitchFamily="50" charset="-128"/>
                <a:ea typeface="Meiryo UI" panose="020B0604030504040204" pitchFamily="50" charset="-128"/>
              </a:rPr>
              <a:t>EU</a:t>
            </a:r>
            <a:r>
              <a:rPr lang="ja-JP" altLang="en-US" sz="857" dirty="0">
                <a:latin typeface="Meiryo UI" panose="020B0604030504040204" pitchFamily="50" charset="-128"/>
                <a:ea typeface="Meiryo UI" panose="020B0604030504040204" pitchFamily="50" charset="-128"/>
              </a:rPr>
              <a:t>など）</a:t>
            </a:r>
          </a:p>
        </p:txBody>
      </p:sp>
      <p:sp>
        <p:nvSpPr>
          <p:cNvPr id="4122" name="テキスト ボックス 1"/>
          <p:cNvSpPr txBox="1">
            <a:spLocks noChangeArrowheads="1"/>
          </p:cNvSpPr>
          <p:nvPr/>
        </p:nvSpPr>
        <p:spPr bwMode="auto">
          <a:xfrm>
            <a:off x="8256237" y="2248352"/>
            <a:ext cx="3609707" cy="751809"/>
          </a:xfrm>
          <a:prstGeom prst="rect">
            <a:avLst/>
          </a:prstGeom>
          <a:solidFill>
            <a:srgbClr val="F4E0E0"/>
          </a:solidFill>
          <a:ln>
            <a:noFill/>
          </a:ln>
          <a:scene3d>
            <a:camera prst="orthographicFront"/>
            <a:lightRig rig="threePt" dir="t"/>
          </a:scene3d>
          <a:sp3d>
            <a:bevelT w="165100" prst="coolSlant"/>
          </a:sp3d>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●超寿命核種の短寿命化・減容技術の開発</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●使用済み核燃料の減容処理プラント建設</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●使用済み核燃料関連ビジネスの戦略企画（海外向け）</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●溶融塩炉プラントシステム輸出（マイクログリッドなど関連技術含む）</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●核兵器級ウラン／プルトニウム廃棄処理実施の為の国内外スキーム形成</a:t>
            </a:r>
          </a:p>
        </p:txBody>
      </p:sp>
      <p:sp>
        <p:nvSpPr>
          <p:cNvPr id="9273" name="テキスト ボックス 12"/>
          <p:cNvSpPr txBox="1">
            <a:spLocks noChangeArrowheads="1"/>
          </p:cNvSpPr>
          <p:nvPr/>
        </p:nvSpPr>
        <p:spPr bwMode="auto">
          <a:xfrm>
            <a:off x="999210" y="3392714"/>
            <a:ext cx="1236187" cy="253596"/>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48" b="1" dirty="0">
                <a:latin typeface="Meiryo UI" panose="020B0604030504040204" pitchFamily="50" charset="-128"/>
                <a:ea typeface="Meiryo UI" panose="020B0604030504040204" pitchFamily="50" charset="-128"/>
              </a:rPr>
              <a:t>2017</a:t>
            </a:r>
            <a:r>
              <a:rPr lang="ja-JP" altLang="en-US" sz="1048" b="1" dirty="0">
                <a:latin typeface="Meiryo UI" panose="020B0604030504040204" pitchFamily="50" charset="-128"/>
                <a:ea typeface="Meiryo UI" panose="020B0604030504040204" pitchFamily="50" charset="-128"/>
              </a:rPr>
              <a:t>年</a:t>
            </a:r>
          </a:p>
        </p:txBody>
      </p:sp>
      <p:sp>
        <p:nvSpPr>
          <p:cNvPr id="9274" name="テキスト ボックス 93"/>
          <p:cNvSpPr txBox="1">
            <a:spLocks noChangeArrowheads="1"/>
          </p:cNvSpPr>
          <p:nvPr/>
        </p:nvSpPr>
        <p:spPr bwMode="auto">
          <a:xfrm>
            <a:off x="2584905" y="3374452"/>
            <a:ext cx="1046304" cy="260280"/>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48" b="1" dirty="0">
                <a:latin typeface="Meiryo UI" panose="020B0604030504040204" pitchFamily="50" charset="-128"/>
                <a:ea typeface="Meiryo UI" panose="020B0604030504040204" pitchFamily="50" charset="-128"/>
              </a:rPr>
              <a:t>2018</a:t>
            </a:r>
            <a:r>
              <a:rPr lang="ja-JP" altLang="en-US" sz="1048" b="1" dirty="0">
                <a:latin typeface="Meiryo UI" panose="020B0604030504040204" pitchFamily="50" charset="-128"/>
                <a:ea typeface="Meiryo UI" panose="020B0604030504040204" pitchFamily="50" charset="-128"/>
              </a:rPr>
              <a:t>年</a:t>
            </a:r>
          </a:p>
        </p:txBody>
      </p:sp>
      <p:sp>
        <p:nvSpPr>
          <p:cNvPr id="9275" name="テキスト ボックス 95"/>
          <p:cNvSpPr txBox="1">
            <a:spLocks noChangeArrowheads="1"/>
          </p:cNvSpPr>
          <p:nvPr/>
        </p:nvSpPr>
        <p:spPr bwMode="auto">
          <a:xfrm>
            <a:off x="5525411" y="3392556"/>
            <a:ext cx="948194" cy="253596"/>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48" b="1" dirty="0">
                <a:latin typeface="Meiryo UI" panose="020B0604030504040204" pitchFamily="50" charset="-128"/>
                <a:ea typeface="Meiryo UI" panose="020B0604030504040204" pitchFamily="50" charset="-128"/>
              </a:rPr>
              <a:t>2023</a:t>
            </a:r>
            <a:r>
              <a:rPr lang="ja-JP" altLang="en-US" sz="1048" b="1" dirty="0">
                <a:latin typeface="Meiryo UI" panose="020B0604030504040204" pitchFamily="50" charset="-128"/>
                <a:ea typeface="Meiryo UI" panose="020B0604030504040204" pitchFamily="50" charset="-128"/>
              </a:rPr>
              <a:t>年</a:t>
            </a:r>
          </a:p>
        </p:txBody>
      </p:sp>
      <p:sp>
        <p:nvSpPr>
          <p:cNvPr id="9277" name="テキスト ボックス 97"/>
          <p:cNvSpPr txBox="1">
            <a:spLocks noChangeArrowheads="1"/>
          </p:cNvSpPr>
          <p:nvPr/>
        </p:nvSpPr>
        <p:spPr bwMode="auto">
          <a:xfrm>
            <a:off x="10984268" y="3382309"/>
            <a:ext cx="1026055" cy="253596"/>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48" b="1" dirty="0">
                <a:latin typeface="Meiryo UI" panose="020B0604030504040204" pitchFamily="50" charset="-128"/>
                <a:ea typeface="Meiryo UI" panose="020B0604030504040204" pitchFamily="50" charset="-128"/>
              </a:rPr>
              <a:t>2030</a:t>
            </a:r>
            <a:r>
              <a:rPr lang="ja-JP" altLang="en-US" sz="1048" b="1" dirty="0">
                <a:latin typeface="Meiryo UI" panose="020B0604030504040204" pitchFamily="50" charset="-128"/>
                <a:ea typeface="Meiryo UI" panose="020B0604030504040204" pitchFamily="50" charset="-128"/>
              </a:rPr>
              <a:t>年</a:t>
            </a:r>
          </a:p>
        </p:txBody>
      </p:sp>
      <p:sp>
        <p:nvSpPr>
          <p:cNvPr id="16" name="ホームベース 15"/>
          <p:cNvSpPr/>
          <p:nvPr/>
        </p:nvSpPr>
        <p:spPr>
          <a:xfrm>
            <a:off x="263663" y="3618909"/>
            <a:ext cx="2911053" cy="368905"/>
          </a:xfrm>
          <a:prstGeom prst="homePlate">
            <a:avLst/>
          </a:prstGeom>
          <a:solidFill>
            <a:schemeClr val="tx1"/>
          </a:solidFill>
          <a:ln>
            <a:solidFill>
              <a:schemeClr val="accent4">
                <a:lumMod val="75000"/>
              </a:schemeClr>
            </a:solidFill>
          </a:ln>
          <a:effectLst>
            <a:glow rad="635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溶融塩炉協議会の発足　</a:t>
            </a:r>
          </a:p>
        </p:txBody>
      </p:sp>
      <p:sp>
        <p:nvSpPr>
          <p:cNvPr id="18" name="左右矢印 17"/>
          <p:cNvSpPr/>
          <p:nvPr/>
        </p:nvSpPr>
        <p:spPr>
          <a:xfrm>
            <a:off x="4064329" y="1347480"/>
            <a:ext cx="716759" cy="459005"/>
          </a:xfrm>
          <a:prstGeom prst="leftRightArrow">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連携</a:t>
            </a:r>
          </a:p>
        </p:txBody>
      </p:sp>
      <p:sp>
        <p:nvSpPr>
          <p:cNvPr id="8" name="正方形/長方形 7"/>
          <p:cNvSpPr/>
          <p:nvPr/>
        </p:nvSpPr>
        <p:spPr>
          <a:xfrm>
            <a:off x="7942035" y="1233715"/>
            <a:ext cx="3923909" cy="657679"/>
          </a:xfrm>
          <a:prstGeom prst="rect">
            <a:avLst/>
          </a:prstGeom>
          <a:solidFill>
            <a:schemeClr val="bg1"/>
          </a:solidFill>
          <a:ln>
            <a:solidFill>
              <a:srgbClr val="C0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米エネルギー省／オークリッジ国立研究所</a:t>
            </a:r>
            <a:endParaRPr lang="en-US" altLang="ja-JP"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中国科学院／上海応用物理研究所、カナダ原子力研究所</a:t>
            </a:r>
            <a:endParaRPr lang="en-US" altLang="ja-JP"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欧州原子力共同体、インド原子力委員会／ハーバー研究所</a:t>
            </a:r>
          </a:p>
        </p:txBody>
      </p:sp>
      <p:sp>
        <p:nvSpPr>
          <p:cNvPr id="20" name="テキスト ボックス 19"/>
          <p:cNvSpPr txBox="1"/>
          <p:nvPr/>
        </p:nvSpPr>
        <p:spPr>
          <a:xfrm>
            <a:off x="152025" y="4126631"/>
            <a:ext cx="1843861" cy="2708434"/>
          </a:xfrm>
          <a:prstGeom prst="rect">
            <a:avLst/>
          </a:prstGeom>
          <a:noFill/>
        </p:spPr>
        <p:txBody>
          <a:bodyPr wrap="square">
            <a:spAutoFit/>
          </a:bodyPr>
          <a:lstStyle/>
          <a:p>
            <a:pPr>
              <a:defRPr/>
            </a:pPr>
            <a:r>
              <a:rPr lang="ja-JP" altLang="en-US" sz="1000" dirty="0">
                <a:latin typeface="Meiryo UI" panose="020B0604030504040204" pitchFamily="50" charset="-128"/>
                <a:ea typeface="Meiryo UI" panose="020B0604030504040204" pitchFamily="50" charset="-128"/>
              </a:rPr>
              <a:t>◎核関連施設立地自治体</a:t>
            </a:r>
            <a:endParaRPr lang="en-US" altLang="ja-JP" sz="1000" dirty="0">
              <a:latin typeface="Meiryo UI" panose="020B0604030504040204" pitchFamily="50" charset="-128"/>
              <a:ea typeface="Meiryo UI"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・北海道</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・青森県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・福島県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・新潟県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・茨城県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・石川県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・福井県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・静岡県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・島根県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・佐賀県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・愛媛県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・鹿児島県</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　　・市町村等</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◎原子力関係団体</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◎民間企業、大学等</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a:p>
            <a:pPr eaLnBrk="1" hangingPunct="1">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NPO</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など支援団体</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3" name="ホームベース 22"/>
          <p:cNvSpPr/>
          <p:nvPr/>
        </p:nvSpPr>
        <p:spPr>
          <a:xfrm>
            <a:off x="2348539" y="4557801"/>
            <a:ext cx="2867800" cy="155727"/>
          </a:xfrm>
          <a:prstGeom prst="homePlate">
            <a:avLst/>
          </a:prstGeom>
          <a:solidFill>
            <a:srgbClr val="C1524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溶融塩燃料開発（フッ化物、トリウムなど）</a:t>
            </a:r>
          </a:p>
        </p:txBody>
      </p:sp>
      <p:sp>
        <p:nvSpPr>
          <p:cNvPr id="109" name="ホームベース 108"/>
          <p:cNvSpPr/>
          <p:nvPr/>
        </p:nvSpPr>
        <p:spPr>
          <a:xfrm>
            <a:off x="6025258" y="4072761"/>
            <a:ext cx="1869065" cy="307853"/>
          </a:xfrm>
          <a:prstGeom prst="homePlate">
            <a:avLst/>
          </a:prstGeom>
          <a:solidFill>
            <a:srgbClr val="C1524F"/>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商用炉開発・製造</a:t>
            </a:r>
          </a:p>
        </p:txBody>
      </p:sp>
      <p:sp>
        <p:nvSpPr>
          <p:cNvPr id="113" name="ホームベース 112"/>
          <p:cNvSpPr/>
          <p:nvPr/>
        </p:nvSpPr>
        <p:spPr>
          <a:xfrm>
            <a:off x="2956806" y="4838966"/>
            <a:ext cx="1191381" cy="237369"/>
          </a:xfrm>
          <a:prstGeom prst="homePlate">
            <a:avLst/>
          </a:prstGeom>
          <a:solidFill>
            <a:schemeClr val="tx1"/>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実証自治体候補</a:t>
            </a:r>
          </a:p>
        </p:txBody>
      </p:sp>
      <p:sp>
        <p:nvSpPr>
          <p:cNvPr id="114" name="ホームベース 113"/>
          <p:cNvSpPr/>
          <p:nvPr/>
        </p:nvSpPr>
        <p:spPr>
          <a:xfrm>
            <a:off x="4194191" y="4840478"/>
            <a:ext cx="3545416" cy="237370"/>
          </a:xfrm>
          <a:prstGeom prst="homePlate">
            <a:avLst/>
          </a:prstGeom>
          <a:solidFill>
            <a:schemeClr val="tx1"/>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実証自治体における溶融塩炉プラント建設／安全審査</a:t>
            </a:r>
          </a:p>
        </p:txBody>
      </p:sp>
      <p:sp>
        <p:nvSpPr>
          <p:cNvPr id="115" name="ホームベース 114"/>
          <p:cNvSpPr/>
          <p:nvPr/>
        </p:nvSpPr>
        <p:spPr>
          <a:xfrm>
            <a:off x="7762286" y="4838967"/>
            <a:ext cx="4302881" cy="237369"/>
          </a:xfrm>
          <a:prstGeom prst="homePlate">
            <a:avLst/>
          </a:prstGeom>
          <a:solidFill>
            <a:schemeClr val="bg1"/>
          </a:solidFill>
          <a:ln w="381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本格的な使用済み核燃料の減容処理実施・国内外展開</a:t>
            </a:r>
          </a:p>
        </p:txBody>
      </p:sp>
      <p:sp>
        <p:nvSpPr>
          <p:cNvPr id="27" name="ホームベース 26"/>
          <p:cNvSpPr/>
          <p:nvPr/>
        </p:nvSpPr>
        <p:spPr>
          <a:xfrm>
            <a:off x="1681238" y="5204897"/>
            <a:ext cx="1702406" cy="394608"/>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溶融塩炉開発戦略立案</a:t>
            </a:r>
            <a:endParaRPr lang="en-US" altLang="ja-JP"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開発スキーム</a:t>
            </a:r>
          </a:p>
        </p:txBody>
      </p:sp>
      <p:sp>
        <p:nvSpPr>
          <p:cNvPr id="118" name="ホームベース 117"/>
          <p:cNvSpPr/>
          <p:nvPr/>
        </p:nvSpPr>
        <p:spPr>
          <a:xfrm>
            <a:off x="3422954" y="5204897"/>
            <a:ext cx="2347988" cy="394608"/>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a:t>
            </a:r>
            <a:endParaRPr lang="en-US" altLang="ja-JP"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商用化炉と海外輸出に係る戦略の立案</a:t>
            </a:r>
          </a:p>
        </p:txBody>
      </p:sp>
      <p:sp>
        <p:nvSpPr>
          <p:cNvPr id="119" name="ホームベース 118"/>
          <p:cNvSpPr/>
          <p:nvPr/>
        </p:nvSpPr>
        <p:spPr>
          <a:xfrm>
            <a:off x="5791558" y="5203240"/>
            <a:ext cx="2031037" cy="394608"/>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使用済み核燃料処理に係る</a:t>
            </a:r>
            <a:endParaRPr lang="en-US" altLang="ja-JP"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技術戦略／ビジネス戦略立案</a:t>
            </a:r>
          </a:p>
        </p:txBody>
      </p:sp>
      <p:sp>
        <p:nvSpPr>
          <p:cNvPr id="120" name="ホームベース 119"/>
          <p:cNvSpPr/>
          <p:nvPr/>
        </p:nvSpPr>
        <p:spPr>
          <a:xfrm>
            <a:off x="7866147" y="5175912"/>
            <a:ext cx="4199020" cy="408310"/>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国内廃棄物処理ビジネス</a:t>
            </a:r>
            <a:endParaRPr lang="en-US" altLang="ja-JP"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溶融塩炉プラント海外展開（営業）</a:t>
            </a:r>
          </a:p>
        </p:txBody>
      </p:sp>
      <p:sp>
        <p:nvSpPr>
          <p:cNvPr id="121" name="ホームベース 120"/>
          <p:cNvSpPr/>
          <p:nvPr/>
        </p:nvSpPr>
        <p:spPr>
          <a:xfrm>
            <a:off x="1682751" y="5889791"/>
            <a:ext cx="1342571" cy="394607"/>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a:t>
            </a:r>
            <a:r>
              <a:rPr lang="en-US" altLang="ja-JP"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ADS</a:t>
            </a:r>
          </a:p>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商用炉概念設計</a:t>
            </a:r>
          </a:p>
        </p:txBody>
      </p:sp>
      <p:sp>
        <p:nvSpPr>
          <p:cNvPr id="122" name="ホームベース 121"/>
          <p:cNvSpPr/>
          <p:nvPr/>
        </p:nvSpPr>
        <p:spPr>
          <a:xfrm>
            <a:off x="3029858" y="5901886"/>
            <a:ext cx="1542143" cy="396119"/>
          </a:xfrm>
          <a:prstGeom prst="homePlate">
            <a:avLst/>
          </a:prstGeom>
          <a:solidFill>
            <a:srgbClr val="558ED5"/>
          </a:solidFill>
          <a:ln>
            <a:no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a:t>
            </a:r>
            <a:r>
              <a:rPr lang="en-US" altLang="ja-JP"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ADS</a:t>
            </a:r>
            <a:endPar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商用炉詳細設計・開発</a:t>
            </a:r>
          </a:p>
        </p:txBody>
      </p:sp>
      <p:sp>
        <p:nvSpPr>
          <p:cNvPr id="123" name="ホームベース 122"/>
          <p:cNvSpPr/>
          <p:nvPr/>
        </p:nvSpPr>
        <p:spPr>
          <a:xfrm>
            <a:off x="1681238" y="6408355"/>
            <a:ext cx="10365449" cy="142577"/>
          </a:xfrm>
          <a:prstGeom prst="homePlate">
            <a:avLst/>
          </a:prstGeom>
          <a:solidFill>
            <a:srgbClr val="558ED5"/>
          </a:solidFill>
          <a:ln>
            <a:noFill/>
          </a:ln>
          <a:effectLst>
            <a:glow rad="635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溶融塩炉開発／国内スキームの構築・維持・強化　　　　　　　　　　　　　　　　　国際連携／日・米・中・印連携スキーム構築・推進・拡大</a:t>
            </a:r>
          </a:p>
        </p:txBody>
      </p:sp>
      <p:sp>
        <p:nvSpPr>
          <p:cNvPr id="124" name="ホームベース 123"/>
          <p:cNvSpPr/>
          <p:nvPr/>
        </p:nvSpPr>
        <p:spPr>
          <a:xfrm>
            <a:off x="4781088" y="5737845"/>
            <a:ext cx="2156665" cy="202130"/>
          </a:xfrm>
          <a:prstGeom prst="homePlate">
            <a:avLst/>
          </a:prstGeom>
          <a:solidFill>
            <a:schemeClr val="bg1"/>
          </a:solidFill>
          <a:ln>
            <a:solidFill>
              <a:schemeClr val="tx1"/>
            </a:solid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溶融塩＆</a:t>
            </a:r>
            <a:r>
              <a:rPr lang="en-US" altLang="ja-JP"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ADS</a:t>
            </a:r>
            <a:r>
              <a:rPr lang="ja-JP" altLang="en-US"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　統合システムプロジェクト</a:t>
            </a:r>
          </a:p>
        </p:txBody>
      </p:sp>
      <p:sp>
        <p:nvSpPr>
          <p:cNvPr id="125" name="ホームベース 124"/>
          <p:cNvSpPr/>
          <p:nvPr/>
        </p:nvSpPr>
        <p:spPr>
          <a:xfrm>
            <a:off x="5166567" y="6095177"/>
            <a:ext cx="4119553" cy="218471"/>
          </a:xfrm>
          <a:prstGeom prst="homePlate">
            <a:avLst/>
          </a:prstGeom>
          <a:solidFill>
            <a:schemeClr val="bg1"/>
          </a:solidFill>
          <a:ln>
            <a:solidFill>
              <a:schemeClr val="tx1"/>
            </a:solidFill>
          </a:ln>
          <a:effectLst>
            <a:glow rad="635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加速器駆動未臨界炉（</a:t>
            </a:r>
            <a:r>
              <a:rPr lang="en-US" altLang="ja-JP"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ADS</a:t>
            </a:r>
            <a:r>
              <a:rPr lang="ja-JP" altLang="en-US" sz="857"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）検証・製造・改良プロジェクト</a:t>
            </a:r>
          </a:p>
        </p:txBody>
      </p:sp>
      <p:cxnSp>
        <p:nvCxnSpPr>
          <p:cNvPr id="39" name="カギ線コネクタ 38"/>
          <p:cNvCxnSpPr/>
          <p:nvPr/>
        </p:nvCxnSpPr>
        <p:spPr>
          <a:xfrm rot="16200000" flipH="1">
            <a:off x="1742266" y="4029227"/>
            <a:ext cx="669773" cy="542773"/>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40" name="下矢印 3139"/>
          <p:cNvSpPr/>
          <p:nvPr/>
        </p:nvSpPr>
        <p:spPr>
          <a:xfrm>
            <a:off x="2543025" y="892024"/>
            <a:ext cx="1495273" cy="241905"/>
          </a:xfrm>
          <a:prstGeom prst="downArrow">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sz="1714" dirty="0">
              <a:solidFill>
                <a:schemeClr val="tx1"/>
              </a:solidFill>
              <a:latin typeface="Meiryo UI" panose="020B0604030504040204" pitchFamily="50" charset="-128"/>
              <a:ea typeface="Meiryo UI" panose="020B0604030504040204" pitchFamily="50" charset="-128"/>
            </a:endParaRPr>
          </a:p>
        </p:txBody>
      </p:sp>
      <p:sp>
        <p:nvSpPr>
          <p:cNvPr id="183" name="下矢印 182"/>
          <p:cNvSpPr/>
          <p:nvPr/>
        </p:nvSpPr>
        <p:spPr>
          <a:xfrm>
            <a:off x="7943549" y="907143"/>
            <a:ext cx="1495273" cy="241905"/>
          </a:xfrm>
          <a:prstGeom prst="downArrow">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sz="1714" dirty="0">
              <a:solidFill>
                <a:schemeClr val="tx1"/>
              </a:solidFill>
              <a:latin typeface="Meiryo UI" panose="020B0604030504040204" pitchFamily="50" charset="-128"/>
              <a:ea typeface="Meiryo UI" panose="020B0604030504040204" pitchFamily="50" charset="-128"/>
            </a:endParaRPr>
          </a:p>
        </p:txBody>
      </p:sp>
      <p:sp>
        <p:nvSpPr>
          <p:cNvPr id="69" name="テキスト ボックス 1"/>
          <p:cNvSpPr txBox="1">
            <a:spLocks noChangeArrowheads="1"/>
          </p:cNvSpPr>
          <p:nvPr/>
        </p:nvSpPr>
        <p:spPr bwMode="auto">
          <a:xfrm>
            <a:off x="265542" y="2248352"/>
            <a:ext cx="3828183" cy="751809"/>
          </a:xfrm>
          <a:prstGeom prst="rect">
            <a:avLst/>
          </a:prstGeom>
          <a:solidFill>
            <a:srgbClr val="FAF0F0"/>
          </a:solidFill>
          <a:ln>
            <a:noFill/>
          </a:ln>
          <a:scene3d>
            <a:camera prst="orthographicFront"/>
            <a:lightRig rig="threePt" dir="t"/>
          </a:scene3d>
          <a:sp3d>
            <a:bevelT w="165100" prst="coolSlant"/>
          </a:sp3d>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●溶融塩炉協議会の発足準備と設立総会開催</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●溶融塩炉協議会参加企業・団体　役割分担、各部会組成</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●溶融塩炉開発戦略立案、溶融塩燃料開発戦略</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●溶融塩炉開発プロジェクト組成、概念設計、詳細設計</a:t>
            </a:r>
            <a:endParaRPr lang="en-US" altLang="ja-JP" sz="857"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857" dirty="0">
                <a:latin typeface="Meiryo UI" panose="020B0604030504040204" pitchFamily="50" charset="-128"/>
                <a:ea typeface="Meiryo UI" panose="020B0604030504040204" pitchFamily="50" charset="-128"/>
              </a:rPr>
              <a:t>●実証自治体における実証実験等（地下原子力含む）検討開始</a:t>
            </a:r>
          </a:p>
        </p:txBody>
      </p:sp>
      <p:sp>
        <p:nvSpPr>
          <p:cNvPr id="71" name="ホームベース 70"/>
          <p:cNvSpPr/>
          <p:nvPr/>
        </p:nvSpPr>
        <p:spPr>
          <a:xfrm>
            <a:off x="3177147" y="4081584"/>
            <a:ext cx="2760599" cy="303076"/>
          </a:xfrm>
          <a:prstGeom prst="homePlate">
            <a:avLst/>
          </a:prstGeom>
          <a:solidFill>
            <a:srgbClr val="C1524F"/>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実証実験炉　開発・検証・改良</a:t>
            </a:r>
          </a:p>
        </p:txBody>
      </p:sp>
      <p:sp>
        <p:nvSpPr>
          <p:cNvPr id="72" name="ホームベース 71"/>
          <p:cNvSpPr/>
          <p:nvPr/>
        </p:nvSpPr>
        <p:spPr>
          <a:xfrm>
            <a:off x="10941736" y="4062817"/>
            <a:ext cx="983493" cy="317797"/>
          </a:xfrm>
          <a:prstGeom prst="homePlate">
            <a:avLst/>
          </a:prstGeom>
          <a:solidFill>
            <a:srgbClr val="C1524F"/>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海外輸出</a:t>
            </a:r>
          </a:p>
        </p:txBody>
      </p:sp>
      <p:sp>
        <p:nvSpPr>
          <p:cNvPr id="74" name="ホームベース 73"/>
          <p:cNvSpPr/>
          <p:nvPr/>
        </p:nvSpPr>
        <p:spPr>
          <a:xfrm>
            <a:off x="5222716" y="4558179"/>
            <a:ext cx="2490061" cy="154970"/>
          </a:xfrm>
          <a:prstGeom prst="homePlate">
            <a:avLst/>
          </a:prstGeom>
          <a:solidFill>
            <a:srgbClr val="C1524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溶融塩炉へ放射性廃棄物投入実験</a:t>
            </a:r>
          </a:p>
        </p:txBody>
      </p:sp>
      <p:cxnSp>
        <p:nvCxnSpPr>
          <p:cNvPr id="11" name="直線矢印コネクタ 10"/>
          <p:cNvCxnSpPr>
            <a:stCxn id="125" idx="3"/>
          </p:cNvCxnSpPr>
          <p:nvPr/>
        </p:nvCxnSpPr>
        <p:spPr>
          <a:xfrm flipH="1" flipV="1">
            <a:off x="9283851" y="5554149"/>
            <a:ext cx="2269" cy="650264"/>
          </a:xfrm>
          <a:prstGeom prst="straightConnector1">
            <a:avLst/>
          </a:prstGeom>
          <a:ln w="19050">
            <a:solidFill>
              <a:schemeClr val="tx1"/>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0" name="ホームベース 109"/>
          <p:cNvSpPr/>
          <p:nvPr/>
        </p:nvSpPr>
        <p:spPr>
          <a:xfrm>
            <a:off x="7972608" y="4059742"/>
            <a:ext cx="2915132" cy="327617"/>
          </a:xfrm>
          <a:prstGeom prst="homePlate">
            <a:avLst/>
          </a:prstGeom>
          <a:solidFill>
            <a:srgbClr val="C1524F"/>
          </a:solidFill>
          <a:ln w="28575">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量産型溶融塩炉の生産・改良</a:t>
            </a:r>
          </a:p>
        </p:txBody>
      </p:sp>
      <p:cxnSp>
        <p:nvCxnSpPr>
          <p:cNvPr id="83" name="直線矢印コネクタ 82"/>
          <p:cNvCxnSpPr/>
          <p:nvPr/>
        </p:nvCxnSpPr>
        <p:spPr>
          <a:xfrm flipH="1" flipV="1">
            <a:off x="8269599" y="5112671"/>
            <a:ext cx="4537" cy="982507"/>
          </a:xfrm>
          <a:prstGeom prst="straightConnector1">
            <a:avLst/>
          </a:prstGeom>
          <a:ln w="19050">
            <a:solidFill>
              <a:schemeClr val="tx1"/>
            </a:solidFill>
            <a:tailEnd type="triangle"/>
          </a:ln>
          <a:effectLst>
            <a:glow rad="63500">
              <a:schemeClr val="accent4">
                <a:satMod val="175000"/>
                <a:alpha val="40000"/>
              </a:schemeClr>
            </a:glo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124" idx="3"/>
          </p:cNvCxnSpPr>
          <p:nvPr/>
        </p:nvCxnSpPr>
        <p:spPr>
          <a:xfrm flipV="1">
            <a:off x="6937753" y="5838909"/>
            <a:ext cx="1331846" cy="1"/>
          </a:xfrm>
          <a:prstGeom prst="line">
            <a:avLst/>
          </a:prstGeom>
          <a:ln w="19050">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カギ線コネクタ 33"/>
          <p:cNvCxnSpPr/>
          <p:nvPr/>
        </p:nvCxnSpPr>
        <p:spPr>
          <a:xfrm flipV="1">
            <a:off x="4562570" y="5829159"/>
            <a:ext cx="209088" cy="261036"/>
          </a:xfrm>
          <a:prstGeom prst="bentConnector3">
            <a:avLst/>
          </a:prstGeom>
          <a:ln w="28575">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endCxn id="125" idx="1"/>
          </p:cNvCxnSpPr>
          <p:nvPr/>
        </p:nvCxnSpPr>
        <p:spPr>
          <a:xfrm>
            <a:off x="4689930" y="6095176"/>
            <a:ext cx="476637" cy="109236"/>
          </a:xfrm>
          <a:prstGeom prst="bentConnector3">
            <a:avLst/>
          </a:prstGeom>
          <a:ln w="28575">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ホームベース 91"/>
          <p:cNvSpPr/>
          <p:nvPr/>
        </p:nvSpPr>
        <p:spPr>
          <a:xfrm>
            <a:off x="1681239" y="6633251"/>
            <a:ext cx="10365448" cy="174857"/>
          </a:xfrm>
          <a:prstGeom prst="homePlate">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凝縮系核反応技術＆核変換技術（東北大学、三菱重工）</a:t>
            </a:r>
          </a:p>
        </p:txBody>
      </p:sp>
      <p:sp>
        <p:nvSpPr>
          <p:cNvPr id="94" name="ホームベース 93"/>
          <p:cNvSpPr/>
          <p:nvPr/>
        </p:nvSpPr>
        <p:spPr>
          <a:xfrm>
            <a:off x="7739607" y="4569504"/>
            <a:ext cx="4307081" cy="108822"/>
          </a:xfrm>
          <a:prstGeom prst="homePlate">
            <a:avLst/>
          </a:prstGeom>
          <a:solidFill>
            <a:srgbClr val="C1524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952"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長寿命核種の短寿命化・消滅処理</a:t>
            </a:r>
          </a:p>
        </p:txBody>
      </p:sp>
      <p:sp>
        <p:nvSpPr>
          <p:cNvPr id="12" name="正方形/長方形 11"/>
          <p:cNvSpPr/>
          <p:nvPr/>
        </p:nvSpPr>
        <p:spPr>
          <a:xfrm>
            <a:off x="263664" y="3115943"/>
            <a:ext cx="2761658" cy="276771"/>
          </a:xfrm>
          <a:prstGeom prst="rect">
            <a:avLst/>
          </a:prstGeom>
          <a:solidFill>
            <a:schemeClr val="accent6">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48"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協議会の立上げ／開発スキーム</a:t>
            </a:r>
          </a:p>
        </p:txBody>
      </p:sp>
      <p:sp>
        <p:nvSpPr>
          <p:cNvPr id="17" name="ホームベース 16"/>
          <p:cNvSpPr/>
          <p:nvPr/>
        </p:nvSpPr>
        <p:spPr>
          <a:xfrm>
            <a:off x="3174717" y="3625689"/>
            <a:ext cx="2902857" cy="368905"/>
          </a:xfrm>
          <a:prstGeom prst="homePlate">
            <a:avLst/>
          </a:prstGeom>
          <a:solidFill>
            <a:schemeClr val="tx1"/>
          </a:solidFill>
          <a:ln>
            <a:noFill/>
          </a:ln>
          <a:effectLst>
            <a:glow rad="635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協議会による溶融塩炉開発プロジェクト</a:t>
            </a:r>
            <a:endParaRPr lang="en-US" altLang="ja-JP"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民間が保管する放射性物質統合管理</a:t>
            </a:r>
          </a:p>
        </p:txBody>
      </p:sp>
      <p:sp>
        <p:nvSpPr>
          <p:cNvPr id="79" name="テキスト ボックス 95"/>
          <p:cNvSpPr txBox="1">
            <a:spLocks noChangeArrowheads="1"/>
          </p:cNvSpPr>
          <p:nvPr/>
        </p:nvSpPr>
        <p:spPr bwMode="auto">
          <a:xfrm>
            <a:off x="7685379" y="3374668"/>
            <a:ext cx="948194" cy="253596"/>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048" b="1" dirty="0">
                <a:latin typeface="Meiryo UI" panose="020B0604030504040204" pitchFamily="50" charset="-128"/>
                <a:ea typeface="Meiryo UI" panose="020B0604030504040204" pitchFamily="50" charset="-128"/>
              </a:rPr>
              <a:t>2026</a:t>
            </a:r>
            <a:r>
              <a:rPr lang="ja-JP" altLang="en-US" sz="1048" b="1" dirty="0">
                <a:latin typeface="Meiryo UI" panose="020B0604030504040204" pitchFamily="50" charset="-128"/>
                <a:ea typeface="Meiryo UI" panose="020B0604030504040204" pitchFamily="50" charset="-128"/>
              </a:rPr>
              <a:t>年</a:t>
            </a:r>
          </a:p>
        </p:txBody>
      </p:sp>
      <p:sp>
        <p:nvSpPr>
          <p:cNvPr id="70" name="ホームベース 69"/>
          <p:cNvSpPr/>
          <p:nvPr/>
        </p:nvSpPr>
        <p:spPr>
          <a:xfrm>
            <a:off x="6113388" y="3617397"/>
            <a:ext cx="5784444" cy="368905"/>
          </a:xfrm>
          <a:prstGeom prst="homePlate">
            <a:avLst/>
          </a:prstGeom>
          <a:solidFill>
            <a:schemeClr val="tx1"/>
          </a:solidFill>
          <a:ln>
            <a:noFill/>
          </a:ln>
          <a:effectLst>
            <a:glow rad="635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溶融塩炉プラントシステム製造とプラント輸出</a:t>
            </a:r>
            <a:endParaRPr lang="en-US" altLang="ja-JP"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1000"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放射性廃棄物の減容処理・消滅処理</a:t>
            </a:r>
          </a:p>
        </p:txBody>
      </p:sp>
      <p:sp>
        <p:nvSpPr>
          <p:cNvPr id="90" name="正方形/長方形 89"/>
          <p:cNvSpPr/>
          <p:nvPr/>
        </p:nvSpPr>
        <p:spPr>
          <a:xfrm>
            <a:off x="3085088" y="3115340"/>
            <a:ext cx="8812744" cy="268304"/>
          </a:xfrm>
          <a:prstGeom prst="rect">
            <a:avLst/>
          </a:prstGeom>
          <a:solidFill>
            <a:schemeClr val="accent6">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048" b="1" dirty="0">
                <a:solidFill>
                  <a:schemeClr val="bg1"/>
                </a:solidFill>
                <a:latin typeface="Meiryo UI" panose="020B0604030504040204" pitchFamily="50" charset="-128"/>
                <a:ea typeface="Meiryo UI" panose="020B0604030504040204" pitchFamily="50" charset="-128"/>
                <a:cs typeface="メイリオ" panose="020B0604030504040204" pitchFamily="50" charset="-128"/>
              </a:rPr>
              <a:t>溶融塩炉開発～高レベル放射性廃棄物処理等～溶融塩炉プラントシステム輸出</a:t>
            </a:r>
          </a:p>
        </p:txBody>
      </p:sp>
      <p:sp>
        <p:nvSpPr>
          <p:cNvPr id="80" name="正方形/長方形 79"/>
          <p:cNvSpPr/>
          <p:nvPr/>
        </p:nvSpPr>
        <p:spPr>
          <a:xfrm>
            <a:off x="263664" y="1285120"/>
            <a:ext cx="1379776" cy="6062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内閣府</a:t>
            </a:r>
            <a:endParaRPr lang="en-US" altLang="ja-JP"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algn="ctr" eaLnBrk="1" hangingPunct="1">
              <a:defRPr/>
            </a:pPr>
            <a:r>
              <a:rPr lang="ja-JP" altLang="en-US" sz="1143"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原子力政策担当室</a:t>
            </a:r>
          </a:p>
        </p:txBody>
      </p:sp>
    </p:spTree>
    <p:extLst>
      <p:ext uri="{BB962C8B-B14F-4D97-AF65-F5344CB8AC3E}">
        <p14:creationId xmlns:p14="http://schemas.microsoft.com/office/powerpoint/2010/main" val="2694084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0"/>
            <a:ext cx="12191999" cy="33413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600" dirty="0">
                <a:solidFill>
                  <a:schemeClr val="bg1"/>
                </a:solidFill>
                <a:latin typeface="Meiryo UI" panose="020B0604030504040204" pitchFamily="50" charset="-128"/>
                <a:ea typeface="Meiryo UI" panose="020B0604030504040204" pitchFamily="50" charset="-128"/>
              </a:rPr>
              <a:t>ワインバーグのメッセージ</a:t>
            </a:r>
          </a:p>
        </p:txBody>
      </p:sp>
      <p:sp>
        <p:nvSpPr>
          <p:cNvPr id="73" name="object 3"/>
          <p:cNvSpPr/>
          <p:nvPr/>
        </p:nvSpPr>
        <p:spPr>
          <a:xfrm>
            <a:off x="1569358" y="468691"/>
            <a:ext cx="3294440" cy="4503965"/>
          </a:xfrm>
          <a:prstGeom prst="rect">
            <a:avLst/>
          </a:prstGeom>
          <a:blipFill>
            <a:blip r:embed="rId2" cstate="print"/>
            <a:stretch>
              <a:fillRect/>
            </a:stretch>
          </a:blipFill>
        </p:spPr>
        <p:txBody>
          <a:bodyPr lIns="0" tIns="0" rIns="0" bIns="0"/>
          <a:lstStyle/>
          <a:p>
            <a:pPr>
              <a:defRPr/>
            </a:pPr>
            <a:endParaRPr sz="1556"/>
          </a:p>
        </p:txBody>
      </p:sp>
      <p:sp>
        <p:nvSpPr>
          <p:cNvPr id="10246" name="object 4"/>
          <p:cNvSpPr txBox="1">
            <a:spLocks noChangeArrowheads="1"/>
          </p:cNvSpPr>
          <p:nvPr/>
        </p:nvSpPr>
        <p:spPr bwMode="auto">
          <a:xfrm>
            <a:off x="2393346" y="4972656"/>
            <a:ext cx="7155846" cy="19659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marL="11113" indent="-15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ja-JP" sz="3048" i="1" dirty="0">
                <a:solidFill>
                  <a:srgbClr val="002060"/>
                </a:solidFill>
                <a:latin typeface="Microsoft Himalaya" panose="01010100010101010101" pitchFamily="2" charset="0"/>
              </a:rPr>
              <a:t>Our problem is not that  our idea is a poor one –  rather it is different from  the main line, and has  too chemical a flavor to  be fully appreciated by  non-chemists.</a:t>
            </a:r>
            <a:endParaRPr lang="ja-JP" altLang="ja-JP" sz="3048" dirty="0">
              <a:solidFill>
                <a:srgbClr val="002060"/>
              </a:solidFill>
              <a:latin typeface="Microsoft Himalaya" panose="01010100010101010101" pitchFamily="2" charset="0"/>
            </a:endParaRPr>
          </a:p>
          <a:p>
            <a:pPr algn="r">
              <a:spcBef>
                <a:spcPts val="667"/>
              </a:spcBef>
              <a:buNone/>
            </a:pPr>
            <a:r>
              <a:rPr lang="ja-JP" altLang="ja-JP" sz="3048" i="1" dirty="0">
                <a:solidFill>
                  <a:srgbClr val="002060"/>
                </a:solidFill>
                <a:latin typeface="Microsoft Himalaya" panose="01010100010101010101" pitchFamily="2" charset="0"/>
              </a:rPr>
              <a:t>-- Alvin Weinberg</a:t>
            </a:r>
            <a:endParaRPr lang="ja-JP" altLang="ja-JP" sz="3048" dirty="0">
              <a:solidFill>
                <a:srgbClr val="002060"/>
              </a:solidFill>
              <a:latin typeface="Microsoft Himalaya" panose="01010100010101010101" pitchFamily="2" charset="0"/>
            </a:endParaRPr>
          </a:p>
        </p:txBody>
      </p:sp>
      <p:pic>
        <p:nvPicPr>
          <p:cNvPr id="1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995" y="572149"/>
            <a:ext cx="4731954" cy="440050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40171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2275" y="2456121"/>
            <a:ext cx="12225765" cy="44033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11272" name="Object 179"/>
          <p:cNvGraphicFramePr>
            <a:graphicFrameLocks noChangeAspect="1"/>
          </p:cNvGraphicFramePr>
          <p:nvPr>
            <p:extLst/>
          </p:nvPr>
        </p:nvGraphicFramePr>
        <p:xfrm>
          <a:off x="10614788" y="2780075"/>
          <a:ext cx="385536" cy="548821"/>
        </p:xfrm>
        <a:graphic>
          <a:graphicData uri="http://schemas.openxmlformats.org/presentationml/2006/ole">
            <mc:AlternateContent xmlns:mc="http://schemas.openxmlformats.org/markup-compatibility/2006">
              <mc:Choice xmlns:v="urn:schemas-microsoft-com:vml" Requires="v">
                <p:oleObj spid="_x0000_s1032" name="Clip" r:id="rId4" imgW="1337767" imgH="1900123" progId="MS_ClipArt_Gallery.2">
                  <p:embed/>
                </p:oleObj>
              </mc:Choice>
              <mc:Fallback>
                <p:oleObj name="Clip" r:id="rId4" imgW="1337767" imgH="190012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4788" y="2780075"/>
                        <a:ext cx="385536" cy="5488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6" name="テキスト ボックス 3"/>
          <p:cNvSpPr txBox="1">
            <a:spLocks noChangeArrowheads="1"/>
          </p:cNvSpPr>
          <p:nvPr/>
        </p:nvSpPr>
        <p:spPr bwMode="auto">
          <a:xfrm>
            <a:off x="1294190" y="1786696"/>
            <a:ext cx="9600595"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2667" b="1" dirty="0">
                <a:latin typeface="HG教科書体" panose="02020609000000000000" pitchFamily="17" charset="-128"/>
                <a:ea typeface="HG教科書体" panose="02020609000000000000" pitchFamily="17" charset="-128"/>
              </a:rPr>
              <a:t>溶融塩炉協議会</a:t>
            </a:r>
          </a:p>
        </p:txBody>
      </p:sp>
      <p:sp>
        <p:nvSpPr>
          <p:cNvPr id="11267" name="正方形/長方形 1"/>
          <p:cNvSpPr>
            <a:spLocks noChangeArrowheads="1"/>
          </p:cNvSpPr>
          <p:nvPr/>
        </p:nvSpPr>
        <p:spPr bwMode="auto">
          <a:xfrm>
            <a:off x="3696607" y="2285625"/>
            <a:ext cx="4798786" cy="268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dirty="0">
                <a:latin typeface="Meiryo UI" panose="020B0604030504040204" pitchFamily="50" charset="-128"/>
                <a:ea typeface="Meiryo UI" panose="020B0604030504040204" pitchFamily="50" charset="-128"/>
              </a:rPr>
              <a:t>International Research Institute for Japan Molten Salt Reactor</a:t>
            </a:r>
            <a:endParaRPr lang="ja-JP" altLang="en-US" sz="1143" dirty="0"/>
          </a:p>
        </p:txBody>
      </p:sp>
      <p:pic>
        <p:nvPicPr>
          <p:cNvPr id="11268" name="Picture 8" descr="C:\Users\D0198\Desktop\和コンテンツ\1_haru\haru_01\PNG\h_parts14\h_parts14_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7416" y="1021672"/>
            <a:ext cx="1034143" cy="1034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99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a:t>
            </a:r>
            <a:r>
              <a:rPr kumimoji="1" lang="en-US" altLang="ja-JP" sz="2000" dirty="0" smtClean="0">
                <a:latin typeface="Meiryo UI" panose="020B0604030504040204" pitchFamily="50" charset="-128"/>
                <a:ea typeface="Meiryo UI" panose="020B0604030504040204" pitchFamily="50" charset="-128"/>
              </a:rPr>
              <a:t>3</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507831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トリウム溶融塩炉国際フォーラム（第九回）に出席。</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ドイツ</a:t>
            </a:r>
            <a:r>
              <a:rPr lang="en-US" altLang="ja-JP" dirty="0" smtClean="0">
                <a:latin typeface="Meiryo UI" panose="020B0604030504040204" pitchFamily="50" charset="-128"/>
                <a:ea typeface="Meiryo UI" panose="020B0604030504040204" pitchFamily="50" charset="-128"/>
              </a:rPr>
              <a:t>DLR</a:t>
            </a:r>
            <a:r>
              <a:rPr lang="ja-JP" altLang="en-US" dirty="0" smtClean="0">
                <a:latin typeface="Meiryo UI" panose="020B0604030504040204" pitchFamily="50" charset="-128"/>
                <a:ea typeface="Meiryo UI" panose="020B0604030504040204" pitchFamily="50" charset="-128"/>
              </a:rPr>
              <a:t>研究所とドイツ原子力政策に就き意見交換実施。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トリウム溶融塩炉国際フォーラム（第十回）に出席。（静岡県静岡市）</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トリウム原子力研究者・亀井助教授（京都大学）と意見交換実施。（三井物産別館・東京会館）</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シンポジウム「原子力規制と環境法</a:t>
            </a:r>
            <a:r>
              <a:rPr lang="ja-JP"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に出席。（</a:t>
            </a:r>
            <a:r>
              <a:rPr lang="ja-JP" altLang="ja-JP" dirty="0">
                <a:latin typeface="Meiryo UI" panose="020B0604030504040204" pitchFamily="50" charset="-128"/>
                <a:ea typeface="Meiryo UI" panose="020B0604030504040204" pitchFamily="50" charset="-128"/>
              </a:rPr>
              <a:t>早稲田大学早稲田キャンパス　８号館３階</a:t>
            </a:r>
            <a:r>
              <a:rPr lang="ja-JP" altLang="ja-JP" dirty="0" smtClean="0">
                <a:latin typeface="Meiryo UI" panose="020B0604030504040204" pitchFamily="50" charset="-128"/>
                <a:ea typeface="Meiryo UI" panose="020B0604030504040204" pitchFamily="50" charset="-128"/>
              </a:rPr>
              <a:t>会議室</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ja-JP" altLang="ja-JP" dirty="0" smtClean="0">
                <a:latin typeface="Meiryo UI" panose="020B0604030504040204" pitchFamily="50" charset="-128"/>
                <a:ea typeface="Meiryo UI" panose="020B0604030504040204" pitchFamily="50" charset="-128"/>
              </a:rPr>
              <a:t>各国</a:t>
            </a:r>
            <a:r>
              <a:rPr lang="ja-JP" altLang="ja-JP" dirty="0">
                <a:latin typeface="Meiryo UI" panose="020B0604030504040204" pitchFamily="50" charset="-128"/>
                <a:ea typeface="Meiryo UI" panose="020B0604030504040204" pitchFamily="50" charset="-128"/>
              </a:rPr>
              <a:t>のトリウム原子炉開発の現状と</a:t>
            </a:r>
            <a:r>
              <a:rPr lang="ja-JP" altLang="ja-JP" dirty="0" smtClean="0">
                <a:latin typeface="Meiryo UI" panose="020B0604030504040204" pitchFamily="50" charset="-128"/>
                <a:ea typeface="Meiryo UI" panose="020B0604030504040204" pitchFamily="50" charset="-128"/>
              </a:rPr>
              <a:t>課題</a:t>
            </a:r>
            <a:r>
              <a:rPr lang="ja-JP" altLang="en-US" dirty="0" smtClean="0">
                <a:latin typeface="Meiryo UI" panose="020B0604030504040204" pitchFamily="50" charset="-128"/>
                <a:ea typeface="Meiryo UI" panose="020B0604030504040204" pitchFamily="50" charset="-128"/>
              </a:rPr>
              <a:t>」に出席。終了後、</a:t>
            </a:r>
            <a:r>
              <a:rPr lang="ja-JP" altLang="ja-JP" dirty="0">
                <a:latin typeface="Meiryo UI" panose="020B0604030504040204" pitchFamily="50" charset="-128"/>
                <a:ea typeface="Meiryo UI" panose="020B0604030504040204" pitchFamily="50" charset="-128"/>
              </a:rPr>
              <a:t>東京都市大学 工学部 原子力安全工</a:t>
            </a:r>
            <a:r>
              <a:rPr lang="ja-JP" altLang="ja-JP" dirty="0" smtClean="0">
                <a:latin typeface="Meiryo UI" panose="020B0604030504040204" pitchFamily="50" charset="-128"/>
                <a:ea typeface="Meiryo UI" panose="020B0604030504040204" pitchFamily="50" charset="-128"/>
              </a:rPr>
              <a:t>学科</a:t>
            </a:r>
            <a:r>
              <a:rPr lang="ja-JP" altLang="en-US" dirty="0" smtClean="0">
                <a:latin typeface="Meiryo UI" panose="020B0604030504040204" pitchFamily="50" charset="-128"/>
                <a:ea typeface="Meiryo UI" panose="020B0604030504040204" pitchFamily="50" charset="-128"/>
              </a:rPr>
              <a:t>・高木教授（元東京電力・炉心設計者、工学博士）と意見交換。</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東京大学・生産技術研究所主催の「第四世代の原子炉技術」に出席。三菱商事・太田氏と意見交換実施。三菱グループとしては、次世代原子炉とトリウム燃料には関心あり。情報収集実施とのこと。</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スペイン投資庁主催の「スペイン原子力</a:t>
            </a:r>
            <a:r>
              <a:rPr lang="ja-JP" altLang="en-US" dirty="0" smtClean="0">
                <a:latin typeface="Meiryo UI" panose="020B0604030504040204" pitchFamily="50" charset="-128"/>
                <a:ea typeface="Meiryo UI" panose="020B0604030504040204" pitchFamily="50" charset="-128"/>
              </a:rPr>
              <a:t>セミナー～使用済み</a:t>
            </a:r>
            <a:r>
              <a:rPr lang="ja-JP" altLang="en-US" dirty="0">
                <a:latin typeface="Meiryo UI" panose="020B0604030504040204" pitchFamily="50" charset="-128"/>
                <a:ea typeface="Meiryo UI" panose="020B0604030504040204" pitchFamily="50" charset="-128"/>
              </a:rPr>
              <a:t>核燃料</a:t>
            </a:r>
            <a:r>
              <a:rPr lang="ja-JP" altLang="en-US" dirty="0" smtClean="0">
                <a:latin typeface="Meiryo UI" panose="020B0604030504040204" pitchFamily="50" charset="-128"/>
                <a:ea typeface="Meiryo UI" panose="020B0604030504040204" pitchFamily="50" charset="-128"/>
              </a:rPr>
              <a:t>技術」に出席。三井住友銀行・企業調査部・土山部長よりの紹介。</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4801314"/>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2012</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4</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2012</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5</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28</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2012</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7</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2012</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8</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20</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2013</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27</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2013</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28</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2013</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7</a:t>
            </a:r>
            <a:r>
              <a:rPr kumimoji="1"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2013</a:t>
            </a:r>
            <a:r>
              <a:rPr kumimoji="1" lang="ja-JP" altLang="en-US" dirty="0" smtClean="0">
                <a:latin typeface="Meiryo UI" panose="020B0604030504040204" pitchFamily="50" charset="-128"/>
                <a:ea typeface="Meiryo UI" panose="020B0604030504040204" pitchFamily="50" charset="-128"/>
              </a:rPr>
              <a:t>年</a:t>
            </a:r>
            <a:r>
              <a:rPr kumimoji="1" lang="en-US" altLang="ja-JP" dirty="0" smtClean="0">
                <a:latin typeface="Meiryo UI" panose="020B0604030504040204" pitchFamily="50" charset="-128"/>
                <a:ea typeface="Meiryo UI" panose="020B0604030504040204" pitchFamily="50" charset="-128"/>
              </a:rPr>
              <a:t>10</a:t>
            </a:r>
            <a:r>
              <a:rPr kumimoji="1" lang="ja-JP" altLang="en-US" dirty="0" smtClean="0">
                <a:latin typeface="Meiryo UI" panose="020B0604030504040204" pitchFamily="50" charset="-128"/>
                <a:ea typeface="Meiryo UI" panose="020B0604030504040204" pitchFamily="50" charset="-128"/>
              </a:rPr>
              <a:t>月</a:t>
            </a:r>
            <a:r>
              <a:rPr kumimoji="1" lang="en-US" altLang="ja-JP" dirty="0" smtClean="0">
                <a:latin typeface="Meiryo UI" panose="020B0604030504040204" pitchFamily="50" charset="-128"/>
                <a:ea typeface="Meiryo UI" panose="020B0604030504040204" pitchFamily="50" charset="-128"/>
              </a:rPr>
              <a:t>3</a:t>
            </a:r>
            <a:r>
              <a:rPr kumimoji="1" lang="ja-JP" altLang="en-US" dirty="0" smtClean="0">
                <a:latin typeface="Meiryo UI" panose="020B0604030504040204" pitchFamily="50" charset="-128"/>
                <a:ea typeface="Meiryo UI" panose="020B0604030504040204" pitchFamily="50" charset="-128"/>
              </a:rPr>
              <a:t>日</a:t>
            </a:r>
            <a:endParaRPr kumimoji="1" lang="en-US" altLang="ja-JP" dirty="0" smtClean="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kumimoji="1" lang="en-US" altLang="ja-JP" sz="1600" b="1" dirty="0" smtClean="0">
                <a:solidFill>
                  <a:schemeClr val="tx1"/>
                </a:solidFill>
                <a:latin typeface="Meiryo UI" panose="020B0604030504040204" pitchFamily="50" charset="-128"/>
                <a:ea typeface="Meiryo UI" panose="020B0604030504040204" pitchFamily="50" charset="-128"/>
              </a:rPr>
              <a:t>3</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6638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buFont typeface="Arial" panose="020B0604020202020204" pitchFamily="34" charset="0"/>
              <a:buNone/>
              <a:defRPr/>
            </a:pPr>
            <a:r>
              <a:rPr lang="ja-JP" altLang="en-US" sz="1524" dirty="0">
                <a:solidFill>
                  <a:schemeClr val="bg1"/>
                </a:solidFill>
                <a:latin typeface="Meiryo UI" panose="020B0604030504040204" pitchFamily="50" charset="-128"/>
                <a:ea typeface="Meiryo UI" panose="020B0604030504040204" pitchFamily="50" charset="-128"/>
              </a:rPr>
              <a:t>高レベル放射性廃棄物</a:t>
            </a:r>
          </a:p>
        </p:txBody>
      </p:sp>
      <p:sp>
        <p:nvSpPr>
          <p:cNvPr id="13317" name="スライド番号プレースホルダー 3"/>
          <p:cNvSpPr>
            <a:spLocks noGrp="1"/>
          </p:cNvSpPr>
          <p:nvPr>
            <p:ph type="sldNum" sz="quarter" idx="12"/>
          </p:nvPr>
        </p:nvSpPr>
        <p:spPr bwMode="auto">
          <a:xfrm>
            <a:off x="13687274" y="6183691"/>
            <a:ext cx="515559" cy="347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048">
                <a:solidFill>
                  <a:schemeClr val="tx1"/>
                </a:solidFill>
                <a:latin typeface="Calibri" panose="020F0502020204030204" pitchFamily="34" charset="0"/>
                <a:ea typeface="ＭＳ Ｐゴシック" panose="020B0600070205080204" pitchFamily="50" charset="-128"/>
              </a:defRPr>
            </a:lvl1pPr>
            <a:lvl2pPr marL="707586" indent="-272148">
              <a:spcBef>
                <a:spcPct val="20000"/>
              </a:spcBef>
              <a:buFont typeface="Arial" panose="020B0604020202020204" pitchFamily="34" charset="0"/>
              <a:buChar char="–"/>
              <a:defRPr kumimoji="1" sz="2667">
                <a:solidFill>
                  <a:schemeClr val="tx1"/>
                </a:solidFill>
                <a:latin typeface="Calibri" panose="020F0502020204030204" pitchFamily="34" charset="0"/>
                <a:ea typeface="ＭＳ Ｐゴシック" panose="020B0600070205080204" pitchFamily="50" charset="-128"/>
              </a:defRPr>
            </a:lvl2pPr>
            <a:lvl3pPr marL="1088593" indent="-217719">
              <a:spcBef>
                <a:spcPct val="20000"/>
              </a:spcBef>
              <a:buFont typeface="Arial" panose="020B0604020202020204" pitchFamily="34" charset="0"/>
              <a:buChar char="•"/>
              <a:defRPr kumimoji="1" sz="2286">
                <a:solidFill>
                  <a:schemeClr val="tx1"/>
                </a:solidFill>
                <a:latin typeface="Calibri" panose="020F0502020204030204" pitchFamily="34" charset="0"/>
                <a:ea typeface="ＭＳ Ｐゴシック" panose="020B0600070205080204" pitchFamily="50" charset="-128"/>
              </a:defRPr>
            </a:lvl3pPr>
            <a:lvl4pPr marL="1524030"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4pPr>
            <a:lvl5pPr marL="1959468"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5pPr>
            <a:lvl6pPr marL="2394905"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6pPr>
            <a:lvl7pPr marL="2830342"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7pPr>
            <a:lvl8pPr marL="3265780"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8pPr>
            <a:lvl9pPr marL="3701217"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74F87074-89FB-42E4-8640-EADC83E87640}" type="slidenum">
              <a:rPr lang="ja-JP" altLang="en-US" sz="1143">
                <a:solidFill>
                  <a:srgbClr val="898989"/>
                </a:solidFill>
              </a:rPr>
              <a:pPr>
                <a:spcBef>
                  <a:spcPct val="0"/>
                </a:spcBef>
                <a:buFontTx/>
                <a:buNone/>
              </a:pPr>
              <a:t>40</a:t>
            </a:fld>
            <a:endParaRPr lang="ja-JP" altLang="en-US" sz="1143">
              <a:solidFill>
                <a:srgbClr val="898989"/>
              </a:solidFill>
            </a:endParaRPr>
          </a:p>
        </p:txBody>
      </p:sp>
      <p:sp>
        <p:nvSpPr>
          <p:cNvPr id="91" name="object 2"/>
          <p:cNvSpPr txBox="1"/>
          <p:nvPr/>
        </p:nvSpPr>
        <p:spPr>
          <a:xfrm>
            <a:off x="2373691" y="831548"/>
            <a:ext cx="7547429" cy="564257"/>
          </a:xfrm>
          <a:prstGeom prst="rect">
            <a:avLst/>
          </a:prstGeom>
        </p:spPr>
        <p:txBody>
          <a:bodyPr lIns="0" tIns="0" rIns="0" bIns="0">
            <a:spAutoFit/>
          </a:bodyPr>
          <a:lstStyle/>
          <a:p>
            <a:pPr marL="12095">
              <a:lnSpc>
                <a:spcPts val="4438"/>
              </a:lnSpc>
              <a:defRPr/>
            </a:pPr>
            <a:r>
              <a:rPr sz="3429" spc="86" dirty="0">
                <a:solidFill>
                  <a:srgbClr val="413B29"/>
                </a:solidFill>
                <a:latin typeface="Meiryo UI" panose="020B0604030504040204" pitchFamily="50" charset="-128"/>
                <a:ea typeface="Meiryo UI" panose="020B0604030504040204" pitchFamily="50" charset="-128"/>
                <a:cs typeface="Arial"/>
              </a:rPr>
              <a:t>U235</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U236</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U237</a:t>
            </a:r>
            <a:r>
              <a:rPr sz="1905" spc="86" dirty="0">
                <a:solidFill>
                  <a:srgbClr val="413B29"/>
                </a:solidFill>
                <a:latin typeface="Meiryo UI" panose="020B0604030504040204" pitchFamily="50" charset="-128"/>
                <a:ea typeface="Meiryo UI" panose="020B0604030504040204" pitchFamily="50" charset="-128"/>
                <a:cs typeface="MS UI Gothic"/>
              </a:rPr>
              <a:t>→</a:t>
            </a:r>
            <a:r>
              <a:rPr sz="1905" b="1" u="sng" spc="86" dirty="0">
                <a:solidFill>
                  <a:srgbClr val="FF0000"/>
                </a:solidFill>
                <a:latin typeface="Meiryo UI" panose="020B0604030504040204" pitchFamily="50" charset="-128"/>
                <a:ea typeface="Meiryo UI" panose="020B0604030504040204" pitchFamily="50" charset="-128"/>
                <a:cs typeface="Arial"/>
              </a:rPr>
              <a:t>Np237</a:t>
            </a:r>
            <a:r>
              <a:rPr sz="1333" spc="86" dirty="0">
                <a:solidFill>
                  <a:srgbClr val="413B29"/>
                </a:solidFill>
                <a:latin typeface="Meiryo UI" panose="020B0604030504040204" pitchFamily="50" charset="-128"/>
                <a:ea typeface="Meiryo UI" panose="020B0604030504040204" pitchFamily="50" charset="-128"/>
                <a:cs typeface="Arial"/>
              </a:rPr>
              <a:t>(</a:t>
            </a:r>
            <a:r>
              <a:rPr sz="1333" spc="86" dirty="0">
                <a:solidFill>
                  <a:srgbClr val="413B29"/>
                </a:solidFill>
                <a:latin typeface="Meiryo UI" panose="020B0604030504040204" pitchFamily="50" charset="-128"/>
                <a:ea typeface="Meiryo UI" panose="020B0604030504040204" pitchFamily="50" charset="-128"/>
                <a:cs typeface="MS UI Gothic"/>
              </a:rPr>
              <a:t>ネプツニウム</a:t>
            </a:r>
            <a:r>
              <a:rPr sz="1333" spc="86" dirty="0">
                <a:solidFill>
                  <a:srgbClr val="413B29"/>
                </a:solidFill>
                <a:latin typeface="Meiryo UI" panose="020B0604030504040204" pitchFamily="50" charset="-128"/>
                <a:ea typeface="Meiryo UI" panose="020B0604030504040204" pitchFamily="50" charset="-128"/>
                <a:cs typeface="Arial"/>
              </a:rPr>
              <a:t>:</a:t>
            </a:r>
            <a:r>
              <a:rPr sz="1333" b="1" spc="86" dirty="0">
                <a:solidFill>
                  <a:srgbClr val="413B29"/>
                </a:solidFill>
                <a:latin typeface="Meiryo UI" panose="020B0604030504040204" pitchFamily="50" charset="-128"/>
                <a:ea typeface="Meiryo UI" panose="020B0604030504040204" pitchFamily="50" charset="-128"/>
                <a:cs typeface="MS UI Gothic"/>
              </a:rPr>
              <a:t>半減期</a:t>
            </a:r>
            <a:r>
              <a:rPr sz="1333" b="1" spc="86" dirty="0">
                <a:solidFill>
                  <a:srgbClr val="413B29"/>
                </a:solidFill>
                <a:latin typeface="Meiryo UI" panose="020B0604030504040204" pitchFamily="50" charset="-128"/>
                <a:ea typeface="Meiryo UI" panose="020B0604030504040204" pitchFamily="50" charset="-128"/>
                <a:cs typeface="Arial"/>
              </a:rPr>
              <a:t>214</a:t>
            </a:r>
            <a:r>
              <a:rPr sz="1333" b="1" spc="86" dirty="0">
                <a:solidFill>
                  <a:srgbClr val="413B29"/>
                </a:solidFill>
                <a:latin typeface="Meiryo UI" panose="020B0604030504040204" pitchFamily="50" charset="-128"/>
                <a:ea typeface="Meiryo UI" panose="020B0604030504040204" pitchFamily="50" charset="-128"/>
                <a:cs typeface="MS UI Gothic"/>
              </a:rPr>
              <a:t>万年</a:t>
            </a:r>
            <a:r>
              <a:rPr sz="1333" spc="86" dirty="0">
                <a:solidFill>
                  <a:srgbClr val="413B29"/>
                </a:solidFill>
                <a:latin typeface="Meiryo UI" panose="020B0604030504040204" pitchFamily="50" charset="-128"/>
                <a:ea typeface="Meiryo UI" panose="020B0604030504040204" pitchFamily="50" charset="-128"/>
                <a:cs typeface="Arial"/>
              </a:rPr>
              <a:t>)</a:t>
            </a:r>
            <a:endParaRPr sz="1333" dirty="0">
              <a:latin typeface="Meiryo UI" panose="020B0604030504040204" pitchFamily="50" charset="-128"/>
              <a:ea typeface="Meiryo UI" panose="020B0604030504040204" pitchFamily="50" charset="-128"/>
              <a:cs typeface="Arial"/>
            </a:endParaRPr>
          </a:p>
        </p:txBody>
      </p:sp>
      <p:sp>
        <p:nvSpPr>
          <p:cNvPr id="93" name="object 3"/>
          <p:cNvSpPr txBox="1"/>
          <p:nvPr/>
        </p:nvSpPr>
        <p:spPr>
          <a:xfrm>
            <a:off x="2540001" y="1868715"/>
            <a:ext cx="1303262" cy="461665"/>
          </a:xfrm>
          <a:prstGeom prst="rect">
            <a:avLst/>
          </a:prstGeom>
        </p:spPr>
        <p:txBody>
          <a:bodyPr lIns="0" tIns="0" rIns="0" bIns="0">
            <a:spAutoFit/>
          </a:bodyPr>
          <a:lstStyle/>
          <a:p>
            <a:pPr marL="12095">
              <a:lnSpc>
                <a:spcPts val="3572"/>
              </a:lnSpc>
              <a:defRPr/>
            </a:pPr>
            <a:r>
              <a:rPr sz="3048" spc="71" dirty="0">
                <a:solidFill>
                  <a:srgbClr val="413B29"/>
                </a:solidFill>
                <a:latin typeface="Meiryo UI" panose="020B0604030504040204" pitchFamily="50" charset="-128"/>
                <a:ea typeface="Meiryo UI" panose="020B0604030504040204" pitchFamily="50" charset="-128"/>
                <a:cs typeface="Arial"/>
              </a:rPr>
              <a:t>U238</a:t>
            </a:r>
            <a:endParaRPr sz="3048" dirty="0">
              <a:latin typeface="Meiryo UI" panose="020B0604030504040204" pitchFamily="50" charset="-128"/>
              <a:ea typeface="Meiryo UI" panose="020B0604030504040204" pitchFamily="50" charset="-128"/>
              <a:cs typeface="Arial"/>
            </a:endParaRPr>
          </a:p>
        </p:txBody>
      </p:sp>
      <p:sp>
        <p:nvSpPr>
          <p:cNvPr id="94" name="object 4"/>
          <p:cNvSpPr txBox="1"/>
          <p:nvPr/>
        </p:nvSpPr>
        <p:spPr>
          <a:xfrm>
            <a:off x="3589263" y="1957917"/>
            <a:ext cx="7219345" cy="294953"/>
          </a:xfrm>
          <a:prstGeom prst="rect">
            <a:avLst/>
          </a:prstGeom>
        </p:spPr>
        <p:txBody>
          <a:bodyPr lIns="0" tIns="0" rIns="0" bIns="0">
            <a:spAutoFit/>
          </a:bodyPr>
          <a:lstStyle/>
          <a:p>
            <a:pPr marL="12095">
              <a:lnSpc>
                <a:spcPts val="2271"/>
              </a:lnSpc>
              <a:defRPr/>
            </a:pP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Np239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Pu240</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Pu241</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Pu242</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Pu243</a:t>
            </a:r>
            <a:endParaRPr sz="1905" dirty="0">
              <a:latin typeface="Meiryo UI" panose="020B0604030504040204" pitchFamily="50" charset="-128"/>
              <a:ea typeface="Meiryo UI" panose="020B0604030504040204" pitchFamily="50" charset="-128"/>
              <a:cs typeface="Arial"/>
            </a:endParaRPr>
          </a:p>
        </p:txBody>
      </p:sp>
      <p:sp>
        <p:nvSpPr>
          <p:cNvPr id="95" name="object 5"/>
          <p:cNvSpPr txBox="1"/>
          <p:nvPr/>
        </p:nvSpPr>
        <p:spPr>
          <a:xfrm>
            <a:off x="9496274" y="3800929"/>
            <a:ext cx="914703" cy="294953"/>
          </a:xfrm>
          <a:prstGeom prst="rect">
            <a:avLst/>
          </a:prstGeom>
        </p:spPr>
        <p:txBody>
          <a:bodyPr lIns="0" tIns="0" rIns="0" bIns="0">
            <a:spAutoFit/>
          </a:bodyPr>
          <a:lstStyle/>
          <a:p>
            <a:pPr marL="12095">
              <a:lnSpc>
                <a:spcPts val="2271"/>
              </a:lnSpc>
              <a:defRPr/>
            </a:pPr>
            <a:r>
              <a:rPr sz="1905" b="1" u="sng" spc="-214" dirty="0">
                <a:solidFill>
                  <a:srgbClr val="FF0000"/>
                </a:solidFill>
                <a:latin typeface="Meiryo UI" panose="020B0604030504040204" pitchFamily="50" charset="-128"/>
                <a:ea typeface="Meiryo UI" panose="020B0604030504040204" pitchFamily="50" charset="-128"/>
                <a:cs typeface="Arial"/>
              </a:rPr>
              <a:t>P</a:t>
            </a:r>
            <a:r>
              <a:rPr sz="1905" b="1" u="sng" spc="-105" dirty="0">
                <a:solidFill>
                  <a:srgbClr val="FF0000"/>
                </a:solidFill>
                <a:latin typeface="Meiryo UI" panose="020B0604030504040204" pitchFamily="50" charset="-128"/>
                <a:ea typeface="Meiryo UI" panose="020B0604030504040204" pitchFamily="50" charset="-128"/>
                <a:cs typeface="Arial"/>
              </a:rPr>
              <a:t>u</a:t>
            </a:r>
            <a:r>
              <a:rPr sz="1905" b="1" u="sng" spc="138" dirty="0">
                <a:solidFill>
                  <a:srgbClr val="FF0000"/>
                </a:solidFill>
                <a:latin typeface="Meiryo UI" panose="020B0604030504040204" pitchFamily="50" charset="-128"/>
                <a:ea typeface="Meiryo UI" panose="020B0604030504040204" pitchFamily="50" charset="-128"/>
                <a:cs typeface="Arial"/>
              </a:rPr>
              <a:t>24</a:t>
            </a:r>
            <a:r>
              <a:rPr sz="1905" b="1" u="sng" spc="148" dirty="0">
                <a:solidFill>
                  <a:srgbClr val="FF0000"/>
                </a:solidFill>
                <a:latin typeface="Meiryo UI" panose="020B0604030504040204" pitchFamily="50" charset="-128"/>
                <a:ea typeface="Meiryo UI" panose="020B0604030504040204" pitchFamily="50" charset="-128"/>
                <a:cs typeface="Arial"/>
              </a:rPr>
              <a:t>0</a:t>
            </a:r>
            <a:endParaRPr sz="1905" b="1" u="sng" dirty="0">
              <a:solidFill>
                <a:srgbClr val="FF0000"/>
              </a:solidFill>
              <a:latin typeface="Meiryo UI" panose="020B0604030504040204" pitchFamily="50" charset="-128"/>
              <a:ea typeface="Meiryo UI" panose="020B0604030504040204" pitchFamily="50" charset="-128"/>
              <a:cs typeface="Arial"/>
            </a:endParaRPr>
          </a:p>
        </p:txBody>
      </p:sp>
      <p:sp>
        <p:nvSpPr>
          <p:cNvPr id="13322" name="object 10"/>
          <p:cNvSpPr>
            <a:spLocks/>
          </p:cNvSpPr>
          <p:nvPr/>
        </p:nvSpPr>
        <p:spPr bwMode="auto">
          <a:xfrm>
            <a:off x="2299608" y="755953"/>
            <a:ext cx="1377346" cy="1749274"/>
          </a:xfrm>
          <a:custGeom>
            <a:avLst/>
            <a:gdLst>
              <a:gd name="T0" fmla="*/ 0 w 1368425"/>
              <a:gd name="T1" fmla="*/ 1497645 h 1965960"/>
              <a:gd name="T2" fmla="*/ 1706811 w 1368425"/>
              <a:gd name="T3" fmla="*/ 1497645 h 1965960"/>
              <a:gd name="T4" fmla="*/ 1706811 w 1368425"/>
              <a:gd name="T5" fmla="*/ 0 h 1965960"/>
              <a:gd name="T6" fmla="*/ 0 w 1368425"/>
              <a:gd name="T7" fmla="*/ 0 h 1965960"/>
              <a:gd name="T8" fmla="*/ 0 w 1368425"/>
              <a:gd name="T9" fmla="*/ 1497645 h 1965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1965960">
                <a:moveTo>
                  <a:pt x="0" y="1965706"/>
                </a:moveTo>
                <a:lnTo>
                  <a:pt x="1368170" y="1965706"/>
                </a:lnTo>
                <a:lnTo>
                  <a:pt x="1368170" y="0"/>
                </a:lnTo>
                <a:lnTo>
                  <a:pt x="0" y="0"/>
                </a:lnTo>
                <a:lnTo>
                  <a:pt x="0" y="1965706"/>
                </a:lnTo>
                <a:close/>
              </a:path>
            </a:pathLst>
          </a:custGeom>
          <a:noFill/>
          <a:ln w="3175">
            <a:solidFill>
              <a:srgbClr val="600404"/>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sz="1714"/>
          </a:p>
        </p:txBody>
      </p:sp>
      <p:sp>
        <p:nvSpPr>
          <p:cNvPr id="13323" name="object 13"/>
          <p:cNvSpPr txBox="1">
            <a:spLocks noChangeArrowheads="1"/>
          </p:cNvSpPr>
          <p:nvPr/>
        </p:nvSpPr>
        <p:spPr bwMode="auto">
          <a:xfrm>
            <a:off x="4204608" y="2556632"/>
            <a:ext cx="1517952"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en-US"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endParaRPr>
          </a:p>
          <a:p>
            <a:pPr algn="ctr">
              <a:lnSpc>
                <a:spcPts val="1643"/>
              </a:lnSpc>
              <a:spcBef>
                <a:spcPct val="0"/>
              </a:spcBef>
              <a:buNone/>
            </a:pPr>
            <a:r>
              <a:rPr lang="ja-JP" altLang="ja-JP" sz="952">
                <a:latin typeface="Meiryo UI" panose="020B0604030504040204" pitchFamily="50" charset="-128"/>
                <a:ea typeface="Meiryo UI" panose="020B0604030504040204" pitchFamily="50" charset="-128"/>
                <a:cs typeface="MS UI Gothic" panose="020B0600070205080204" pitchFamily="50" charset="-128"/>
              </a:rPr>
              <a:t>（電子を</a:t>
            </a:r>
            <a:r>
              <a:rPr lang="ja-JP" altLang="ja-JP" sz="952">
                <a:solidFill>
                  <a:srgbClr val="413B29"/>
                </a:solidFill>
                <a:latin typeface="Meiryo UI" panose="020B0604030504040204" pitchFamily="50" charset="-128"/>
                <a:ea typeface="Meiryo UI" panose="020B0604030504040204" pitchFamily="50" charset="-128"/>
                <a:cs typeface="MS UI Gothic" panose="020B0600070205080204" pitchFamily="50" charset="-128"/>
              </a:rPr>
              <a:t>放出</a:t>
            </a:r>
            <a:r>
              <a:rPr lang="ja-JP" altLang="ja-JP" sz="952">
                <a:latin typeface="Meiryo UI" panose="020B0604030504040204" pitchFamily="50" charset="-128"/>
                <a:ea typeface="Meiryo UI" panose="020B0604030504040204" pitchFamily="50" charset="-128"/>
                <a:cs typeface="Arial" panose="020B0604020202020204" pitchFamily="34" charset="0"/>
              </a:rPr>
              <a:t>)</a:t>
            </a:r>
          </a:p>
        </p:txBody>
      </p:sp>
      <p:sp>
        <p:nvSpPr>
          <p:cNvPr id="98" name="object 15"/>
          <p:cNvSpPr txBox="1"/>
          <p:nvPr/>
        </p:nvSpPr>
        <p:spPr>
          <a:xfrm>
            <a:off x="7187596" y="3070680"/>
            <a:ext cx="4730750" cy="293157"/>
          </a:xfrm>
          <a:prstGeom prst="rect">
            <a:avLst/>
          </a:prstGeom>
        </p:spPr>
        <p:txBody>
          <a:bodyPr lIns="0" tIns="0" rIns="0" bIns="0">
            <a:spAutoFit/>
          </a:bodyPr>
          <a:lstStyle/>
          <a:p>
            <a:pPr marL="12095">
              <a:defRPr/>
            </a:pPr>
            <a:r>
              <a:rPr sz="1905" spc="76" dirty="0">
                <a:solidFill>
                  <a:srgbClr val="413B29"/>
                </a:solidFill>
                <a:latin typeface="Meiryo UI" panose="020B0604030504040204" pitchFamily="50" charset="-128"/>
                <a:ea typeface="Meiryo UI" panose="020B0604030504040204" pitchFamily="50" charset="-128"/>
                <a:cs typeface="Arial"/>
              </a:rPr>
              <a:t>Am243</a:t>
            </a:r>
            <a:r>
              <a:rPr sz="1905" spc="76" dirty="0">
                <a:solidFill>
                  <a:srgbClr val="413B29"/>
                </a:solidFill>
                <a:latin typeface="Meiryo UI" panose="020B0604030504040204" pitchFamily="50" charset="-128"/>
                <a:ea typeface="Meiryo UI" panose="020B0604030504040204" pitchFamily="50" charset="-128"/>
                <a:cs typeface="MS UI Gothic"/>
              </a:rPr>
              <a:t>→</a:t>
            </a:r>
            <a:r>
              <a:rPr sz="1905" spc="76" dirty="0">
                <a:solidFill>
                  <a:srgbClr val="413B29"/>
                </a:solidFill>
                <a:latin typeface="Meiryo UI" panose="020B0604030504040204" pitchFamily="50" charset="-128"/>
                <a:ea typeface="Meiryo UI" panose="020B0604030504040204" pitchFamily="50" charset="-128"/>
                <a:cs typeface="Arial"/>
              </a:rPr>
              <a:t>Am244</a:t>
            </a:r>
            <a:r>
              <a:rPr sz="1905" spc="76" dirty="0">
                <a:solidFill>
                  <a:srgbClr val="413B29"/>
                </a:solidFill>
                <a:latin typeface="Meiryo UI" panose="020B0604030504040204" pitchFamily="50" charset="-128"/>
                <a:ea typeface="Meiryo UI" panose="020B0604030504040204" pitchFamily="50" charset="-128"/>
                <a:cs typeface="MS UI Gothic"/>
              </a:rPr>
              <a:t>→</a:t>
            </a:r>
            <a:r>
              <a:rPr sz="1905" b="1" u="sng" spc="76" dirty="0">
                <a:solidFill>
                  <a:srgbClr val="FF0000"/>
                </a:solidFill>
                <a:latin typeface="Meiryo UI" panose="020B0604030504040204" pitchFamily="50" charset="-128"/>
                <a:ea typeface="Meiryo UI" panose="020B0604030504040204" pitchFamily="50" charset="-128"/>
                <a:cs typeface="Arial"/>
              </a:rPr>
              <a:t>Cm244</a:t>
            </a:r>
            <a:endParaRPr sz="1000" dirty="0">
              <a:latin typeface="Meiryo UI" panose="020B0604030504040204" pitchFamily="50" charset="-128"/>
              <a:ea typeface="Meiryo UI" panose="020B0604030504040204" pitchFamily="50" charset="-128"/>
              <a:cs typeface="Arial"/>
            </a:endParaRPr>
          </a:p>
        </p:txBody>
      </p:sp>
      <p:sp>
        <p:nvSpPr>
          <p:cNvPr id="99" name="object 18"/>
          <p:cNvSpPr txBox="1"/>
          <p:nvPr/>
        </p:nvSpPr>
        <p:spPr>
          <a:xfrm>
            <a:off x="2438704" y="1328965"/>
            <a:ext cx="1238250" cy="175882"/>
          </a:xfrm>
          <a:prstGeom prst="rect">
            <a:avLst/>
          </a:prstGeom>
        </p:spPr>
        <p:txBody>
          <a:bodyPr lIns="0" tIns="0" rIns="0" bIns="0">
            <a:spAutoFit/>
          </a:bodyPr>
          <a:lstStyle/>
          <a:p>
            <a:pPr marL="12095">
              <a:defRPr/>
            </a:pPr>
            <a:r>
              <a:rPr sz="1143" spc="218" dirty="0">
                <a:solidFill>
                  <a:srgbClr val="413B29"/>
                </a:solidFill>
                <a:latin typeface="Meiryo UI" panose="020B0604030504040204" pitchFamily="50" charset="-128"/>
                <a:ea typeface="Meiryo UI" panose="020B0604030504040204" pitchFamily="50" charset="-128"/>
                <a:cs typeface="MS UI Gothic"/>
              </a:rPr>
              <a:t>（</a:t>
            </a:r>
            <a:r>
              <a:rPr sz="1143" spc="218" dirty="0" err="1">
                <a:solidFill>
                  <a:srgbClr val="413B29"/>
                </a:solidFill>
                <a:latin typeface="Meiryo UI" panose="020B0604030504040204" pitchFamily="50" charset="-128"/>
                <a:ea typeface="Meiryo UI" panose="020B0604030504040204" pitchFamily="50" charset="-128"/>
                <a:cs typeface="MS UI Gothic"/>
              </a:rPr>
              <a:t>濃縮</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が</a:t>
            </a:r>
            <a:r>
              <a:rPr sz="1143" spc="218" dirty="0" err="1">
                <a:solidFill>
                  <a:srgbClr val="413B29"/>
                </a:solidFill>
                <a:latin typeface="Meiryo UI" panose="020B0604030504040204" pitchFamily="50" charset="-128"/>
                <a:ea typeface="Meiryo UI" panose="020B0604030504040204" pitchFamily="50" charset="-128"/>
                <a:cs typeface="MS UI Gothic"/>
              </a:rPr>
              <a:t>必要</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a:t>
            </a:r>
            <a:endParaRPr sz="1143" dirty="0">
              <a:latin typeface="Meiryo UI" panose="020B0604030504040204" pitchFamily="50" charset="-128"/>
              <a:ea typeface="Meiryo UI" panose="020B0604030504040204" pitchFamily="50" charset="-128"/>
              <a:cs typeface="MS UI Gothic"/>
            </a:endParaRPr>
          </a:p>
        </p:txBody>
      </p:sp>
      <p:sp>
        <p:nvSpPr>
          <p:cNvPr id="13326" name="テキスト ボックス 100"/>
          <p:cNvSpPr txBox="1">
            <a:spLocks noChangeArrowheads="1"/>
          </p:cNvSpPr>
          <p:nvPr/>
        </p:nvSpPr>
        <p:spPr bwMode="auto">
          <a:xfrm>
            <a:off x="3480406" y="3367012"/>
            <a:ext cx="1204988" cy="3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5" b="1" u="sng">
                <a:solidFill>
                  <a:srgbClr val="FF0000"/>
                </a:solidFill>
                <a:latin typeface="Meiryo UI" panose="020B0604030504040204" pitchFamily="50" charset="-128"/>
                <a:ea typeface="Meiryo UI" panose="020B0604030504040204" pitchFamily="50" charset="-128"/>
              </a:rPr>
              <a:t>Am241</a:t>
            </a:r>
            <a:endParaRPr lang="ja-JP" altLang="en-US" sz="1905" b="1" u="sng">
              <a:solidFill>
                <a:srgbClr val="FF0000"/>
              </a:solidFill>
              <a:latin typeface="Meiryo UI" panose="020B0604030504040204" pitchFamily="50" charset="-128"/>
              <a:ea typeface="Meiryo UI" panose="020B0604030504040204" pitchFamily="50" charset="-128"/>
            </a:endParaRPr>
          </a:p>
        </p:txBody>
      </p:sp>
      <p:sp>
        <p:nvSpPr>
          <p:cNvPr id="102" name="正方形/長方形 101"/>
          <p:cNvSpPr/>
          <p:nvPr/>
        </p:nvSpPr>
        <p:spPr>
          <a:xfrm>
            <a:off x="2357060" y="2208894"/>
            <a:ext cx="1247586" cy="297517"/>
          </a:xfrm>
          <a:prstGeom prst="rect">
            <a:avLst/>
          </a:prstGeom>
        </p:spPr>
        <p:txBody>
          <a:bodyPr wrap="none">
            <a:spAutoFit/>
          </a:bodyPr>
          <a:lstStyle/>
          <a:p>
            <a:pPr marL="12095">
              <a:lnSpc>
                <a:spcPts val="1638"/>
              </a:lnSpc>
              <a:defRPr/>
            </a:pPr>
            <a:r>
              <a:rPr lang="zh-CN" altLang="en-US" sz="1143" spc="33" dirty="0">
                <a:solidFill>
                  <a:srgbClr val="413B29"/>
                </a:solidFill>
                <a:latin typeface="Meiryo UI" panose="020B0604030504040204" pitchFamily="50" charset="-128"/>
                <a:ea typeface="Meiryo UI" panose="020B0604030504040204" pitchFamily="50" charset="-128"/>
                <a:cs typeface="MS UI Gothic"/>
              </a:rPr>
              <a:t>軽水炉初期燃料</a:t>
            </a:r>
            <a:endParaRPr lang="zh-CN" altLang="en-US" sz="1143" dirty="0">
              <a:latin typeface="Meiryo UI" panose="020B0604030504040204" pitchFamily="50" charset="-128"/>
              <a:ea typeface="Meiryo UI" panose="020B0604030504040204" pitchFamily="50" charset="-128"/>
              <a:cs typeface="MS UI Gothic"/>
            </a:endParaRPr>
          </a:p>
        </p:txBody>
      </p:sp>
      <p:sp>
        <p:nvSpPr>
          <p:cNvPr id="103" name="テキスト ボックス 102"/>
          <p:cNvSpPr txBox="1"/>
          <p:nvPr/>
        </p:nvSpPr>
        <p:spPr>
          <a:xfrm>
            <a:off x="9266465" y="3391203"/>
            <a:ext cx="787703"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　　</a:t>
            </a:r>
            <a:endParaRPr lang="ja-JP" altLang="en-US" sz="1000" dirty="0">
              <a:latin typeface="Meiryo UI" panose="020B0604030504040204" pitchFamily="50" charset="-128"/>
              <a:ea typeface="Meiryo UI" panose="020B0604030504040204" pitchFamily="50" charset="-128"/>
            </a:endParaRPr>
          </a:p>
        </p:txBody>
      </p:sp>
      <p:sp>
        <p:nvSpPr>
          <p:cNvPr id="13329" name="object 13"/>
          <p:cNvSpPr txBox="1">
            <a:spLocks noChangeArrowheads="1"/>
          </p:cNvSpPr>
          <p:nvPr/>
        </p:nvSpPr>
        <p:spPr bwMode="auto">
          <a:xfrm>
            <a:off x="7942036" y="2615595"/>
            <a:ext cx="1517952"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ja-JP" altLang="ja-JP" sz="952">
              <a:solidFill>
                <a:srgbClr val="7030A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5" name="正方形/長方形 104"/>
          <p:cNvSpPr/>
          <p:nvPr/>
        </p:nvSpPr>
        <p:spPr>
          <a:xfrm>
            <a:off x="2794001" y="3605893"/>
            <a:ext cx="3676952" cy="385490"/>
          </a:xfrm>
          <a:prstGeom prst="rect">
            <a:avLst/>
          </a:prstGeom>
        </p:spPr>
        <p:txBody>
          <a:bodyPr>
            <a:spAutoFit/>
          </a:bodyPr>
          <a:lstStyle/>
          <a:p>
            <a:pPr marL="12095">
              <a:defRPr/>
            </a:pP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アメリシウム</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en-US" altLang="ja-JP" sz="1048" spc="90" dirty="0">
                <a:solidFill>
                  <a:srgbClr val="413B29"/>
                </a:solidFill>
                <a:latin typeface="Meiryo UI" panose="020B0604030504040204" pitchFamily="50" charset="-128"/>
                <a:ea typeface="Meiryo UI" panose="020B0604030504040204" pitchFamily="50" charset="-128"/>
                <a:cs typeface="MS UI Gothic"/>
              </a:rPr>
              <a:t>α</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崩壊</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大きな崩壊熱</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524" spc="90" dirty="0">
                <a:solidFill>
                  <a:srgbClr val="413B29"/>
                </a:solidFill>
                <a:latin typeface="Meiryo UI" panose="020B0604030504040204" pitchFamily="50" charset="-128"/>
                <a:ea typeface="Meiryo UI" panose="020B0604030504040204" pitchFamily="50" charset="-128"/>
                <a:cs typeface="MS UI Gothic"/>
              </a:rPr>
              <a:t>→</a:t>
            </a:r>
            <a:r>
              <a:rPr lang="en-US" altLang="ja-JP" sz="1905" b="1" u="sng" spc="90" dirty="0">
                <a:solidFill>
                  <a:srgbClr val="FF0000"/>
                </a:solidFill>
                <a:latin typeface="Meiryo UI" panose="020B0604030504040204" pitchFamily="50" charset="-128"/>
                <a:ea typeface="Meiryo UI" panose="020B0604030504040204" pitchFamily="50" charset="-128"/>
                <a:cs typeface="MS UI Gothic"/>
              </a:rPr>
              <a:t>Np237</a:t>
            </a:r>
            <a:endParaRPr lang="ja-JP" altLang="en-US" sz="1143" u="sng" dirty="0">
              <a:latin typeface="Meiryo UI" panose="020B0604030504040204" pitchFamily="50" charset="-128"/>
              <a:ea typeface="Meiryo UI" panose="020B0604030504040204" pitchFamily="50" charset="-128"/>
              <a:cs typeface="MS UI Gothic"/>
            </a:endParaRPr>
          </a:p>
        </p:txBody>
      </p:sp>
      <p:graphicFrame>
        <p:nvGraphicFramePr>
          <p:cNvPr id="106" name="object 3"/>
          <p:cNvGraphicFramePr>
            <a:graphicFrameLocks noGrp="1"/>
          </p:cNvGraphicFramePr>
          <p:nvPr/>
        </p:nvGraphicFramePr>
        <p:xfrm>
          <a:off x="1548191" y="4624918"/>
          <a:ext cx="9355667" cy="1782536"/>
        </p:xfrm>
        <a:graphic>
          <a:graphicData uri="http://schemas.openxmlformats.org/drawingml/2006/table">
            <a:tbl>
              <a:tblPr/>
              <a:tblGrid>
                <a:gridCol w="731762"/>
                <a:gridCol w="8623905"/>
              </a:tblGrid>
              <a:tr h="559405">
                <a:tc rowSpan="3">
                  <a:txBody>
                    <a:bodyPr/>
                    <a:lstStyle>
                      <a:lvl1pPr marL="238125" indent="3175">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238125" marR="0" lvl="0" indent="3175" algn="just" defTabSz="914400" rtl="0" eaLnBrk="1" fontAlgn="base" latinLnBrk="0" hangingPunct="1">
                        <a:lnSpc>
                          <a:spcPct val="99000"/>
                        </a:lnSpc>
                        <a:spcBef>
                          <a:spcPts val="1275"/>
                        </a:spcBef>
                        <a:spcAft>
                          <a:spcPct val="0"/>
                        </a:spcAft>
                        <a:buClrTx/>
                        <a:buSzTx/>
                        <a:buFontTx/>
                        <a:buNone/>
                        <a:tabLst/>
                      </a:pPr>
                      <a:r>
                        <a:rPr kumimoji="1" lang="ja-JP" altLang="ja-JP" sz="1400" b="0" i="0" u="none" strike="noStrike" cap="none" normalizeH="0" baseline="0" smtClean="0">
                          <a:ln>
                            <a:noFill/>
                          </a:ln>
                          <a:solidFill>
                            <a:srgbClr val="FFFFFF"/>
                          </a:solidFill>
                          <a:effectLst/>
                          <a:latin typeface="MS UI Gothic" panose="020B0600070205080204" pitchFamily="50" charset="-128"/>
                          <a:ea typeface="MS UI Gothic" panose="020B0600070205080204" pitchFamily="50" charset="-128"/>
                        </a:rPr>
                        <a:t>マ  イ  ナ  ア  ク  チ  ニ  ド</a:t>
                      </a:r>
                      <a:endParaRPr kumimoji="1" lang="ja-JP" altLang="ja-JP" sz="1400" b="0"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txBody>
                  <a:tcPr marL="0" marR="0" marT="0" marB="0" horzOverflow="overflow">
                    <a:lnL>
                      <a:noFill/>
                    </a:lnL>
                    <a:lnR>
                      <a:noFill/>
                    </a:lnR>
                    <a:lnT>
                      <a:noFill/>
                    </a:lnT>
                    <a:lnB>
                      <a:noFill/>
                    </a:lnB>
                    <a:lnTlToBr>
                      <a:noFill/>
                    </a:lnTlToBr>
                    <a:lnBlToTr>
                      <a:noFill/>
                    </a:lnBlToTr>
                    <a:solidFill>
                      <a:srgbClr val="490404"/>
                    </a:solidFill>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425"/>
                        </a:spcBef>
                        <a:spcAft>
                          <a:spcPct val="0"/>
                        </a:spcAft>
                        <a:buClrTx/>
                        <a:buSzTx/>
                        <a:buFontTx/>
                        <a:buNone/>
                        <a:tabLst/>
                      </a:pPr>
                      <a:r>
                        <a:rPr kumimoji="1" lang="ja-JP" altLang="ja-JP" sz="1900" b="1" i="0" u="none" strike="noStrike" cap="none" normalizeH="0" baseline="0" smtClean="0">
                          <a:ln>
                            <a:noFill/>
                          </a:ln>
                          <a:solidFill>
                            <a:srgbClr val="008000"/>
                          </a:solidFill>
                          <a:effectLst/>
                          <a:latin typeface="MS UI Gothic" panose="020B0600070205080204" pitchFamily="50" charset="-128"/>
                          <a:ea typeface="MS UI Gothic" panose="020B0600070205080204" pitchFamily="50" charset="-128"/>
                        </a:rPr>
                        <a:t>アメリシウム（</a:t>
                      </a:r>
                      <a:r>
                        <a:rPr kumimoji="1" lang="ja-JP" altLang="ja-JP" sz="1900" b="1" i="0" u="none" strike="noStrike" cap="none" normalizeH="0" baseline="0" smtClean="0">
                          <a:ln>
                            <a:noFill/>
                          </a:ln>
                          <a:solidFill>
                            <a:srgbClr val="008000"/>
                          </a:solidFill>
                          <a:effectLst/>
                          <a:latin typeface="Arial" panose="020B0604020202020204" pitchFamily="34" charset="0"/>
                          <a:ea typeface="ＭＳ Ｐゴシック" panose="020B0600070205080204" pitchFamily="50" charset="-128"/>
                          <a:cs typeface="Arial" panose="020B0604020202020204" pitchFamily="34" charset="0"/>
                        </a:rPr>
                        <a:t>Am</a:t>
                      </a:r>
                      <a:r>
                        <a:rPr kumimoji="1" lang="ja-JP" altLang="ja-JP" sz="1900" b="1" i="0" u="none" strike="noStrike" cap="none" normalizeH="0" baseline="0" smtClean="0">
                          <a:ln>
                            <a:noFill/>
                          </a:ln>
                          <a:solidFill>
                            <a:srgbClr val="008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アルファ崩壊による崩壊熱が大きく、ガラス固化体中</a:t>
                      </a: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Arial" panose="020B0604020202020204" pitchFamily="34" charset="0"/>
                        </a:rPr>
                        <a:t>MA</a:t>
                      </a: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密度を小さく</a:t>
                      </a:r>
                      <a:r>
                        <a:rPr kumimoji="1" lang="ja-JP" altLang="en-US"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する必要あり。広い処分施設。</a:t>
                      </a:r>
                      <a:endParaRPr kumimoji="1" lang="ja-JP" altLang="ja-JP" sz="14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a:noFill/>
                    </a:lnT>
                    <a:lnB w="12700" cap="flat" cmpd="sng" algn="ctr">
                      <a:solidFill>
                        <a:srgbClr val="929A53"/>
                      </a:solidFill>
                      <a:prstDash val="solid"/>
                      <a:round/>
                      <a:headEnd type="none" w="med" len="med"/>
                      <a:tailEnd type="none" w="med" len="med"/>
                    </a:lnB>
                    <a:lnTlToBr>
                      <a:noFill/>
                    </a:lnTlToBr>
                    <a:lnBlToTr>
                      <a:noFill/>
                    </a:lnBlToTr>
                    <a:noFill/>
                  </a:tcPr>
                </a:tc>
              </a:tr>
              <a:tr h="606274">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smtClean="0">
                          <a:ln>
                            <a:noFill/>
                          </a:ln>
                          <a:solidFill>
                            <a:srgbClr val="000090"/>
                          </a:solidFill>
                          <a:effectLst/>
                          <a:latin typeface="MS UI Gothic" panose="020B0600070205080204" pitchFamily="50" charset="-128"/>
                          <a:ea typeface="MS UI Gothic" panose="020B0600070205080204" pitchFamily="50" charset="-128"/>
                        </a:rPr>
                        <a:t>ネプツニウム（</a:t>
                      </a:r>
                      <a:r>
                        <a:rPr kumimoji="1" lang="ja-JP" altLang="ja-JP" sz="1900" b="1" i="0" u="none" strike="noStrike" cap="none" normalizeH="0" baseline="0" smtClean="0">
                          <a:ln>
                            <a:noFill/>
                          </a:ln>
                          <a:solidFill>
                            <a:srgbClr val="000090"/>
                          </a:solidFill>
                          <a:effectLst/>
                          <a:latin typeface="Arial" panose="020B0604020202020204" pitchFamily="34" charset="0"/>
                          <a:ea typeface="ＭＳ Ｐゴシック" panose="020B0600070205080204" pitchFamily="50" charset="-128"/>
                          <a:cs typeface="Arial" panose="020B0604020202020204" pitchFamily="34" charset="0"/>
                        </a:rPr>
                        <a:t>Np</a:t>
                      </a:r>
                      <a:r>
                        <a:rPr kumimoji="1" lang="ja-JP" altLang="ja-JP" sz="1900" b="1" i="0" u="none" strike="noStrike" cap="none" normalizeH="0" baseline="0" smtClean="0">
                          <a:ln>
                            <a:noFill/>
                          </a:ln>
                          <a:solidFill>
                            <a:srgbClr val="00009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半減期が特に長く 「千年、万年」の時間スケ－ルを考える必要がある</a:t>
                      </a:r>
                      <a:endParaRPr kumimoji="1" lang="ja-JP" altLang="ja-JP" sz="14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w="12700" cap="flat" cmpd="sng" algn="ctr">
                      <a:solidFill>
                        <a:srgbClr val="929A53"/>
                      </a:solidFill>
                      <a:prstDash val="solid"/>
                      <a:round/>
                      <a:headEnd type="none" w="med" len="med"/>
                      <a:tailEnd type="none" w="med" len="med"/>
                    </a:lnB>
                    <a:lnTlToBr>
                      <a:noFill/>
                    </a:lnTlToBr>
                    <a:lnBlToTr>
                      <a:noFill/>
                    </a:lnBlToTr>
                    <a:noFill/>
                  </a:tcPr>
                </a:tc>
              </a:tr>
              <a:tr h="616857">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smtClean="0">
                          <a:ln>
                            <a:noFill/>
                          </a:ln>
                          <a:solidFill>
                            <a:srgbClr val="FF0000"/>
                          </a:solidFill>
                          <a:effectLst/>
                          <a:latin typeface="MS UI Gothic" panose="020B0600070205080204" pitchFamily="50" charset="-128"/>
                          <a:ea typeface="MS UI Gothic" panose="020B0600070205080204" pitchFamily="50" charset="-128"/>
                        </a:rPr>
                        <a:t>キュリウム（</a:t>
                      </a:r>
                      <a:r>
                        <a:rPr kumimoji="1" lang="ja-JP" altLang="ja-JP" sz="1900" b="1" i="0" u="none" strike="noStrike" cap="none" normalizeH="0" baseline="0" smtClean="0">
                          <a:ln>
                            <a:noFill/>
                          </a:ln>
                          <a:solidFill>
                            <a:srgbClr val="FF0000"/>
                          </a:solidFill>
                          <a:effectLst/>
                          <a:latin typeface="Arial" panose="020B0604020202020204" pitchFamily="34" charset="0"/>
                          <a:ea typeface="ＭＳ Ｐゴシック" panose="020B0600070205080204" pitchFamily="50" charset="-128"/>
                          <a:cs typeface="Arial" panose="020B0604020202020204" pitchFamily="34" charset="0"/>
                        </a:rPr>
                        <a:t>Cm</a:t>
                      </a:r>
                      <a:r>
                        <a:rPr kumimoji="1" lang="ja-JP" altLang="ja-JP" sz="1900" b="1" i="0" u="none" strike="noStrike" cap="none" normalizeH="0" baseline="0" smtClean="0">
                          <a:ln>
                            <a:noFill/>
                          </a:ln>
                          <a:solidFill>
                            <a:srgbClr val="FF0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アルファ崩壊による発熱が大きく、長い半減期を持つ</a:t>
                      </a:r>
                      <a:endParaRPr kumimoji="1" lang="ja-JP" altLang="ja-JP" sz="14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a:noFill/>
                    </a:lnB>
                    <a:lnTlToBr>
                      <a:noFill/>
                    </a:lnTlToBr>
                    <a:lnBlToTr>
                      <a:noFill/>
                    </a:lnBlToTr>
                    <a:noFill/>
                  </a:tcPr>
                </a:tc>
              </a:tr>
            </a:tbl>
          </a:graphicData>
        </a:graphic>
      </p:graphicFrame>
      <p:sp>
        <p:nvSpPr>
          <p:cNvPr id="107" name="テキスト ボックス 106"/>
          <p:cNvSpPr txBox="1"/>
          <p:nvPr/>
        </p:nvSpPr>
        <p:spPr>
          <a:xfrm>
            <a:off x="4777620" y="3926417"/>
            <a:ext cx="724202"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a:t>
            </a:r>
            <a:endParaRPr lang="ja-JP" altLang="en-US" sz="1000" dirty="0">
              <a:latin typeface="Meiryo UI" panose="020B0604030504040204" pitchFamily="50" charset="-128"/>
              <a:ea typeface="Meiryo UI" panose="020B0604030504040204" pitchFamily="50" charset="-128"/>
            </a:endParaRPr>
          </a:p>
        </p:txBody>
      </p:sp>
      <p:sp>
        <p:nvSpPr>
          <p:cNvPr id="13339" name="正方形/長方形 107"/>
          <p:cNvSpPr>
            <a:spLocks noChangeArrowheads="1"/>
          </p:cNvSpPr>
          <p:nvPr/>
        </p:nvSpPr>
        <p:spPr bwMode="auto">
          <a:xfrm>
            <a:off x="1460501" y="4272643"/>
            <a:ext cx="160653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a:t>minor actinides</a:t>
            </a:r>
            <a:endParaRPr lang="ja-JP" altLang="en-US" sz="1714" b="1"/>
          </a:p>
        </p:txBody>
      </p:sp>
      <p:sp>
        <p:nvSpPr>
          <p:cNvPr id="13340" name="object 4"/>
          <p:cNvSpPr>
            <a:spLocks noChangeArrowheads="1"/>
          </p:cNvSpPr>
          <p:nvPr/>
        </p:nvSpPr>
        <p:spPr bwMode="auto">
          <a:xfrm>
            <a:off x="9248323" y="669775"/>
            <a:ext cx="1248833" cy="116416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1" name="object 16"/>
          <p:cNvSpPr>
            <a:spLocks noChangeArrowheads="1"/>
          </p:cNvSpPr>
          <p:nvPr/>
        </p:nvSpPr>
        <p:spPr bwMode="auto">
          <a:xfrm>
            <a:off x="8205108" y="3819072"/>
            <a:ext cx="1020536" cy="105077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2" name="テキスト ボックス 117"/>
          <p:cNvSpPr txBox="1">
            <a:spLocks noChangeArrowheads="1"/>
          </p:cNvSpPr>
          <p:nvPr/>
        </p:nvSpPr>
        <p:spPr bwMode="auto">
          <a:xfrm>
            <a:off x="5337025" y="4383013"/>
            <a:ext cx="3258154"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b="1" u="sng">
                <a:solidFill>
                  <a:srgbClr val="7030A0"/>
                </a:solidFill>
                <a:latin typeface="Meiryo UI" panose="020B0604030504040204" pitchFamily="50" charset="-128"/>
                <a:ea typeface="Meiryo UI" panose="020B0604030504040204" pitchFamily="50" charset="-128"/>
              </a:rPr>
              <a:t>マイナアクチニドを魔法のように消滅させたい！</a:t>
            </a:r>
          </a:p>
        </p:txBody>
      </p:sp>
      <p:pic>
        <p:nvPicPr>
          <p:cNvPr id="13343" name="Picture 8" descr="MCj0424468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012" y="3429001"/>
            <a:ext cx="973667" cy="91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直線矢印コネクタ 125"/>
          <p:cNvCxnSpPr/>
          <p:nvPr/>
        </p:nvCxnSpPr>
        <p:spPr>
          <a:xfrm flipH="1">
            <a:off x="7769679" y="2208894"/>
            <a:ext cx="1097643" cy="90411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endCxn id="95" idx="0"/>
          </p:cNvCxnSpPr>
          <p:nvPr/>
        </p:nvCxnSpPr>
        <p:spPr>
          <a:xfrm>
            <a:off x="9946822" y="3351894"/>
            <a:ext cx="6804" cy="44903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H="1">
            <a:off x="4454073" y="2233084"/>
            <a:ext cx="2355548" cy="125488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347" name="テキスト ボックス 130"/>
          <p:cNvSpPr txBox="1">
            <a:spLocks noChangeArrowheads="1"/>
          </p:cNvSpPr>
          <p:nvPr/>
        </p:nvSpPr>
        <p:spPr bwMode="auto">
          <a:xfrm>
            <a:off x="6965346" y="1510393"/>
            <a:ext cx="2478012"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latin typeface="Meiryo UI" panose="020B0604030504040204" pitchFamily="50" charset="-128"/>
                <a:ea typeface="Meiryo UI" panose="020B0604030504040204" pitchFamily="50" charset="-128"/>
              </a:rPr>
              <a:t>偶数番号のプルトニウムは厄介</a:t>
            </a:r>
          </a:p>
        </p:txBody>
      </p:sp>
      <p:cxnSp>
        <p:nvCxnSpPr>
          <p:cNvPr id="132" name="直線矢印コネクタ 131"/>
          <p:cNvCxnSpPr/>
          <p:nvPr/>
        </p:nvCxnSpPr>
        <p:spPr>
          <a:xfrm flipH="1">
            <a:off x="7369025" y="1750786"/>
            <a:ext cx="123976" cy="22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a:off x="8962572" y="1732643"/>
            <a:ext cx="95250" cy="24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1185334" y="6614584"/>
            <a:ext cx="3723822" cy="246221"/>
          </a:xfrm>
          <a:prstGeom prst="rect">
            <a:avLst/>
          </a:prstGeom>
          <a:noFill/>
        </p:spPr>
        <p:txBody>
          <a:bodyPr>
            <a:spAutoFit/>
          </a:bodyPr>
          <a:lstStyle/>
          <a:p>
            <a:pPr>
              <a:defRPr/>
            </a:pPr>
            <a:r>
              <a:rPr lang="ja-JP" altLang="en-US" sz="1000" dirty="0">
                <a:latin typeface="Meiryo UI" panose="020B0604030504040204" pitchFamily="50" charset="-128"/>
                <a:ea typeface="Meiryo UI" panose="020B0604030504040204" pitchFamily="50" charset="-128"/>
              </a:rPr>
              <a:t>（出典）キャノングローバル戦略研究所資料を戦略研編集し掲載</a:t>
            </a:r>
          </a:p>
        </p:txBody>
      </p:sp>
      <p:sp>
        <p:nvSpPr>
          <p:cNvPr id="13351" name="正方形/長方形 2"/>
          <p:cNvSpPr>
            <a:spLocks noChangeArrowheads="1"/>
          </p:cNvSpPr>
          <p:nvPr/>
        </p:nvSpPr>
        <p:spPr bwMode="auto">
          <a:xfrm>
            <a:off x="7408335" y="3441095"/>
            <a:ext cx="2058577"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（陽子、中性子をそれぞれ</a:t>
            </a:r>
            <a:r>
              <a:rPr lang="en-US" altLang="ja-JP" sz="952">
                <a:latin typeface="Meiryo UI" panose="020B0604030504040204" pitchFamily="50" charset="-128"/>
                <a:ea typeface="Meiryo UI" panose="020B0604030504040204" pitchFamily="50" charset="-128"/>
              </a:rPr>
              <a:t>2</a:t>
            </a:r>
            <a:r>
              <a:rPr lang="ja-JP" altLang="en-US" sz="952">
                <a:latin typeface="Meiryo UI" panose="020B0604030504040204" pitchFamily="50" charset="-128"/>
                <a:ea typeface="Meiryo UI" panose="020B0604030504040204" pitchFamily="50" charset="-128"/>
              </a:rPr>
              <a:t>個放出）</a:t>
            </a:r>
          </a:p>
        </p:txBody>
      </p:sp>
    </p:spTree>
    <p:extLst>
      <p:ext uri="{BB962C8B-B14F-4D97-AF65-F5344CB8AC3E}">
        <p14:creationId xmlns:p14="http://schemas.microsoft.com/office/powerpoint/2010/main" val="2294920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flipH="1">
            <a:off x="6215441"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39" name="Text Box 3"/>
          <p:cNvSpPr txBox="1">
            <a:spLocks noChangeArrowheads="1"/>
          </p:cNvSpPr>
          <p:nvPr/>
        </p:nvSpPr>
        <p:spPr bwMode="auto">
          <a:xfrm>
            <a:off x="6696227" y="2976941"/>
            <a:ext cx="273655"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30y</a:t>
            </a:r>
          </a:p>
        </p:txBody>
      </p:sp>
      <p:sp>
        <p:nvSpPr>
          <p:cNvPr id="14340" name="Line 4"/>
          <p:cNvSpPr>
            <a:spLocks noChangeShapeType="1"/>
          </p:cNvSpPr>
          <p:nvPr/>
        </p:nvSpPr>
        <p:spPr bwMode="auto">
          <a:xfrm flipH="1">
            <a:off x="6901846"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41" name="Text Box 5"/>
          <p:cNvSpPr txBox="1">
            <a:spLocks noChangeArrowheads="1"/>
          </p:cNvSpPr>
          <p:nvPr/>
        </p:nvSpPr>
        <p:spPr bwMode="auto">
          <a:xfrm>
            <a:off x="7313084" y="2976941"/>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18.1y</a:t>
            </a:r>
          </a:p>
        </p:txBody>
      </p:sp>
      <p:sp>
        <p:nvSpPr>
          <p:cNvPr id="14342" name="Text Box 6"/>
          <p:cNvSpPr txBox="1">
            <a:spLocks noChangeArrowheads="1"/>
          </p:cNvSpPr>
          <p:nvPr/>
        </p:nvSpPr>
        <p:spPr bwMode="auto">
          <a:xfrm>
            <a:off x="2924025"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235</a:t>
            </a:r>
            <a:r>
              <a:rPr lang="en-US" altLang="ja-JP" sz="1714" b="1">
                <a:solidFill>
                  <a:srgbClr val="0000FF"/>
                </a:solidFill>
                <a:latin typeface="Times New Roman" panose="02020603050405020304" pitchFamily="18" charset="0"/>
              </a:rPr>
              <a:t>U</a:t>
            </a:r>
          </a:p>
        </p:txBody>
      </p:sp>
      <p:sp>
        <p:nvSpPr>
          <p:cNvPr id="14343" name="Text Box 7"/>
          <p:cNvSpPr txBox="1">
            <a:spLocks noChangeArrowheads="1"/>
          </p:cNvSpPr>
          <p:nvPr/>
        </p:nvSpPr>
        <p:spPr bwMode="auto">
          <a:xfrm>
            <a:off x="3608917" y="5660571"/>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236</a:t>
            </a:r>
            <a:r>
              <a:rPr lang="en-US" altLang="ja-JP" sz="1714" b="1">
                <a:latin typeface="Times New Roman" panose="02020603050405020304" pitchFamily="18" charset="0"/>
              </a:rPr>
              <a:t>U</a:t>
            </a:r>
          </a:p>
        </p:txBody>
      </p:sp>
      <p:sp>
        <p:nvSpPr>
          <p:cNvPr id="14344" name="Text Box 8"/>
          <p:cNvSpPr txBox="1">
            <a:spLocks noChangeArrowheads="1"/>
          </p:cNvSpPr>
          <p:nvPr/>
        </p:nvSpPr>
        <p:spPr bwMode="auto">
          <a:xfrm>
            <a:off x="4295322" y="5660571"/>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237</a:t>
            </a:r>
            <a:r>
              <a:rPr lang="en-US" altLang="ja-JP" sz="1714" b="1">
                <a:latin typeface="Times New Roman" panose="02020603050405020304" pitchFamily="18" charset="0"/>
              </a:rPr>
              <a:t>U</a:t>
            </a:r>
          </a:p>
        </p:txBody>
      </p:sp>
      <p:sp>
        <p:nvSpPr>
          <p:cNvPr id="14345" name="Text Box 9"/>
          <p:cNvSpPr txBox="1">
            <a:spLocks noChangeArrowheads="1"/>
          </p:cNvSpPr>
          <p:nvPr/>
        </p:nvSpPr>
        <p:spPr bwMode="auto">
          <a:xfrm>
            <a:off x="5666620"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239</a:t>
            </a:r>
            <a:r>
              <a:rPr lang="en-US" altLang="ja-JP" sz="1714" b="1">
                <a:latin typeface="Times New Roman" panose="02020603050405020304" pitchFamily="18" charset="0"/>
              </a:rPr>
              <a:t>U</a:t>
            </a:r>
          </a:p>
        </p:txBody>
      </p:sp>
      <p:sp>
        <p:nvSpPr>
          <p:cNvPr id="14346" name="Text Box 10"/>
          <p:cNvSpPr txBox="1">
            <a:spLocks noChangeArrowheads="1"/>
          </p:cNvSpPr>
          <p:nvPr/>
        </p:nvSpPr>
        <p:spPr bwMode="auto">
          <a:xfrm>
            <a:off x="4981727"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238</a:t>
            </a:r>
            <a:r>
              <a:rPr lang="en-US" altLang="ja-JP" sz="1714" b="1">
                <a:latin typeface="Times New Roman" panose="02020603050405020304" pitchFamily="18" charset="0"/>
              </a:rPr>
              <a:t>U</a:t>
            </a:r>
          </a:p>
        </p:txBody>
      </p:sp>
      <p:sp>
        <p:nvSpPr>
          <p:cNvPr id="14347" name="Text Box 11"/>
          <p:cNvSpPr txBox="1">
            <a:spLocks noChangeArrowheads="1"/>
          </p:cNvSpPr>
          <p:nvPr/>
        </p:nvSpPr>
        <p:spPr bwMode="auto">
          <a:xfrm>
            <a:off x="2237620"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234</a:t>
            </a:r>
            <a:r>
              <a:rPr lang="en-US" altLang="ja-JP" sz="1714" b="1">
                <a:latin typeface="Times New Roman" panose="02020603050405020304" pitchFamily="18" charset="0"/>
              </a:rPr>
              <a:t>U</a:t>
            </a:r>
          </a:p>
        </p:txBody>
      </p:sp>
      <p:sp>
        <p:nvSpPr>
          <p:cNvPr id="14348" name="Text Box 12"/>
          <p:cNvSpPr txBox="1">
            <a:spLocks noChangeArrowheads="1"/>
          </p:cNvSpPr>
          <p:nvPr/>
        </p:nvSpPr>
        <p:spPr bwMode="auto">
          <a:xfrm>
            <a:off x="4227286"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237</a:t>
            </a:r>
            <a:r>
              <a:rPr lang="en-US" altLang="ja-JP" sz="1714" b="1">
                <a:solidFill>
                  <a:srgbClr val="FF0000"/>
                </a:solidFill>
                <a:latin typeface="Times New Roman" panose="02020603050405020304" pitchFamily="18" charset="0"/>
              </a:rPr>
              <a:t>Np</a:t>
            </a:r>
          </a:p>
        </p:txBody>
      </p:sp>
      <p:sp>
        <p:nvSpPr>
          <p:cNvPr id="14349" name="Text Box 13"/>
          <p:cNvSpPr txBox="1">
            <a:spLocks noChangeArrowheads="1"/>
          </p:cNvSpPr>
          <p:nvPr/>
        </p:nvSpPr>
        <p:spPr bwMode="auto">
          <a:xfrm>
            <a:off x="4912179"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238</a:t>
            </a:r>
            <a:r>
              <a:rPr lang="en-US" altLang="ja-JP" sz="1714" b="1">
                <a:solidFill>
                  <a:srgbClr val="0000FF"/>
                </a:solidFill>
                <a:latin typeface="Times New Roman" panose="02020603050405020304" pitchFamily="18" charset="0"/>
              </a:rPr>
              <a:t>Np</a:t>
            </a:r>
          </a:p>
        </p:txBody>
      </p:sp>
      <p:sp>
        <p:nvSpPr>
          <p:cNvPr id="14350" name="Text Box 14"/>
          <p:cNvSpPr txBox="1">
            <a:spLocks noChangeArrowheads="1"/>
          </p:cNvSpPr>
          <p:nvPr/>
        </p:nvSpPr>
        <p:spPr bwMode="auto">
          <a:xfrm>
            <a:off x="5598584"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239</a:t>
            </a:r>
            <a:r>
              <a:rPr lang="en-US" altLang="ja-JP" sz="1714" b="1">
                <a:latin typeface="Times New Roman" panose="02020603050405020304" pitchFamily="18" charset="0"/>
              </a:rPr>
              <a:t>Np</a:t>
            </a:r>
          </a:p>
        </p:txBody>
      </p:sp>
      <p:sp>
        <p:nvSpPr>
          <p:cNvPr id="14351" name="Text Box 15"/>
          <p:cNvSpPr txBox="1">
            <a:spLocks noChangeArrowheads="1"/>
          </p:cNvSpPr>
          <p:nvPr/>
        </p:nvSpPr>
        <p:spPr bwMode="auto">
          <a:xfrm>
            <a:off x="4912179"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238</a:t>
            </a:r>
            <a:r>
              <a:rPr lang="en-US" altLang="ja-JP" sz="1714" b="1">
                <a:solidFill>
                  <a:srgbClr val="FF0000"/>
                </a:solidFill>
                <a:latin typeface="Times New Roman" panose="02020603050405020304" pitchFamily="18" charset="0"/>
              </a:rPr>
              <a:t>Pu</a:t>
            </a:r>
          </a:p>
        </p:txBody>
      </p:sp>
      <p:sp>
        <p:nvSpPr>
          <p:cNvPr id="14352" name="Text Box 16"/>
          <p:cNvSpPr txBox="1">
            <a:spLocks noChangeArrowheads="1"/>
          </p:cNvSpPr>
          <p:nvPr/>
        </p:nvSpPr>
        <p:spPr bwMode="auto">
          <a:xfrm>
            <a:off x="5598584"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239</a:t>
            </a:r>
            <a:r>
              <a:rPr lang="en-US" altLang="ja-JP" sz="1714" b="1">
                <a:solidFill>
                  <a:srgbClr val="0000FF"/>
                </a:solidFill>
                <a:latin typeface="Times New Roman" panose="02020603050405020304" pitchFamily="18" charset="0"/>
              </a:rPr>
              <a:t>Pu</a:t>
            </a:r>
          </a:p>
        </p:txBody>
      </p:sp>
      <p:sp>
        <p:nvSpPr>
          <p:cNvPr id="14353" name="Text Box 17"/>
          <p:cNvSpPr txBox="1">
            <a:spLocks noChangeArrowheads="1"/>
          </p:cNvSpPr>
          <p:nvPr/>
        </p:nvSpPr>
        <p:spPr bwMode="auto">
          <a:xfrm>
            <a:off x="6283477"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240</a:t>
            </a:r>
            <a:r>
              <a:rPr lang="en-US" altLang="ja-JP" sz="1714" b="1">
                <a:solidFill>
                  <a:srgbClr val="FF0000"/>
                </a:solidFill>
                <a:latin typeface="Times New Roman" panose="02020603050405020304" pitchFamily="18" charset="0"/>
              </a:rPr>
              <a:t>Pu</a:t>
            </a:r>
          </a:p>
        </p:txBody>
      </p:sp>
      <p:sp>
        <p:nvSpPr>
          <p:cNvPr id="14354" name="Text Box 18"/>
          <p:cNvSpPr txBox="1">
            <a:spLocks noChangeArrowheads="1"/>
          </p:cNvSpPr>
          <p:nvPr/>
        </p:nvSpPr>
        <p:spPr bwMode="auto">
          <a:xfrm>
            <a:off x="6969882"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241</a:t>
            </a:r>
            <a:r>
              <a:rPr lang="en-US" altLang="ja-JP" sz="1714" b="1">
                <a:solidFill>
                  <a:srgbClr val="0000FF"/>
                </a:solidFill>
                <a:latin typeface="Times New Roman" panose="02020603050405020304" pitchFamily="18" charset="0"/>
              </a:rPr>
              <a:t>Pu</a:t>
            </a:r>
          </a:p>
        </p:txBody>
      </p:sp>
      <p:sp>
        <p:nvSpPr>
          <p:cNvPr id="14355" name="Text Box 19"/>
          <p:cNvSpPr txBox="1">
            <a:spLocks noChangeArrowheads="1"/>
          </p:cNvSpPr>
          <p:nvPr/>
        </p:nvSpPr>
        <p:spPr bwMode="auto">
          <a:xfrm>
            <a:off x="7656287"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242</a:t>
            </a:r>
            <a:r>
              <a:rPr lang="en-US" altLang="ja-JP" sz="1714" b="1">
                <a:latin typeface="Times New Roman" panose="02020603050405020304" pitchFamily="18" charset="0"/>
              </a:rPr>
              <a:t>Pu</a:t>
            </a:r>
          </a:p>
        </p:txBody>
      </p:sp>
      <p:sp>
        <p:nvSpPr>
          <p:cNvPr id="14356" name="Text Box 20"/>
          <p:cNvSpPr txBox="1">
            <a:spLocks noChangeArrowheads="1"/>
          </p:cNvSpPr>
          <p:nvPr/>
        </p:nvSpPr>
        <p:spPr bwMode="auto">
          <a:xfrm>
            <a:off x="8341179"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243</a:t>
            </a:r>
            <a:r>
              <a:rPr lang="en-US" altLang="ja-JP" sz="1714" b="1">
                <a:latin typeface="Times New Roman" panose="02020603050405020304" pitchFamily="18" charset="0"/>
              </a:rPr>
              <a:t>Pu</a:t>
            </a:r>
          </a:p>
        </p:txBody>
      </p:sp>
      <p:sp>
        <p:nvSpPr>
          <p:cNvPr id="14357" name="Text Box 21"/>
          <p:cNvSpPr txBox="1">
            <a:spLocks noChangeArrowheads="1"/>
          </p:cNvSpPr>
          <p:nvPr/>
        </p:nvSpPr>
        <p:spPr bwMode="auto">
          <a:xfrm>
            <a:off x="6950227"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241</a:t>
            </a:r>
            <a:r>
              <a:rPr lang="en-US" altLang="ja-JP" sz="1714" b="1">
                <a:solidFill>
                  <a:srgbClr val="FF0000"/>
                </a:solidFill>
                <a:latin typeface="Times New Roman" panose="02020603050405020304" pitchFamily="18" charset="0"/>
              </a:rPr>
              <a:t>Am</a:t>
            </a:r>
          </a:p>
        </p:txBody>
      </p:sp>
      <p:sp>
        <p:nvSpPr>
          <p:cNvPr id="14358" name="Text Box 22"/>
          <p:cNvSpPr txBox="1">
            <a:spLocks noChangeArrowheads="1"/>
          </p:cNvSpPr>
          <p:nvPr/>
        </p:nvSpPr>
        <p:spPr bwMode="auto">
          <a:xfrm>
            <a:off x="7635120"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242</a:t>
            </a:r>
            <a:r>
              <a:rPr lang="en-US" altLang="ja-JP" sz="1714" b="1">
                <a:solidFill>
                  <a:srgbClr val="0000FF"/>
                </a:solidFill>
                <a:latin typeface="Times New Roman" panose="02020603050405020304" pitchFamily="18" charset="0"/>
              </a:rPr>
              <a:t>Am</a:t>
            </a:r>
          </a:p>
        </p:txBody>
      </p:sp>
      <p:sp>
        <p:nvSpPr>
          <p:cNvPr id="14359" name="Text Box 23"/>
          <p:cNvSpPr txBox="1">
            <a:spLocks noChangeArrowheads="1"/>
          </p:cNvSpPr>
          <p:nvPr/>
        </p:nvSpPr>
        <p:spPr bwMode="auto">
          <a:xfrm>
            <a:off x="8321525"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243</a:t>
            </a:r>
            <a:r>
              <a:rPr lang="en-US" altLang="ja-JP" sz="1714" b="1">
                <a:solidFill>
                  <a:srgbClr val="FF0000"/>
                </a:solidFill>
                <a:latin typeface="Times New Roman" panose="02020603050405020304" pitchFamily="18" charset="0"/>
              </a:rPr>
              <a:t>Am</a:t>
            </a:r>
          </a:p>
        </p:txBody>
      </p:sp>
      <p:sp>
        <p:nvSpPr>
          <p:cNvPr id="14360" name="Text Box 24"/>
          <p:cNvSpPr txBox="1">
            <a:spLocks noChangeArrowheads="1"/>
          </p:cNvSpPr>
          <p:nvPr/>
        </p:nvSpPr>
        <p:spPr bwMode="auto">
          <a:xfrm>
            <a:off x="9007930"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244</a:t>
            </a:r>
            <a:r>
              <a:rPr lang="en-US" altLang="ja-JP" sz="1714" b="1">
                <a:solidFill>
                  <a:srgbClr val="0000FF"/>
                </a:solidFill>
                <a:latin typeface="Times New Roman" panose="02020603050405020304" pitchFamily="18" charset="0"/>
              </a:rPr>
              <a:t>Am</a:t>
            </a:r>
          </a:p>
        </p:txBody>
      </p:sp>
      <p:sp>
        <p:nvSpPr>
          <p:cNvPr id="14361" name="Text Box 25"/>
          <p:cNvSpPr txBox="1">
            <a:spLocks noChangeArrowheads="1"/>
          </p:cNvSpPr>
          <p:nvPr/>
        </p:nvSpPr>
        <p:spPr bwMode="auto">
          <a:xfrm>
            <a:off x="7656287"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242</a:t>
            </a:r>
            <a:r>
              <a:rPr lang="en-US" altLang="ja-JP" sz="1714" b="1">
                <a:latin typeface="Times New Roman" panose="02020603050405020304" pitchFamily="18" charset="0"/>
              </a:rPr>
              <a:t>Cm</a:t>
            </a:r>
          </a:p>
        </p:txBody>
      </p:sp>
      <p:sp>
        <p:nvSpPr>
          <p:cNvPr id="14362" name="Text Box 26"/>
          <p:cNvSpPr txBox="1">
            <a:spLocks noChangeArrowheads="1"/>
          </p:cNvSpPr>
          <p:nvPr/>
        </p:nvSpPr>
        <p:spPr bwMode="auto">
          <a:xfrm>
            <a:off x="8341179"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243</a:t>
            </a:r>
            <a:r>
              <a:rPr lang="en-US" altLang="ja-JP" sz="1714" b="1">
                <a:solidFill>
                  <a:srgbClr val="0000FF"/>
                </a:solidFill>
                <a:latin typeface="Times New Roman" panose="02020603050405020304" pitchFamily="18" charset="0"/>
              </a:rPr>
              <a:t>Cm</a:t>
            </a:r>
          </a:p>
        </p:txBody>
      </p:sp>
      <p:sp>
        <p:nvSpPr>
          <p:cNvPr id="14363" name="Text Box 27"/>
          <p:cNvSpPr txBox="1">
            <a:spLocks noChangeArrowheads="1"/>
          </p:cNvSpPr>
          <p:nvPr/>
        </p:nvSpPr>
        <p:spPr bwMode="auto">
          <a:xfrm>
            <a:off x="9027584"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244</a:t>
            </a:r>
            <a:r>
              <a:rPr lang="en-US" altLang="ja-JP" sz="1714" b="1">
                <a:solidFill>
                  <a:srgbClr val="FF0000"/>
                </a:solidFill>
                <a:latin typeface="Times New Roman" panose="02020603050405020304" pitchFamily="18" charset="0"/>
              </a:rPr>
              <a:t>Cm</a:t>
            </a:r>
          </a:p>
        </p:txBody>
      </p:sp>
      <p:sp>
        <p:nvSpPr>
          <p:cNvPr id="14364" name="Text Box 28"/>
          <p:cNvSpPr txBox="1">
            <a:spLocks noChangeArrowheads="1"/>
          </p:cNvSpPr>
          <p:nvPr/>
        </p:nvSpPr>
        <p:spPr bwMode="auto">
          <a:xfrm>
            <a:off x="9712478"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245</a:t>
            </a:r>
            <a:r>
              <a:rPr lang="en-US" altLang="ja-JP" sz="1714" b="1">
                <a:solidFill>
                  <a:srgbClr val="0000FF"/>
                </a:solidFill>
                <a:latin typeface="Times New Roman" panose="02020603050405020304" pitchFamily="18" charset="0"/>
              </a:rPr>
              <a:t>Cm</a:t>
            </a:r>
          </a:p>
        </p:txBody>
      </p:sp>
      <p:sp>
        <p:nvSpPr>
          <p:cNvPr id="14365" name="Text Box 29"/>
          <p:cNvSpPr txBox="1">
            <a:spLocks noChangeArrowheads="1"/>
          </p:cNvSpPr>
          <p:nvPr/>
        </p:nvSpPr>
        <p:spPr bwMode="auto">
          <a:xfrm>
            <a:off x="6283477" y="5704417"/>
            <a:ext cx="4293810"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0000FF"/>
                </a:solidFill>
                <a:latin typeface="Meiryo UI" panose="020B0604030504040204" pitchFamily="50" charset="-128"/>
                <a:ea typeface="Meiryo UI" panose="020B0604030504040204" pitchFamily="50" charset="-128"/>
              </a:rPr>
              <a:t>青字</a:t>
            </a:r>
            <a:r>
              <a:rPr lang="ja-JP" altLang="en-US" sz="1333">
                <a:latin typeface="Meiryo UI" panose="020B0604030504040204" pitchFamily="50" charset="-128"/>
                <a:ea typeface="Meiryo UI" panose="020B0604030504040204" pitchFamily="50" charset="-128"/>
              </a:rPr>
              <a:t>は主要な熱中性子核分裂性核種</a:t>
            </a:r>
            <a:r>
              <a:rPr lang="en-US" altLang="ja-JP" sz="1333">
                <a:latin typeface="Meiryo UI" panose="020B0604030504040204" pitchFamily="50" charset="-128"/>
                <a:ea typeface="Meiryo UI" panose="020B0604030504040204" pitchFamily="50" charset="-128"/>
              </a:rPr>
              <a:t>:</a:t>
            </a:r>
            <a:r>
              <a:rPr lang="en-US" altLang="ja-JP" sz="1143">
                <a:latin typeface="Meiryo UI" panose="020B0604030504040204" pitchFamily="50" charset="-128"/>
                <a:ea typeface="Meiryo UI" panose="020B0604030504040204" pitchFamily="50" charset="-128"/>
              </a:rPr>
              <a:t>fissile</a:t>
            </a:r>
          </a:p>
        </p:txBody>
      </p:sp>
      <p:sp>
        <p:nvSpPr>
          <p:cNvPr id="14366" name="Line 30"/>
          <p:cNvSpPr>
            <a:spLocks noChangeShapeType="1"/>
          </p:cNvSpPr>
          <p:nvPr/>
        </p:nvSpPr>
        <p:spPr bwMode="auto">
          <a:xfrm flipV="1">
            <a:off x="5187346" y="3868965"/>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67" name="Text Box 31"/>
          <p:cNvSpPr txBox="1">
            <a:spLocks noChangeArrowheads="1"/>
          </p:cNvSpPr>
          <p:nvPr/>
        </p:nvSpPr>
        <p:spPr bwMode="auto">
          <a:xfrm>
            <a:off x="5237240" y="4239381"/>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2.12d</a:t>
            </a:r>
          </a:p>
        </p:txBody>
      </p:sp>
      <p:sp>
        <p:nvSpPr>
          <p:cNvPr id="14368" name="Line 32"/>
          <p:cNvSpPr>
            <a:spLocks noChangeShapeType="1"/>
          </p:cNvSpPr>
          <p:nvPr/>
        </p:nvSpPr>
        <p:spPr bwMode="auto">
          <a:xfrm flipH="1">
            <a:off x="2786441" y="3937000"/>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69" name="Text Box 33"/>
          <p:cNvSpPr txBox="1">
            <a:spLocks noChangeArrowheads="1"/>
          </p:cNvSpPr>
          <p:nvPr/>
        </p:nvSpPr>
        <p:spPr bwMode="auto">
          <a:xfrm>
            <a:off x="3530298" y="4649107"/>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236</a:t>
            </a:r>
            <a:r>
              <a:rPr lang="en-US" altLang="ja-JP" sz="1714" b="1">
                <a:solidFill>
                  <a:srgbClr val="0000FF"/>
                </a:solidFill>
                <a:latin typeface="Times New Roman" panose="02020603050405020304" pitchFamily="18" charset="0"/>
              </a:rPr>
              <a:t>Np</a:t>
            </a:r>
          </a:p>
        </p:txBody>
      </p:sp>
      <p:sp>
        <p:nvSpPr>
          <p:cNvPr id="14370" name="Text Box 34"/>
          <p:cNvSpPr txBox="1">
            <a:spLocks noChangeArrowheads="1"/>
          </p:cNvSpPr>
          <p:nvPr/>
        </p:nvSpPr>
        <p:spPr bwMode="auto">
          <a:xfrm>
            <a:off x="4432906" y="4142619"/>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87.8y</a:t>
            </a:r>
          </a:p>
        </p:txBody>
      </p:sp>
      <p:sp>
        <p:nvSpPr>
          <p:cNvPr id="14371" name="Line 35"/>
          <p:cNvSpPr>
            <a:spLocks noChangeShapeType="1"/>
          </p:cNvSpPr>
          <p:nvPr/>
        </p:nvSpPr>
        <p:spPr bwMode="auto">
          <a:xfrm flipV="1">
            <a:off x="7245049" y="2839358"/>
            <a:ext cx="0" cy="75444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2" name="Text Box 36"/>
          <p:cNvSpPr txBox="1">
            <a:spLocks noChangeArrowheads="1"/>
          </p:cNvSpPr>
          <p:nvPr/>
        </p:nvSpPr>
        <p:spPr bwMode="auto">
          <a:xfrm>
            <a:off x="7294941" y="3283857"/>
            <a:ext cx="331822"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14.9y</a:t>
            </a:r>
          </a:p>
        </p:txBody>
      </p:sp>
      <p:sp>
        <p:nvSpPr>
          <p:cNvPr id="14373" name="Line 37"/>
          <p:cNvSpPr>
            <a:spLocks noChangeShapeType="1"/>
          </p:cNvSpPr>
          <p:nvPr/>
        </p:nvSpPr>
        <p:spPr bwMode="auto">
          <a:xfrm flipV="1">
            <a:off x="7929941" y="1811262"/>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4" name="Text Box 38"/>
          <p:cNvSpPr txBox="1">
            <a:spLocks noChangeArrowheads="1"/>
          </p:cNvSpPr>
          <p:nvPr/>
        </p:nvSpPr>
        <p:spPr bwMode="auto">
          <a:xfrm>
            <a:off x="7979834" y="2332870"/>
            <a:ext cx="354264"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ct val="70000"/>
              </a:lnSpc>
              <a:spcBef>
                <a:spcPct val="0"/>
              </a:spcBef>
              <a:buFontTx/>
              <a:buNone/>
            </a:pPr>
            <a:r>
              <a:rPr lang="en-US" altLang="ja-JP" sz="1143" b="1">
                <a:solidFill>
                  <a:srgbClr val="0000FF"/>
                </a:solidFill>
                <a:latin typeface="Times New Roman" panose="02020603050405020304" pitchFamily="18" charset="0"/>
              </a:rPr>
              <a:t>6h</a:t>
            </a:r>
          </a:p>
          <a:p>
            <a:pPr>
              <a:lnSpc>
                <a:spcPct val="70000"/>
              </a:lnSpc>
              <a:spcBef>
                <a:spcPct val="0"/>
              </a:spcBef>
              <a:buFontTx/>
              <a:buNone/>
            </a:pPr>
            <a:r>
              <a:rPr lang="en-US" altLang="ja-JP" sz="1143" b="1">
                <a:solidFill>
                  <a:srgbClr val="0000FF"/>
                </a:solidFill>
                <a:latin typeface="Times New Roman" panose="02020603050405020304" pitchFamily="18" charset="0"/>
              </a:rPr>
              <a:t>(0.16)</a:t>
            </a:r>
          </a:p>
        </p:txBody>
      </p:sp>
      <p:sp>
        <p:nvSpPr>
          <p:cNvPr id="14375" name="Text Box 39"/>
          <p:cNvSpPr txBox="1">
            <a:spLocks noChangeArrowheads="1"/>
          </p:cNvSpPr>
          <p:nvPr/>
        </p:nvSpPr>
        <p:spPr bwMode="auto">
          <a:xfrm>
            <a:off x="7586739" y="2018393"/>
            <a:ext cx="684483"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242m</a:t>
            </a:r>
            <a:r>
              <a:rPr lang="en-US" altLang="ja-JP" sz="1714" b="1">
                <a:solidFill>
                  <a:srgbClr val="0000FF"/>
                </a:solidFill>
                <a:latin typeface="Times New Roman" panose="02020603050405020304" pitchFamily="18" charset="0"/>
              </a:rPr>
              <a:t>Am</a:t>
            </a:r>
          </a:p>
        </p:txBody>
      </p:sp>
      <p:sp>
        <p:nvSpPr>
          <p:cNvPr id="14376" name="Line 40"/>
          <p:cNvSpPr>
            <a:spLocks noChangeShapeType="1"/>
          </p:cNvSpPr>
          <p:nvPr/>
        </p:nvSpPr>
        <p:spPr bwMode="auto">
          <a:xfrm>
            <a:off x="7929941" y="2839358"/>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7" name="Text Box 41"/>
          <p:cNvSpPr txBox="1">
            <a:spLocks noChangeArrowheads="1"/>
          </p:cNvSpPr>
          <p:nvPr/>
        </p:nvSpPr>
        <p:spPr bwMode="auto">
          <a:xfrm>
            <a:off x="7997977" y="3259667"/>
            <a:ext cx="354264"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ct val="70000"/>
              </a:lnSpc>
              <a:spcBef>
                <a:spcPct val="0"/>
              </a:spcBef>
              <a:buFontTx/>
              <a:buNone/>
            </a:pPr>
            <a:r>
              <a:rPr lang="en-US" altLang="ja-JP" sz="1143" b="1">
                <a:solidFill>
                  <a:srgbClr val="0000FF"/>
                </a:solidFill>
                <a:latin typeface="Times New Roman" panose="02020603050405020304" pitchFamily="18" charset="0"/>
              </a:rPr>
              <a:t>16h</a:t>
            </a:r>
          </a:p>
          <a:p>
            <a:pPr>
              <a:lnSpc>
                <a:spcPct val="70000"/>
              </a:lnSpc>
              <a:spcBef>
                <a:spcPct val="0"/>
              </a:spcBef>
              <a:buFontTx/>
              <a:buNone/>
            </a:pPr>
            <a:r>
              <a:rPr lang="en-US" altLang="ja-JP" sz="1143" b="1">
                <a:solidFill>
                  <a:srgbClr val="0000FF"/>
                </a:solidFill>
                <a:latin typeface="Times New Roman" panose="02020603050405020304" pitchFamily="18" charset="0"/>
              </a:rPr>
              <a:t>(0.84)</a:t>
            </a:r>
          </a:p>
        </p:txBody>
      </p:sp>
      <p:sp>
        <p:nvSpPr>
          <p:cNvPr id="14378" name="Line 42"/>
          <p:cNvSpPr>
            <a:spLocks noChangeShapeType="1"/>
          </p:cNvSpPr>
          <p:nvPr/>
        </p:nvSpPr>
        <p:spPr bwMode="auto">
          <a:xfrm flipV="1">
            <a:off x="8623906" y="2839358"/>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9" name="Text Box 43"/>
          <p:cNvSpPr txBox="1">
            <a:spLocks noChangeArrowheads="1"/>
          </p:cNvSpPr>
          <p:nvPr/>
        </p:nvSpPr>
        <p:spPr bwMode="auto">
          <a:xfrm>
            <a:off x="8673798" y="3209774"/>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4.96h</a:t>
            </a:r>
          </a:p>
        </p:txBody>
      </p:sp>
      <p:sp>
        <p:nvSpPr>
          <p:cNvPr id="14380" name="Line 44"/>
          <p:cNvSpPr>
            <a:spLocks noChangeShapeType="1"/>
          </p:cNvSpPr>
          <p:nvPr/>
        </p:nvSpPr>
        <p:spPr bwMode="auto">
          <a:xfrm flipV="1">
            <a:off x="5872239" y="3868965"/>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1" name="Text Box 45"/>
          <p:cNvSpPr txBox="1">
            <a:spLocks noChangeArrowheads="1"/>
          </p:cNvSpPr>
          <p:nvPr/>
        </p:nvSpPr>
        <p:spPr bwMode="auto">
          <a:xfrm>
            <a:off x="5922132" y="4239381"/>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2.36d</a:t>
            </a:r>
          </a:p>
        </p:txBody>
      </p:sp>
      <p:sp>
        <p:nvSpPr>
          <p:cNvPr id="14382" name="Line 46"/>
          <p:cNvSpPr>
            <a:spLocks noChangeShapeType="1"/>
          </p:cNvSpPr>
          <p:nvPr/>
        </p:nvSpPr>
        <p:spPr bwMode="auto">
          <a:xfrm>
            <a:off x="4776108" y="4829024"/>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3" name="Text Box 47"/>
          <p:cNvSpPr txBox="1">
            <a:spLocks noChangeArrowheads="1"/>
          </p:cNvSpPr>
          <p:nvPr/>
        </p:nvSpPr>
        <p:spPr bwMode="auto">
          <a:xfrm>
            <a:off x="6291037" y="6035524"/>
            <a:ext cx="4605262"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FF0000"/>
                </a:solidFill>
                <a:latin typeface="Meiryo UI" panose="020B0604030504040204" pitchFamily="50" charset="-128"/>
                <a:ea typeface="Meiryo UI" panose="020B0604030504040204" pitchFamily="50" charset="-128"/>
              </a:rPr>
              <a:t>赤字</a:t>
            </a:r>
            <a:r>
              <a:rPr lang="ja-JP" altLang="en-US" sz="1333">
                <a:latin typeface="Meiryo UI" panose="020B0604030504040204" pitchFamily="50" charset="-128"/>
                <a:ea typeface="Meiryo UI" panose="020B0604030504040204" pitchFamily="50" charset="-128"/>
              </a:rPr>
              <a:t>は主要</a:t>
            </a:r>
            <a:r>
              <a:rPr lang="en-US" altLang="ja-JP" sz="1333">
                <a:latin typeface="Meiryo UI" panose="020B0604030504040204" pitchFamily="50" charset="-128"/>
                <a:ea typeface="Meiryo UI" panose="020B0604030504040204" pitchFamily="50" charset="-128"/>
              </a:rPr>
              <a:t>MA</a:t>
            </a:r>
            <a:r>
              <a:rPr lang="ja-JP" altLang="en-US" sz="1333">
                <a:latin typeface="Meiryo UI" panose="020B0604030504040204" pitchFamily="50" charset="-128"/>
                <a:ea typeface="Meiryo UI" panose="020B0604030504040204" pitchFamily="50" charset="-128"/>
              </a:rPr>
              <a:t>核種いずれも核分裂性核種</a:t>
            </a:r>
            <a:r>
              <a:rPr lang="en-US" altLang="ja-JP" sz="1333">
                <a:latin typeface="Meiryo UI" panose="020B0604030504040204" pitchFamily="50" charset="-128"/>
                <a:ea typeface="Meiryo UI" panose="020B0604030504040204" pitchFamily="50" charset="-128"/>
              </a:rPr>
              <a:t>:fissionable</a:t>
            </a:r>
            <a:endParaRPr lang="ja-JP" altLang="en-US" sz="1333">
              <a:latin typeface="Meiryo UI" panose="020B0604030504040204" pitchFamily="50" charset="-128"/>
              <a:ea typeface="Meiryo UI" panose="020B0604030504040204" pitchFamily="50" charset="-128"/>
            </a:endParaRPr>
          </a:p>
        </p:txBody>
      </p:sp>
      <p:sp>
        <p:nvSpPr>
          <p:cNvPr id="14384" name="Line 48"/>
          <p:cNvSpPr>
            <a:spLocks noChangeShapeType="1"/>
          </p:cNvSpPr>
          <p:nvPr/>
        </p:nvSpPr>
        <p:spPr bwMode="auto">
          <a:xfrm flipV="1">
            <a:off x="9301239" y="1811262"/>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5" name="Text Box 49"/>
          <p:cNvSpPr txBox="1">
            <a:spLocks noChangeArrowheads="1"/>
          </p:cNvSpPr>
          <p:nvPr/>
        </p:nvSpPr>
        <p:spPr bwMode="auto">
          <a:xfrm>
            <a:off x="9351132" y="2181679"/>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10.1h</a:t>
            </a:r>
          </a:p>
        </p:txBody>
      </p:sp>
      <p:sp>
        <p:nvSpPr>
          <p:cNvPr id="14386" name="Line 50"/>
          <p:cNvSpPr>
            <a:spLocks noChangeShapeType="1"/>
          </p:cNvSpPr>
          <p:nvPr/>
        </p:nvSpPr>
        <p:spPr bwMode="auto">
          <a:xfrm flipH="1">
            <a:off x="5529036"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7" name="Text Box 51"/>
          <p:cNvSpPr txBox="1">
            <a:spLocks noChangeArrowheads="1"/>
          </p:cNvSpPr>
          <p:nvPr/>
        </p:nvSpPr>
        <p:spPr bwMode="auto">
          <a:xfrm>
            <a:off x="5940274" y="2976941"/>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163d</a:t>
            </a:r>
          </a:p>
        </p:txBody>
      </p:sp>
      <p:sp>
        <p:nvSpPr>
          <p:cNvPr id="14388" name="Line 52"/>
          <p:cNvSpPr>
            <a:spLocks noChangeShapeType="1"/>
          </p:cNvSpPr>
          <p:nvPr/>
        </p:nvSpPr>
        <p:spPr bwMode="auto">
          <a:xfrm>
            <a:off x="7518704" y="2771322"/>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9" name="Line 53"/>
          <p:cNvSpPr>
            <a:spLocks noChangeShapeType="1"/>
          </p:cNvSpPr>
          <p:nvPr/>
        </p:nvSpPr>
        <p:spPr bwMode="auto">
          <a:xfrm>
            <a:off x="8890002" y="2771322"/>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0" name="Line 54"/>
          <p:cNvSpPr>
            <a:spLocks noChangeShapeType="1"/>
          </p:cNvSpPr>
          <p:nvPr/>
        </p:nvSpPr>
        <p:spPr bwMode="auto">
          <a:xfrm>
            <a:off x="8273145" y="174322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1" name="Line 55"/>
          <p:cNvSpPr>
            <a:spLocks noChangeShapeType="1"/>
          </p:cNvSpPr>
          <p:nvPr/>
        </p:nvSpPr>
        <p:spPr bwMode="auto">
          <a:xfrm>
            <a:off x="9645954" y="1743227"/>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2" name="Line 56"/>
          <p:cNvSpPr>
            <a:spLocks noChangeShapeType="1"/>
          </p:cNvSpPr>
          <p:nvPr/>
        </p:nvSpPr>
        <p:spPr bwMode="auto">
          <a:xfrm flipV="1">
            <a:off x="7243536" y="2290536"/>
            <a:ext cx="479274" cy="34320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3" name="Line 57"/>
          <p:cNvSpPr>
            <a:spLocks noChangeShapeType="1"/>
          </p:cNvSpPr>
          <p:nvPr/>
        </p:nvSpPr>
        <p:spPr bwMode="auto">
          <a:xfrm>
            <a:off x="7861906" y="2222500"/>
            <a:ext cx="0" cy="411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4" name="Text Box 58"/>
          <p:cNvSpPr txBox="1">
            <a:spLocks noChangeArrowheads="1"/>
          </p:cNvSpPr>
          <p:nvPr/>
        </p:nvSpPr>
        <p:spPr bwMode="auto">
          <a:xfrm>
            <a:off x="7518703" y="2431143"/>
            <a:ext cx="294953"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152y</a:t>
            </a:r>
          </a:p>
        </p:txBody>
      </p:sp>
      <p:sp>
        <p:nvSpPr>
          <p:cNvPr id="14395" name="Text Box 59"/>
          <p:cNvSpPr txBox="1">
            <a:spLocks noChangeArrowheads="1"/>
          </p:cNvSpPr>
          <p:nvPr/>
        </p:nvSpPr>
        <p:spPr bwMode="auto">
          <a:xfrm>
            <a:off x="6291036" y="6315227"/>
            <a:ext cx="3309560"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0000FF"/>
                </a:solidFill>
                <a:latin typeface="Meiryo UI" panose="020B0604030504040204" pitchFamily="50" charset="-128"/>
                <a:ea typeface="Meiryo UI" panose="020B0604030504040204" pitchFamily="50" charset="-128"/>
              </a:rPr>
              <a:t>青→</a:t>
            </a:r>
            <a:r>
              <a:rPr lang="ja-JP" altLang="en-US" sz="1333">
                <a:latin typeface="Meiryo UI" panose="020B0604030504040204" pitchFamily="50" charset="-128"/>
                <a:ea typeface="Meiryo UI" panose="020B0604030504040204" pitchFamily="50" charset="-128"/>
              </a:rPr>
              <a:t>は、数日以内の短期的崩変</a:t>
            </a:r>
            <a:endParaRPr lang="ja-JP" altLang="en-US" sz="857">
              <a:latin typeface="Meiryo UI" panose="020B0604030504040204" pitchFamily="50" charset="-128"/>
              <a:ea typeface="Meiryo UI" panose="020B0604030504040204" pitchFamily="50" charset="-128"/>
            </a:endParaRPr>
          </a:p>
        </p:txBody>
      </p:sp>
      <p:sp>
        <p:nvSpPr>
          <p:cNvPr id="14396" name="Line 60"/>
          <p:cNvSpPr>
            <a:spLocks noChangeShapeType="1"/>
          </p:cNvSpPr>
          <p:nvPr/>
        </p:nvSpPr>
        <p:spPr bwMode="auto">
          <a:xfrm>
            <a:off x="5462513"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7" name="Line 61"/>
          <p:cNvSpPr>
            <a:spLocks noChangeShapeType="1"/>
          </p:cNvSpPr>
          <p:nvPr/>
        </p:nvSpPr>
        <p:spPr bwMode="auto">
          <a:xfrm>
            <a:off x="6141359"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8" name="Line 62"/>
          <p:cNvSpPr>
            <a:spLocks noChangeShapeType="1"/>
          </p:cNvSpPr>
          <p:nvPr/>
        </p:nvSpPr>
        <p:spPr bwMode="auto">
          <a:xfrm>
            <a:off x="6832299"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9" name="Line 63"/>
          <p:cNvSpPr>
            <a:spLocks noChangeShapeType="1"/>
          </p:cNvSpPr>
          <p:nvPr/>
        </p:nvSpPr>
        <p:spPr bwMode="auto">
          <a:xfrm>
            <a:off x="7518704"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0" name="Line 64"/>
          <p:cNvSpPr>
            <a:spLocks noChangeShapeType="1"/>
          </p:cNvSpPr>
          <p:nvPr/>
        </p:nvSpPr>
        <p:spPr bwMode="auto">
          <a:xfrm>
            <a:off x="8203597"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1" name="Line 65"/>
          <p:cNvSpPr>
            <a:spLocks noChangeShapeType="1"/>
          </p:cNvSpPr>
          <p:nvPr/>
        </p:nvSpPr>
        <p:spPr bwMode="auto">
          <a:xfrm>
            <a:off x="5461002" y="4829024"/>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2" name="Line 66"/>
          <p:cNvSpPr>
            <a:spLocks noChangeShapeType="1"/>
          </p:cNvSpPr>
          <p:nvPr/>
        </p:nvSpPr>
        <p:spPr bwMode="auto">
          <a:xfrm>
            <a:off x="4091216" y="4829024"/>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3" name="Line 67"/>
          <p:cNvSpPr>
            <a:spLocks noChangeShapeType="1"/>
          </p:cNvSpPr>
          <p:nvPr/>
        </p:nvSpPr>
        <p:spPr bwMode="auto">
          <a:xfrm>
            <a:off x="2718406"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4" name="Line 68"/>
          <p:cNvSpPr>
            <a:spLocks noChangeShapeType="1"/>
          </p:cNvSpPr>
          <p:nvPr/>
        </p:nvSpPr>
        <p:spPr bwMode="auto">
          <a:xfrm>
            <a:off x="3403299"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5" name="Line 69"/>
          <p:cNvSpPr>
            <a:spLocks noChangeShapeType="1"/>
          </p:cNvSpPr>
          <p:nvPr/>
        </p:nvSpPr>
        <p:spPr bwMode="auto">
          <a:xfrm>
            <a:off x="4089704"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6" name="Line 70"/>
          <p:cNvSpPr>
            <a:spLocks noChangeShapeType="1"/>
          </p:cNvSpPr>
          <p:nvPr/>
        </p:nvSpPr>
        <p:spPr bwMode="auto">
          <a:xfrm>
            <a:off x="4774597"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7" name="Line 71"/>
          <p:cNvSpPr>
            <a:spLocks noChangeShapeType="1"/>
          </p:cNvSpPr>
          <p:nvPr/>
        </p:nvSpPr>
        <p:spPr bwMode="auto">
          <a:xfrm>
            <a:off x="5461002"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8" name="Line 72"/>
          <p:cNvSpPr>
            <a:spLocks noChangeShapeType="1"/>
          </p:cNvSpPr>
          <p:nvPr/>
        </p:nvSpPr>
        <p:spPr bwMode="auto">
          <a:xfrm>
            <a:off x="3849310"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9" name="Text Box 73"/>
          <p:cNvSpPr txBox="1">
            <a:spLocks noChangeArrowheads="1"/>
          </p:cNvSpPr>
          <p:nvPr/>
        </p:nvSpPr>
        <p:spPr bwMode="auto">
          <a:xfrm>
            <a:off x="3917346" y="5275036"/>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2.25h</a:t>
            </a:r>
          </a:p>
        </p:txBody>
      </p:sp>
      <p:sp>
        <p:nvSpPr>
          <p:cNvPr id="14410" name="Line 74"/>
          <p:cNvSpPr>
            <a:spLocks noChangeShapeType="1"/>
          </p:cNvSpPr>
          <p:nvPr/>
        </p:nvSpPr>
        <p:spPr bwMode="auto">
          <a:xfrm flipV="1">
            <a:off x="4568977"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1" name="Text Box 75"/>
          <p:cNvSpPr txBox="1">
            <a:spLocks noChangeArrowheads="1"/>
          </p:cNvSpPr>
          <p:nvPr/>
        </p:nvSpPr>
        <p:spPr bwMode="auto">
          <a:xfrm>
            <a:off x="4618870" y="5267476"/>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6.75d</a:t>
            </a:r>
          </a:p>
        </p:txBody>
      </p:sp>
      <p:sp>
        <p:nvSpPr>
          <p:cNvPr id="14412" name="Line 76"/>
          <p:cNvSpPr>
            <a:spLocks noChangeShapeType="1"/>
          </p:cNvSpPr>
          <p:nvPr/>
        </p:nvSpPr>
        <p:spPr bwMode="auto">
          <a:xfrm>
            <a:off x="8205108" y="2771322"/>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3" name="Line 77"/>
          <p:cNvSpPr>
            <a:spLocks noChangeShapeType="1"/>
          </p:cNvSpPr>
          <p:nvPr/>
        </p:nvSpPr>
        <p:spPr bwMode="auto">
          <a:xfrm>
            <a:off x="8958037" y="174322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4" name="Text Box 78"/>
          <p:cNvSpPr txBox="1">
            <a:spLocks noChangeArrowheads="1"/>
          </p:cNvSpPr>
          <p:nvPr/>
        </p:nvSpPr>
        <p:spPr bwMode="auto">
          <a:xfrm>
            <a:off x="1239762" y="6635750"/>
            <a:ext cx="5081512"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（出典）オーム社「原子力ハンドブック」および高速炉用</a:t>
            </a:r>
            <a:r>
              <a:rPr lang="en-US" altLang="ja-JP" sz="952">
                <a:latin typeface="Meiryo UI" panose="020B0604030504040204" pitchFamily="50" charset="-128"/>
                <a:ea typeface="Meiryo UI" panose="020B0604030504040204" pitchFamily="50" charset="-128"/>
              </a:rPr>
              <a:t>ORIGEN2</a:t>
            </a:r>
            <a:r>
              <a:rPr lang="ja-JP" altLang="en-US" sz="952">
                <a:latin typeface="Meiryo UI" panose="020B0604030504040204" pitchFamily="50" charset="-128"/>
                <a:ea typeface="Meiryo UI" panose="020B0604030504040204" pitchFamily="50" charset="-128"/>
              </a:rPr>
              <a:t>断面積ライブラリ（</a:t>
            </a:r>
            <a:r>
              <a:rPr lang="en-US" altLang="ja-JP" sz="952">
                <a:latin typeface="Meiryo UI" panose="020B0604030504040204" pitchFamily="50" charset="-128"/>
                <a:ea typeface="Meiryo UI" panose="020B0604030504040204" pitchFamily="50" charset="-128"/>
              </a:rPr>
              <a:t>JENDL3.3</a:t>
            </a:r>
            <a:r>
              <a:rPr lang="ja-JP" altLang="en-US" sz="952">
                <a:latin typeface="Meiryo UI" panose="020B0604030504040204" pitchFamily="50" charset="-128"/>
                <a:ea typeface="Meiryo UI" panose="020B0604030504040204" pitchFamily="50" charset="-128"/>
              </a:rPr>
              <a:t>）</a:t>
            </a:r>
          </a:p>
        </p:txBody>
      </p:sp>
      <p:sp>
        <p:nvSpPr>
          <p:cNvPr id="14415" name="Line 79"/>
          <p:cNvSpPr>
            <a:spLocks noChangeShapeType="1"/>
          </p:cNvSpPr>
          <p:nvPr/>
        </p:nvSpPr>
        <p:spPr bwMode="auto">
          <a:xfrm flipV="1">
            <a:off x="5872239"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6" name="Text Box 80"/>
          <p:cNvSpPr txBox="1">
            <a:spLocks noChangeArrowheads="1"/>
          </p:cNvSpPr>
          <p:nvPr/>
        </p:nvSpPr>
        <p:spPr bwMode="auto">
          <a:xfrm>
            <a:off x="5922132" y="5267476"/>
            <a:ext cx="379912"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23.5m</a:t>
            </a:r>
          </a:p>
        </p:txBody>
      </p:sp>
      <p:sp>
        <p:nvSpPr>
          <p:cNvPr id="14417" name="Rectangle 81"/>
          <p:cNvSpPr>
            <a:spLocks noChangeArrowheads="1"/>
          </p:cNvSpPr>
          <p:nvPr/>
        </p:nvSpPr>
        <p:spPr bwMode="auto">
          <a:xfrm>
            <a:off x="2100037" y="4897060"/>
            <a:ext cx="4321024" cy="116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18" name="Rectangle 82"/>
          <p:cNvSpPr>
            <a:spLocks noChangeArrowheads="1"/>
          </p:cNvSpPr>
          <p:nvPr/>
        </p:nvSpPr>
        <p:spPr bwMode="auto">
          <a:xfrm>
            <a:off x="5597073" y="3868965"/>
            <a:ext cx="755952" cy="102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19" name="Rectangle 83"/>
          <p:cNvSpPr>
            <a:spLocks noChangeArrowheads="1"/>
          </p:cNvSpPr>
          <p:nvPr/>
        </p:nvSpPr>
        <p:spPr bwMode="auto">
          <a:xfrm>
            <a:off x="3403298" y="4485822"/>
            <a:ext cx="823989" cy="4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0" name="Rectangle 84"/>
          <p:cNvSpPr>
            <a:spLocks noChangeArrowheads="1"/>
          </p:cNvSpPr>
          <p:nvPr/>
        </p:nvSpPr>
        <p:spPr bwMode="auto">
          <a:xfrm>
            <a:off x="4227287" y="3868965"/>
            <a:ext cx="822476" cy="7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1" name="Line 85"/>
          <p:cNvSpPr>
            <a:spLocks noChangeShapeType="1"/>
          </p:cNvSpPr>
          <p:nvPr/>
        </p:nvSpPr>
        <p:spPr bwMode="auto">
          <a:xfrm>
            <a:off x="8203596" y="2290536"/>
            <a:ext cx="412750" cy="34320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94" name="Oval 86"/>
          <p:cNvSpPr>
            <a:spLocks noChangeArrowheads="1"/>
          </p:cNvSpPr>
          <p:nvPr/>
        </p:nvSpPr>
        <p:spPr bwMode="auto">
          <a:xfrm>
            <a:off x="2860525" y="5547179"/>
            <a:ext cx="521607"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95" name="Oval 87"/>
          <p:cNvSpPr>
            <a:spLocks noChangeArrowheads="1"/>
          </p:cNvSpPr>
          <p:nvPr/>
        </p:nvSpPr>
        <p:spPr bwMode="auto">
          <a:xfrm>
            <a:off x="4936369" y="5553227"/>
            <a:ext cx="521608"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4" name="Line 88"/>
          <p:cNvSpPr>
            <a:spLocks noChangeShapeType="1"/>
          </p:cNvSpPr>
          <p:nvPr/>
        </p:nvSpPr>
        <p:spPr bwMode="auto">
          <a:xfrm>
            <a:off x="10300608" y="1767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97" name="Oval 89"/>
          <p:cNvSpPr>
            <a:spLocks noChangeArrowheads="1"/>
          </p:cNvSpPr>
          <p:nvPr/>
        </p:nvSpPr>
        <p:spPr bwMode="auto">
          <a:xfrm>
            <a:off x="5584977" y="3533322"/>
            <a:ext cx="506488"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99" name="Oval 91"/>
          <p:cNvSpPr>
            <a:spLocks noChangeArrowheads="1"/>
          </p:cNvSpPr>
          <p:nvPr/>
        </p:nvSpPr>
        <p:spPr bwMode="auto">
          <a:xfrm>
            <a:off x="6883703" y="2493132"/>
            <a:ext cx="690941"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1" name="Oval 93"/>
          <p:cNvSpPr>
            <a:spLocks noChangeArrowheads="1"/>
          </p:cNvSpPr>
          <p:nvPr/>
        </p:nvSpPr>
        <p:spPr bwMode="auto">
          <a:xfrm>
            <a:off x="7532311" y="1413632"/>
            <a:ext cx="2952750" cy="53370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2" name="Text Box 94"/>
          <p:cNvSpPr txBox="1">
            <a:spLocks noChangeArrowheads="1"/>
          </p:cNvSpPr>
          <p:nvPr/>
        </p:nvSpPr>
        <p:spPr bwMode="auto">
          <a:xfrm>
            <a:off x="1977880" y="3203674"/>
            <a:ext cx="1976060" cy="356123"/>
          </a:xfrm>
          <a:prstGeom prst="rect">
            <a:avLst/>
          </a:prstGeom>
          <a:solidFill>
            <a:srgbClr val="FFC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defRPr/>
            </a:pPr>
            <a:r>
              <a:rPr lang="ja-JP" altLang="en-US" sz="1714" b="1" dirty="0">
                <a:solidFill>
                  <a:srgbClr val="7030A0"/>
                </a:solidFill>
              </a:rPr>
              <a:t>核不拡散上重要</a:t>
            </a:r>
          </a:p>
        </p:txBody>
      </p:sp>
      <p:sp>
        <p:nvSpPr>
          <p:cNvPr id="103" name="Text Box 95"/>
          <p:cNvSpPr txBox="1">
            <a:spLocks noChangeArrowheads="1"/>
          </p:cNvSpPr>
          <p:nvPr/>
        </p:nvSpPr>
        <p:spPr bwMode="auto">
          <a:xfrm>
            <a:off x="2826564" y="2737891"/>
            <a:ext cx="1132416" cy="356123"/>
          </a:xfrm>
          <a:prstGeom prst="rect">
            <a:avLst/>
          </a:prstGeom>
          <a:solidFill>
            <a:srgbClr val="FFC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spcBef>
                <a:spcPct val="50000"/>
              </a:spcBef>
              <a:defRPr/>
            </a:pPr>
            <a:r>
              <a:rPr lang="en-US" altLang="ja-JP" sz="1714" b="1" dirty="0">
                <a:solidFill>
                  <a:srgbClr val="7030A0"/>
                </a:solidFill>
              </a:rPr>
              <a:t>Pu</a:t>
            </a:r>
            <a:r>
              <a:rPr lang="ja-JP" altLang="en-US" sz="1714" b="1" dirty="0">
                <a:solidFill>
                  <a:srgbClr val="7030A0"/>
                </a:solidFill>
              </a:rPr>
              <a:t>の老化</a:t>
            </a:r>
          </a:p>
        </p:txBody>
      </p:sp>
      <p:sp>
        <p:nvSpPr>
          <p:cNvPr id="104" name="Oval 96"/>
          <p:cNvSpPr>
            <a:spLocks noChangeArrowheads="1"/>
          </p:cNvSpPr>
          <p:nvPr/>
        </p:nvSpPr>
        <p:spPr bwMode="auto">
          <a:xfrm>
            <a:off x="4844144" y="3503084"/>
            <a:ext cx="621392" cy="450548"/>
          </a:xfrm>
          <a:prstGeom prst="ellipse">
            <a:avLst/>
          </a:prstGeom>
          <a:noFill/>
          <a:ln w="28575">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5" name="Oval 97"/>
          <p:cNvSpPr>
            <a:spLocks noChangeArrowheads="1"/>
          </p:cNvSpPr>
          <p:nvPr/>
        </p:nvSpPr>
        <p:spPr bwMode="auto">
          <a:xfrm>
            <a:off x="6224512" y="3542394"/>
            <a:ext cx="622905" cy="450548"/>
          </a:xfrm>
          <a:prstGeom prst="ellipse">
            <a:avLst/>
          </a:prstGeom>
          <a:noFill/>
          <a:ln w="28575">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6" name="Line 98"/>
          <p:cNvSpPr>
            <a:spLocks noChangeShapeType="1"/>
          </p:cNvSpPr>
          <p:nvPr/>
        </p:nvSpPr>
        <p:spPr bwMode="auto">
          <a:xfrm>
            <a:off x="4218216" y="3168953"/>
            <a:ext cx="716643" cy="405190"/>
          </a:xfrm>
          <a:prstGeom prst="line">
            <a:avLst/>
          </a:prstGeom>
          <a:noFill/>
          <a:ln w="3810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07" name="Line 99"/>
          <p:cNvSpPr>
            <a:spLocks noChangeShapeType="1"/>
          </p:cNvSpPr>
          <p:nvPr/>
        </p:nvSpPr>
        <p:spPr bwMode="auto">
          <a:xfrm>
            <a:off x="4225774" y="3168953"/>
            <a:ext cx="2081893" cy="462643"/>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08" name="Text Box 100"/>
          <p:cNvSpPr txBox="1">
            <a:spLocks noChangeArrowheads="1"/>
          </p:cNvSpPr>
          <p:nvPr/>
        </p:nvSpPr>
        <p:spPr bwMode="auto">
          <a:xfrm>
            <a:off x="2281465" y="2090965"/>
            <a:ext cx="319919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1714">
                <a:latin typeface="Meiryo UI" panose="020B0604030504040204" pitchFamily="50" charset="-128"/>
                <a:ea typeface="Meiryo UI" panose="020B0604030504040204" pitchFamily="50" charset="-128"/>
              </a:rPr>
              <a:t>★高速炉ではすべての</a:t>
            </a:r>
            <a:r>
              <a:rPr lang="en-US" altLang="ja-JP" sz="1714">
                <a:latin typeface="Meiryo UI" panose="020B0604030504040204" pitchFamily="50" charset="-128"/>
                <a:ea typeface="Meiryo UI" panose="020B0604030504040204" pitchFamily="50" charset="-128"/>
              </a:rPr>
              <a:t>MA</a:t>
            </a:r>
            <a:r>
              <a:rPr lang="ja-JP" altLang="en-US" sz="1714">
                <a:latin typeface="Meiryo UI" panose="020B0604030504040204" pitchFamily="50" charset="-128"/>
                <a:ea typeface="Meiryo UI" panose="020B0604030504040204" pitchFamily="50" charset="-128"/>
              </a:rPr>
              <a:t>が燃料</a:t>
            </a:r>
          </a:p>
        </p:txBody>
      </p:sp>
      <p:sp>
        <p:nvSpPr>
          <p:cNvPr id="109" name="AutoShape 101"/>
          <p:cNvSpPr>
            <a:spLocks/>
          </p:cNvSpPr>
          <p:nvPr/>
        </p:nvSpPr>
        <p:spPr bwMode="auto">
          <a:xfrm>
            <a:off x="4002013" y="2730500"/>
            <a:ext cx="263071" cy="869346"/>
          </a:xfrm>
          <a:prstGeom prst="rightBrace">
            <a:avLst>
              <a:gd name="adj1" fmla="val 275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10" name="Text Box 102"/>
          <p:cNvSpPr txBox="1">
            <a:spLocks noChangeArrowheads="1"/>
          </p:cNvSpPr>
          <p:nvPr/>
        </p:nvSpPr>
        <p:spPr bwMode="auto">
          <a:xfrm>
            <a:off x="2298097" y="1201965"/>
            <a:ext cx="4097262"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1714">
                <a:latin typeface="Meiryo UI" panose="020B0604030504040204" pitchFamily="50" charset="-128"/>
                <a:ea typeface="Meiryo UI" panose="020B0604030504040204" pitchFamily="50" charset="-128"/>
              </a:rPr>
              <a:t>★高燃焼度化、リサイクルに伴う</a:t>
            </a:r>
            <a:r>
              <a:rPr lang="en-US" altLang="ja-JP" sz="1714">
                <a:latin typeface="Meiryo UI" panose="020B0604030504040204" pitchFamily="50" charset="-128"/>
                <a:ea typeface="Meiryo UI" panose="020B0604030504040204" pitchFamily="50" charset="-128"/>
              </a:rPr>
              <a:t>MA</a:t>
            </a:r>
            <a:r>
              <a:rPr lang="ja-JP" altLang="en-US" sz="1714">
                <a:latin typeface="Meiryo UI" panose="020B0604030504040204" pitchFamily="50" charset="-128"/>
                <a:ea typeface="Meiryo UI" panose="020B0604030504040204" pitchFamily="50" charset="-128"/>
              </a:rPr>
              <a:t>の蓄積</a:t>
            </a:r>
          </a:p>
        </p:txBody>
      </p:sp>
      <p:sp>
        <p:nvSpPr>
          <p:cNvPr id="111" name="Text Box 103"/>
          <p:cNvSpPr txBox="1">
            <a:spLocks noChangeArrowheads="1"/>
          </p:cNvSpPr>
          <p:nvPr/>
        </p:nvSpPr>
        <p:spPr bwMode="auto">
          <a:xfrm>
            <a:off x="2293561" y="1643442"/>
            <a:ext cx="2549071"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1714">
                <a:latin typeface="Meiryo UI" panose="020B0604030504040204" pitchFamily="50" charset="-128"/>
                <a:ea typeface="Meiryo UI" panose="020B0604030504040204" pitchFamily="50" charset="-128"/>
              </a:rPr>
              <a:t>★</a:t>
            </a:r>
            <a:r>
              <a:rPr lang="en-US" altLang="ja-JP" sz="1714">
                <a:latin typeface="Meiryo UI" panose="020B0604030504040204" pitchFamily="50" charset="-128"/>
                <a:ea typeface="Meiryo UI" panose="020B0604030504040204" pitchFamily="50" charset="-128"/>
              </a:rPr>
              <a:t>MA</a:t>
            </a:r>
            <a:r>
              <a:rPr lang="ja-JP" altLang="en-US" sz="1714">
                <a:latin typeface="Meiryo UI" panose="020B0604030504040204" pitchFamily="50" charset="-128"/>
                <a:ea typeface="Meiryo UI" panose="020B0604030504040204" pitchFamily="50" charset="-128"/>
              </a:rPr>
              <a:t>の高反応度価値</a:t>
            </a:r>
          </a:p>
        </p:txBody>
      </p:sp>
      <p:sp>
        <p:nvSpPr>
          <p:cNvPr id="112"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buFont typeface="Arial" panose="020B0604020202020204" pitchFamily="34" charset="0"/>
              <a:buNone/>
              <a:defRPr/>
            </a:pPr>
            <a:r>
              <a:rPr lang="ja-JP" altLang="en-US" sz="1524" dirty="0">
                <a:solidFill>
                  <a:schemeClr val="bg1"/>
                </a:solidFill>
                <a:latin typeface="Meiryo UI" panose="020B0604030504040204" pitchFamily="50" charset="-128"/>
                <a:ea typeface="Meiryo UI" panose="020B0604030504040204" pitchFamily="50" charset="-128"/>
              </a:rPr>
              <a:t>原子炉におけるアクチノイド核種の合成（燃焼）プロセス</a:t>
            </a:r>
          </a:p>
        </p:txBody>
      </p:sp>
    </p:spTree>
    <p:extLst>
      <p:ext uri="{BB962C8B-B14F-4D97-AF65-F5344CB8AC3E}">
        <p14:creationId xmlns:p14="http://schemas.microsoft.com/office/powerpoint/2010/main" val="413502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ox(in)">
                                      <p:cBhvr>
                                        <p:cTn id="7" dur="500"/>
                                        <p:tgtEl>
                                          <p:spTgt spid="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box(in)">
                                      <p:cBhvr>
                                        <p:cTn id="10" dur="500"/>
                                        <p:tgtEl>
                                          <p:spTgt spid="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box(in)">
                                      <p:cBhvr>
                                        <p:cTn id="15" dur="500"/>
                                        <p:tgtEl>
                                          <p:spTgt spid="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box(in)">
                                      <p:cBhvr>
                                        <p:cTn id="20" dur="500"/>
                                        <p:tgtEl>
                                          <p:spTgt spid="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box(in)">
                                      <p:cBhvr>
                                        <p:cTn id="25" dur="500"/>
                                        <p:tgtEl>
                                          <p:spTgt spid="1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box(in)">
                                      <p:cBhvr>
                                        <p:cTn id="30" dur="500"/>
                                        <p:tgtEl>
                                          <p:spTgt spid="104"/>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box(in)">
                                      <p:cBhvr>
                                        <p:cTn id="33" dur="500"/>
                                        <p:tgtEl>
                                          <p:spTgt spid="1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3"/>
                                        </p:tgtEl>
                                        <p:attrNameLst>
                                          <p:attrName>style.visibility</p:attrName>
                                        </p:attrNameLst>
                                      </p:cBhvr>
                                      <p:to>
                                        <p:strVal val="visible"/>
                                      </p:to>
                                    </p:set>
                                    <p:anim calcmode="lin" valueType="num">
                                      <p:cBhvr additive="base">
                                        <p:cTn id="42" dur="500" fill="hold"/>
                                        <p:tgtEl>
                                          <p:spTgt spid="103"/>
                                        </p:tgtEl>
                                        <p:attrNameLst>
                                          <p:attrName>ppt_x</p:attrName>
                                        </p:attrNameLst>
                                      </p:cBhvr>
                                      <p:tavLst>
                                        <p:tav tm="0">
                                          <p:val>
                                            <p:strVal val="#ppt_x"/>
                                          </p:val>
                                        </p:tav>
                                        <p:tav tm="100000">
                                          <p:val>
                                            <p:strVal val="#ppt_x"/>
                                          </p:val>
                                        </p:tav>
                                      </p:tavLst>
                                    </p:anim>
                                    <p:anim calcmode="lin" valueType="num">
                                      <p:cBhvr additive="base">
                                        <p:cTn id="43" dur="500" fill="hold"/>
                                        <p:tgtEl>
                                          <p:spTgt spid="10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additive="base">
                                        <p:cTn id="46" dur="500" fill="hold"/>
                                        <p:tgtEl>
                                          <p:spTgt spid="106"/>
                                        </p:tgtEl>
                                        <p:attrNameLst>
                                          <p:attrName>ppt_x</p:attrName>
                                        </p:attrNameLst>
                                      </p:cBhvr>
                                      <p:tavLst>
                                        <p:tav tm="0">
                                          <p:val>
                                            <p:strVal val="#ppt_x"/>
                                          </p:val>
                                        </p:tav>
                                        <p:tav tm="100000">
                                          <p:val>
                                            <p:strVal val="#ppt_x"/>
                                          </p:val>
                                        </p:tav>
                                      </p:tavLst>
                                    </p:anim>
                                    <p:anim calcmode="lin" valueType="num">
                                      <p:cBhvr additive="base">
                                        <p:cTn id="47" dur="500" fill="hold"/>
                                        <p:tgtEl>
                                          <p:spTgt spid="10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7"/>
                                        </p:tgtEl>
                                        <p:attrNameLst>
                                          <p:attrName>style.visibility</p:attrName>
                                        </p:attrNameLst>
                                      </p:cBhvr>
                                      <p:to>
                                        <p:strVal val="visible"/>
                                      </p:to>
                                    </p:set>
                                    <p:anim calcmode="lin" valueType="num">
                                      <p:cBhvr additive="base">
                                        <p:cTn id="50" dur="500" fill="hold"/>
                                        <p:tgtEl>
                                          <p:spTgt spid="107"/>
                                        </p:tgtEl>
                                        <p:attrNameLst>
                                          <p:attrName>ppt_x</p:attrName>
                                        </p:attrNameLst>
                                      </p:cBhvr>
                                      <p:tavLst>
                                        <p:tav tm="0">
                                          <p:val>
                                            <p:strVal val="#ppt_x"/>
                                          </p:val>
                                        </p:tav>
                                        <p:tav tm="100000">
                                          <p:val>
                                            <p:strVal val="#ppt_x"/>
                                          </p:val>
                                        </p:tav>
                                      </p:tavLst>
                                    </p:anim>
                                    <p:anim calcmode="lin" valueType="num">
                                      <p:cBhvr additive="base">
                                        <p:cTn id="51" dur="500" fill="hold"/>
                                        <p:tgtEl>
                                          <p:spTgt spid="10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 calcmode="lin" valueType="num">
                                      <p:cBhvr additive="base">
                                        <p:cTn id="54" dur="500" fill="hold"/>
                                        <p:tgtEl>
                                          <p:spTgt spid="109"/>
                                        </p:tgtEl>
                                        <p:attrNameLst>
                                          <p:attrName>ppt_x</p:attrName>
                                        </p:attrNameLst>
                                      </p:cBhvr>
                                      <p:tavLst>
                                        <p:tav tm="0">
                                          <p:val>
                                            <p:strVal val="#ppt_x"/>
                                          </p:val>
                                        </p:tav>
                                        <p:tav tm="100000">
                                          <p:val>
                                            <p:strVal val="#ppt_x"/>
                                          </p:val>
                                        </p:tav>
                                      </p:tavLst>
                                    </p:anim>
                                    <p:anim calcmode="lin" valueType="num">
                                      <p:cBhvr additive="base">
                                        <p:cTn id="55"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ppt_x"/>
                                          </p:val>
                                        </p:tav>
                                        <p:tav tm="100000">
                                          <p:val>
                                            <p:strVal val="#ppt_x"/>
                                          </p:val>
                                        </p:tav>
                                      </p:tavLst>
                                    </p:anim>
                                    <p:anim calcmode="lin" valueType="num">
                                      <p:cBhvr additive="base">
                                        <p:cTn id="61" dur="500" fill="hold"/>
                                        <p:tgtEl>
                                          <p:spTgt spid="11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08"/>
                                        </p:tgtEl>
                                        <p:attrNameLst>
                                          <p:attrName>style.visibility</p:attrName>
                                        </p:attrNameLst>
                                      </p:cBhvr>
                                      <p:to>
                                        <p:strVal val="visible"/>
                                      </p:to>
                                    </p:set>
                                    <p:anim calcmode="lin" valueType="num">
                                      <p:cBhvr additive="base">
                                        <p:cTn id="64" dur="500" fill="hold"/>
                                        <p:tgtEl>
                                          <p:spTgt spid="108"/>
                                        </p:tgtEl>
                                        <p:attrNameLst>
                                          <p:attrName>ppt_x</p:attrName>
                                        </p:attrNameLst>
                                      </p:cBhvr>
                                      <p:tavLst>
                                        <p:tav tm="0">
                                          <p:val>
                                            <p:strVal val="#ppt_x"/>
                                          </p:val>
                                        </p:tav>
                                        <p:tav tm="100000">
                                          <p:val>
                                            <p:strVal val="#ppt_x"/>
                                          </p:val>
                                        </p:tav>
                                      </p:tavLst>
                                    </p:anim>
                                    <p:anim calcmode="lin" valueType="num">
                                      <p:cBhvr additive="base">
                                        <p:cTn id="65" dur="500" fill="hold"/>
                                        <p:tgtEl>
                                          <p:spTgt spid="10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11"/>
                                        </p:tgtEl>
                                        <p:attrNameLst>
                                          <p:attrName>style.visibility</p:attrName>
                                        </p:attrNameLst>
                                      </p:cBhvr>
                                      <p:to>
                                        <p:strVal val="visible"/>
                                      </p:to>
                                    </p:set>
                                    <p:anim calcmode="lin" valueType="num">
                                      <p:cBhvr additive="base">
                                        <p:cTn id="68" dur="500" fill="hold"/>
                                        <p:tgtEl>
                                          <p:spTgt spid="111"/>
                                        </p:tgtEl>
                                        <p:attrNameLst>
                                          <p:attrName>ppt_x</p:attrName>
                                        </p:attrNameLst>
                                      </p:cBhvr>
                                      <p:tavLst>
                                        <p:tav tm="0">
                                          <p:val>
                                            <p:strVal val="#ppt_x"/>
                                          </p:val>
                                        </p:tav>
                                        <p:tav tm="100000">
                                          <p:val>
                                            <p:strVal val="#ppt_x"/>
                                          </p:val>
                                        </p:tav>
                                      </p:tavLst>
                                    </p:anim>
                                    <p:anim calcmode="lin" valueType="num">
                                      <p:cBhvr additive="base">
                                        <p:cTn id="69"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7" grpId="0" animBg="1"/>
      <p:bldP spid="99" grpId="0" animBg="1"/>
      <p:bldP spid="101" grpId="0" animBg="1"/>
      <p:bldP spid="104" grpId="0" animBg="1"/>
      <p:bldP spid="105" grpId="0" animBg="1"/>
      <p:bldP spid="106" grpId="0" animBg="1"/>
      <p:bldP spid="107" grpId="0" animBg="1"/>
      <p:bldP spid="108" grpId="0"/>
      <p:bldP spid="109" grpId="0" animBg="1"/>
      <p:bldP spid="110" grpId="0"/>
      <p:bldP spid="1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buFont typeface="Arial" panose="020B0604020202020204" pitchFamily="34" charset="0"/>
              <a:buNone/>
              <a:defRPr/>
            </a:pPr>
            <a:r>
              <a:rPr lang="ja-JP" altLang="en-US" sz="1524" dirty="0">
                <a:solidFill>
                  <a:schemeClr val="bg1"/>
                </a:solidFill>
                <a:latin typeface="Meiryo UI" panose="020B0604030504040204" pitchFamily="50" charset="-128"/>
                <a:ea typeface="Meiryo UI" panose="020B0604030504040204" pitchFamily="50" charset="-128"/>
              </a:rPr>
              <a:t>高レベル放射性廃棄物の長半減期核種と量</a:t>
            </a:r>
          </a:p>
        </p:txBody>
      </p:sp>
      <p:sp>
        <p:nvSpPr>
          <p:cNvPr id="113" name="object 2"/>
          <p:cNvSpPr/>
          <p:nvPr/>
        </p:nvSpPr>
        <p:spPr>
          <a:xfrm>
            <a:off x="2400906" y="1440846"/>
            <a:ext cx="7390190" cy="4815416"/>
          </a:xfrm>
          <a:prstGeom prst="rect">
            <a:avLst/>
          </a:prstGeom>
          <a:blipFill>
            <a:blip r:embed="rId2" cstate="print"/>
            <a:stretch>
              <a:fillRect/>
            </a:stretch>
          </a:blipFill>
        </p:spPr>
        <p:txBody>
          <a:bodyPr lIns="0" tIns="0" rIns="0" bIns="0"/>
          <a:lstStyle/>
          <a:p>
            <a:pPr>
              <a:defRPr/>
            </a:pPr>
            <a:endParaRPr sz="1556">
              <a:latin typeface="Meiryo UI" panose="020B0604030504040204" pitchFamily="50" charset="-128"/>
              <a:ea typeface="Meiryo UI" panose="020B0604030504040204" pitchFamily="50" charset="-128"/>
            </a:endParaRPr>
          </a:p>
        </p:txBody>
      </p:sp>
      <p:sp>
        <p:nvSpPr>
          <p:cNvPr id="115" name="object 4"/>
          <p:cNvSpPr txBox="1"/>
          <p:nvPr/>
        </p:nvSpPr>
        <p:spPr>
          <a:xfrm>
            <a:off x="2396370" y="1200453"/>
            <a:ext cx="3699631" cy="239425"/>
          </a:xfrm>
          <a:prstGeom prst="rect">
            <a:avLst/>
          </a:prstGeom>
        </p:spPr>
        <p:txBody>
          <a:bodyPr lIns="0" tIns="0" rIns="0" bIns="0">
            <a:spAutoFit/>
          </a:bodyPr>
          <a:lstStyle/>
          <a:p>
            <a:pPr marL="10978">
              <a:defRPr/>
            </a:pPr>
            <a:r>
              <a:rPr sz="1556" spc="-5" dirty="0">
                <a:latin typeface="Meiryo UI" panose="020B0604030504040204" pitchFamily="50" charset="-128"/>
                <a:ea typeface="Meiryo UI" panose="020B0604030504040204" pitchFamily="50" charset="-128"/>
                <a:cs typeface="MS PGothic"/>
              </a:rPr>
              <a:t>（軽水炉</a:t>
            </a:r>
            <a:r>
              <a:rPr sz="1556" spc="-5" dirty="0">
                <a:latin typeface="Meiryo UI" panose="020B0604030504040204" pitchFamily="50" charset="-128"/>
                <a:ea typeface="Meiryo UI" panose="020B0604030504040204" pitchFamily="50" charset="-128"/>
                <a:cs typeface="Calibri"/>
              </a:rPr>
              <a:t>UO2</a:t>
            </a:r>
            <a:r>
              <a:rPr sz="1556" spc="-5" dirty="0">
                <a:latin typeface="Meiryo UI" panose="020B0604030504040204" pitchFamily="50" charset="-128"/>
                <a:ea typeface="Meiryo UI" panose="020B0604030504040204" pitchFamily="50" charset="-128"/>
                <a:cs typeface="MS PGothic"/>
              </a:rPr>
              <a:t>燃料</a:t>
            </a:r>
            <a:r>
              <a:rPr sz="1556" spc="-5" dirty="0">
                <a:latin typeface="Meiryo UI" panose="020B0604030504040204" pitchFamily="50" charset="-128"/>
                <a:ea typeface="Meiryo UI" panose="020B0604030504040204" pitchFamily="50" charset="-128"/>
                <a:cs typeface="Calibri"/>
              </a:rPr>
              <a:t>;</a:t>
            </a:r>
            <a:r>
              <a:rPr sz="1556" spc="-5" dirty="0">
                <a:latin typeface="Meiryo UI" panose="020B0604030504040204" pitchFamily="50" charset="-128"/>
                <a:ea typeface="Meiryo UI" panose="020B0604030504040204" pitchFamily="50" charset="-128"/>
                <a:cs typeface="MS PGothic"/>
              </a:rPr>
              <a:t>燃焼度</a:t>
            </a:r>
            <a:r>
              <a:rPr sz="1556" spc="-5" dirty="0">
                <a:latin typeface="Meiryo UI" panose="020B0604030504040204" pitchFamily="50" charset="-128"/>
                <a:ea typeface="Meiryo UI" panose="020B0604030504040204" pitchFamily="50" charset="-128"/>
                <a:cs typeface="Calibri"/>
              </a:rPr>
              <a:t>43GWd/t)</a:t>
            </a:r>
            <a:endParaRPr sz="1556" dirty="0">
              <a:latin typeface="Meiryo UI" panose="020B0604030504040204" pitchFamily="50" charset="-128"/>
              <a:ea typeface="Meiryo UI" panose="020B0604030504040204" pitchFamily="50" charset="-128"/>
              <a:cs typeface="Calibri"/>
            </a:endParaRPr>
          </a:p>
        </p:txBody>
      </p:sp>
      <p:sp>
        <p:nvSpPr>
          <p:cNvPr id="116" name="object 5"/>
          <p:cNvSpPr txBox="1"/>
          <p:nvPr/>
        </p:nvSpPr>
        <p:spPr>
          <a:xfrm>
            <a:off x="2843893" y="6286501"/>
            <a:ext cx="7698619" cy="205121"/>
          </a:xfrm>
          <a:prstGeom prst="rect">
            <a:avLst/>
          </a:prstGeom>
        </p:spPr>
        <p:txBody>
          <a:bodyPr lIns="0" tIns="0" rIns="0" bIns="0">
            <a:spAutoFit/>
          </a:bodyPr>
          <a:lstStyle/>
          <a:p>
            <a:pPr marL="10978">
              <a:defRPr/>
            </a:pPr>
            <a:r>
              <a:rPr sz="1333" spc="-5" dirty="0">
                <a:latin typeface="Meiryo UI" panose="020B0604030504040204" pitchFamily="50" charset="-128"/>
                <a:ea typeface="Meiryo UI" panose="020B0604030504040204" pitchFamily="50" charset="-128"/>
                <a:cs typeface="Calibri"/>
              </a:rPr>
              <a:t>(</a:t>
            </a:r>
            <a:r>
              <a:rPr sz="1333" spc="-5" dirty="0">
                <a:latin typeface="Meiryo UI" panose="020B0604030504040204" pitchFamily="50" charset="-128"/>
                <a:ea typeface="Meiryo UI" panose="020B0604030504040204" pitchFamily="50" charset="-128"/>
                <a:cs typeface="MS PGothic"/>
              </a:rPr>
              <a:t>プルトニウム（</a:t>
            </a:r>
            <a:r>
              <a:rPr sz="1333" spc="-5" dirty="0">
                <a:latin typeface="Meiryo UI" panose="020B0604030504040204" pitchFamily="50" charset="-128"/>
                <a:ea typeface="Meiryo UI" panose="020B0604030504040204" pitchFamily="50" charset="-128"/>
                <a:cs typeface="Calibri"/>
              </a:rPr>
              <a:t>Pu</a:t>
            </a:r>
            <a:r>
              <a:rPr sz="1333" spc="-5" dirty="0">
                <a:latin typeface="Meiryo UI" panose="020B0604030504040204" pitchFamily="50" charset="-128"/>
                <a:ea typeface="Meiryo UI" panose="020B0604030504040204" pitchFamily="50" charset="-128"/>
                <a:cs typeface="MS PGothic"/>
              </a:rPr>
              <a:t>）は</a:t>
            </a:r>
            <a:r>
              <a:rPr sz="1333" spc="-5" dirty="0">
                <a:latin typeface="Meiryo UI" panose="020B0604030504040204" pitchFamily="50" charset="-128"/>
                <a:ea typeface="Meiryo UI" panose="020B0604030504040204" pitchFamily="50" charset="-128"/>
                <a:cs typeface="Calibri"/>
              </a:rPr>
              <a:t>99.5%</a:t>
            </a:r>
            <a:r>
              <a:rPr sz="1333" spc="-5" dirty="0">
                <a:latin typeface="Meiryo UI" panose="020B0604030504040204" pitchFamily="50" charset="-128"/>
                <a:ea typeface="Meiryo UI" panose="020B0604030504040204" pitchFamily="50" charset="-128"/>
                <a:cs typeface="MS PGothic"/>
              </a:rPr>
              <a:t>除去、 ヨウ素（</a:t>
            </a:r>
            <a:r>
              <a:rPr sz="1333" spc="-5" dirty="0">
                <a:latin typeface="Meiryo UI" panose="020B0604030504040204" pitchFamily="50" charset="-128"/>
                <a:ea typeface="Meiryo UI" panose="020B0604030504040204" pitchFamily="50" charset="-128"/>
                <a:cs typeface="Calibri"/>
              </a:rPr>
              <a:t>I</a:t>
            </a:r>
            <a:r>
              <a:rPr sz="1333" spc="-5" dirty="0">
                <a:latin typeface="Meiryo UI" panose="020B0604030504040204" pitchFamily="50" charset="-128"/>
                <a:ea typeface="Meiryo UI" panose="020B0604030504040204" pitchFamily="50" charset="-128"/>
                <a:cs typeface="MS PGothic"/>
              </a:rPr>
              <a:t>）は</a:t>
            </a:r>
            <a:r>
              <a:rPr sz="1333" spc="-5" dirty="0">
                <a:latin typeface="Meiryo UI" panose="020B0604030504040204" pitchFamily="50" charset="-128"/>
                <a:ea typeface="Meiryo UI" panose="020B0604030504040204" pitchFamily="50" charset="-128"/>
                <a:cs typeface="Calibri"/>
              </a:rPr>
              <a:t>1%</a:t>
            </a:r>
            <a:r>
              <a:rPr sz="1333" spc="-5" dirty="0">
                <a:latin typeface="Meiryo UI" panose="020B0604030504040204" pitchFamily="50" charset="-128"/>
                <a:ea typeface="Meiryo UI" panose="020B0604030504040204" pitchFamily="50" charset="-128"/>
                <a:cs typeface="MS PGothic"/>
              </a:rPr>
              <a:t>が高レベル廃液へ移行すると仮定</a:t>
            </a:r>
            <a:r>
              <a:rPr sz="1333" spc="73" dirty="0">
                <a:latin typeface="Meiryo UI" panose="020B0604030504040204" pitchFamily="50" charset="-128"/>
                <a:ea typeface="Meiryo UI" panose="020B0604030504040204" pitchFamily="50" charset="-128"/>
                <a:cs typeface="MS PGothic"/>
              </a:rPr>
              <a:t> </a:t>
            </a:r>
            <a:r>
              <a:rPr sz="1333" dirty="0">
                <a:latin typeface="Meiryo UI" panose="020B0604030504040204" pitchFamily="50" charset="-128"/>
                <a:ea typeface="Meiryo UI" panose="020B0604030504040204" pitchFamily="50" charset="-128"/>
                <a:cs typeface="MS PGothic"/>
              </a:rPr>
              <a:t>）</a:t>
            </a:r>
          </a:p>
        </p:txBody>
      </p:sp>
      <p:sp>
        <p:nvSpPr>
          <p:cNvPr id="117" name="object 6"/>
          <p:cNvSpPr txBox="1"/>
          <p:nvPr/>
        </p:nvSpPr>
        <p:spPr>
          <a:xfrm>
            <a:off x="8153703" y="1253370"/>
            <a:ext cx="1507370" cy="186333"/>
          </a:xfrm>
          <a:prstGeom prst="rect">
            <a:avLst/>
          </a:prstGeom>
        </p:spPr>
        <p:txBody>
          <a:bodyPr lIns="0" tIns="0" rIns="0" bIns="0">
            <a:spAutoFit/>
          </a:bodyPr>
          <a:lstStyle/>
          <a:p>
            <a:pPr marL="10978">
              <a:defRPr/>
            </a:pPr>
            <a:r>
              <a:rPr sz="1211" dirty="0">
                <a:latin typeface="Meiryo UI" panose="020B0604030504040204" pitchFamily="50" charset="-128"/>
                <a:ea typeface="Meiryo UI" panose="020B0604030504040204" pitchFamily="50" charset="-128"/>
                <a:cs typeface="MS PGothic"/>
              </a:rPr>
              <a:t>電中研、井上正氏資料</a:t>
            </a:r>
          </a:p>
        </p:txBody>
      </p:sp>
    </p:spTree>
    <p:extLst>
      <p:ext uri="{BB962C8B-B14F-4D97-AF65-F5344CB8AC3E}">
        <p14:creationId xmlns:p14="http://schemas.microsoft.com/office/powerpoint/2010/main" val="1460263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5"/>
          <p:cNvGrpSpPr>
            <a:grpSpLocks/>
          </p:cNvGrpSpPr>
          <p:nvPr/>
        </p:nvGrpSpPr>
        <p:grpSpPr bwMode="auto">
          <a:xfrm>
            <a:off x="6713211" y="2671855"/>
            <a:ext cx="3096381" cy="3559443"/>
            <a:chOff x="3191" y="1828"/>
            <a:chExt cx="2293" cy="2389"/>
          </a:xfrm>
          <a:solidFill>
            <a:schemeClr val="accent2">
              <a:lumMod val="60000"/>
              <a:lumOff val="40000"/>
            </a:schemeClr>
          </a:solidFill>
        </p:grpSpPr>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11"/>
            <p:cNvPicPr>
              <a:picLocks noChangeAspect="1" noChangeArrowheads="1"/>
            </p:cNvPicPr>
            <p:nvPr/>
          </p:nvPicPr>
          <p:blipFill>
            <a:blip r:embed="rId2">
              <a:extLst>
                <a:ext uri="{28A0092B-C50C-407E-A947-70E740481C1C}">
                  <a14:useLocalDpi xmlns:a14="http://schemas.microsoft.com/office/drawing/2010/main" val="0"/>
                </a:ext>
              </a:extLst>
            </a:blip>
            <a:srcRect r="42188"/>
            <a:stretch>
              <a:fillRect/>
            </a:stretch>
          </p:blipFill>
          <p:spPr bwMode="auto">
            <a:xfrm>
              <a:off x="5246" y="1828"/>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Picture 17"/>
            <p:cNvPicPr>
              <a:picLocks noChangeAspect="1" noChangeArrowheads="1"/>
            </p:cNvPicPr>
            <p:nvPr/>
          </p:nvPicPr>
          <p:blipFill>
            <a:blip r:embed="rId2">
              <a:extLst>
                <a:ext uri="{28A0092B-C50C-407E-A947-70E740481C1C}">
                  <a14:useLocalDpi xmlns:a14="http://schemas.microsoft.com/office/drawing/2010/main" val="0"/>
                </a:ext>
              </a:extLst>
            </a:blip>
            <a:srcRect r="42188"/>
            <a:stretch>
              <a:fillRect/>
            </a:stretch>
          </p:blipFill>
          <p:spPr bwMode="auto">
            <a:xfrm>
              <a:off x="5246" y="2239"/>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7"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8"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9" name="Picture 23"/>
            <p:cNvPicPr>
              <a:picLocks noChangeAspect="1" noChangeArrowheads="1"/>
            </p:cNvPicPr>
            <p:nvPr/>
          </p:nvPicPr>
          <p:blipFill>
            <a:blip r:embed="rId2">
              <a:extLst>
                <a:ext uri="{28A0092B-C50C-407E-A947-70E740481C1C}">
                  <a14:useLocalDpi xmlns:a14="http://schemas.microsoft.com/office/drawing/2010/main" val="0"/>
                </a:ext>
              </a:extLst>
            </a:blip>
            <a:srcRect r="42188"/>
            <a:stretch>
              <a:fillRect/>
            </a:stretch>
          </p:blipFill>
          <p:spPr bwMode="auto">
            <a:xfrm>
              <a:off x="5246" y="2650"/>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 name="Picture 29"/>
            <p:cNvPicPr>
              <a:picLocks noChangeAspect="1" noChangeArrowheads="1"/>
            </p:cNvPicPr>
            <p:nvPr/>
          </p:nvPicPr>
          <p:blipFill>
            <a:blip r:embed="rId2">
              <a:extLst>
                <a:ext uri="{28A0092B-C50C-407E-A947-70E740481C1C}">
                  <a14:useLocalDpi xmlns:a14="http://schemas.microsoft.com/office/drawing/2010/main" val="0"/>
                </a:ext>
              </a:extLst>
            </a:blip>
            <a:srcRect r="42188"/>
            <a:stretch>
              <a:fillRect/>
            </a:stretch>
          </p:blipFill>
          <p:spPr bwMode="auto">
            <a:xfrm>
              <a:off x="5246" y="3061"/>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9"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 name="Picture 35"/>
            <p:cNvPicPr>
              <a:picLocks noChangeAspect="1" noChangeArrowheads="1"/>
            </p:cNvPicPr>
            <p:nvPr/>
          </p:nvPicPr>
          <p:blipFill>
            <a:blip r:embed="rId2">
              <a:extLst>
                <a:ext uri="{28A0092B-C50C-407E-A947-70E740481C1C}">
                  <a14:useLocalDpi xmlns:a14="http://schemas.microsoft.com/office/drawing/2010/main" val="0"/>
                </a:ext>
              </a:extLst>
            </a:blip>
            <a:srcRect r="42188"/>
            <a:stretch>
              <a:fillRect/>
            </a:stretch>
          </p:blipFill>
          <p:spPr bwMode="auto">
            <a:xfrm>
              <a:off x="5246" y="3472"/>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2" name="Picture 36"/>
            <p:cNvPicPr>
              <a:picLocks noChangeAspect="1" noChangeArrowheads="1"/>
            </p:cNvPicPr>
            <p:nvPr/>
          </p:nvPicPr>
          <p:blipFill>
            <a:blip r:embed="rId2">
              <a:extLst>
                <a:ext uri="{28A0092B-C50C-407E-A947-70E740481C1C}">
                  <a14:useLocalDpi xmlns:a14="http://schemas.microsoft.com/office/drawing/2010/main" val="0"/>
                </a:ext>
              </a:extLst>
            </a:blip>
            <a:srcRect b="18750"/>
            <a:stretch>
              <a:fillRect/>
            </a:stretch>
          </p:blipFill>
          <p:spPr bwMode="auto">
            <a:xfrm>
              <a:off x="3191"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 name="Picture 37"/>
            <p:cNvPicPr>
              <a:picLocks noChangeAspect="1" noChangeArrowheads="1"/>
            </p:cNvPicPr>
            <p:nvPr/>
          </p:nvPicPr>
          <p:blipFill>
            <a:blip r:embed="rId2">
              <a:extLst>
                <a:ext uri="{28A0092B-C50C-407E-A947-70E740481C1C}">
                  <a14:useLocalDpi xmlns:a14="http://schemas.microsoft.com/office/drawing/2010/main" val="0"/>
                </a:ext>
              </a:extLst>
            </a:blip>
            <a:srcRect b="18750"/>
            <a:stretch>
              <a:fillRect/>
            </a:stretch>
          </p:blipFill>
          <p:spPr bwMode="auto">
            <a:xfrm>
              <a:off x="3602"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4" name="Picture 38"/>
            <p:cNvPicPr>
              <a:picLocks noChangeAspect="1" noChangeArrowheads="1"/>
            </p:cNvPicPr>
            <p:nvPr/>
          </p:nvPicPr>
          <p:blipFill>
            <a:blip r:embed="rId2">
              <a:extLst>
                <a:ext uri="{28A0092B-C50C-407E-A947-70E740481C1C}">
                  <a14:useLocalDpi xmlns:a14="http://schemas.microsoft.com/office/drawing/2010/main" val="0"/>
                </a:ext>
              </a:extLst>
            </a:blip>
            <a:srcRect b="18750"/>
            <a:stretch>
              <a:fillRect/>
            </a:stretch>
          </p:blipFill>
          <p:spPr bwMode="auto">
            <a:xfrm>
              <a:off x="4013"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5" name="Picture 39"/>
            <p:cNvPicPr>
              <a:picLocks noChangeAspect="1" noChangeArrowheads="1"/>
            </p:cNvPicPr>
            <p:nvPr/>
          </p:nvPicPr>
          <p:blipFill>
            <a:blip r:embed="rId2">
              <a:extLst>
                <a:ext uri="{28A0092B-C50C-407E-A947-70E740481C1C}">
                  <a14:useLocalDpi xmlns:a14="http://schemas.microsoft.com/office/drawing/2010/main" val="0"/>
                </a:ext>
              </a:extLst>
            </a:blip>
            <a:srcRect b="18750"/>
            <a:stretch>
              <a:fillRect/>
            </a:stretch>
          </p:blipFill>
          <p:spPr bwMode="auto">
            <a:xfrm>
              <a:off x="4424"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6" name="Picture 40"/>
            <p:cNvPicPr>
              <a:picLocks noChangeAspect="1" noChangeArrowheads="1"/>
            </p:cNvPicPr>
            <p:nvPr/>
          </p:nvPicPr>
          <p:blipFill>
            <a:blip r:embed="rId2">
              <a:extLst>
                <a:ext uri="{28A0092B-C50C-407E-A947-70E740481C1C}">
                  <a14:useLocalDpi xmlns:a14="http://schemas.microsoft.com/office/drawing/2010/main" val="0"/>
                </a:ext>
              </a:extLst>
            </a:blip>
            <a:srcRect b="18750"/>
            <a:stretch>
              <a:fillRect/>
            </a:stretch>
          </p:blipFill>
          <p:spPr bwMode="auto">
            <a:xfrm>
              <a:off x="4835"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7" name="Picture 41"/>
            <p:cNvPicPr>
              <a:picLocks noChangeAspect="1" noChangeArrowheads="1"/>
            </p:cNvPicPr>
            <p:nvPr/>
          </p:nvPicPr>
          <p:blipFill>
            <a:blip r:embed="rId2">
              <a:extLst>
                <a:ext uri="{28A0092B-C50C-407E-A947-70E740481C1C}">
                  <a14:useLocalDpi xmlns:a14="http://schemas.microsoft.com/office/drawing/2010/main" val="0"/>
                </a:ext>
              </a:extLst>
            </a:blip>
            <a:srcRect r="42188" b="18750"/>
            <a:stretch>
              <a:fillRect/>
            </a:stretch>
          </p:blipFill>
          <p:spPr bwMode="auto">
            <a:xfrm>
              <a:off x="5246" y="3883"/>
              <a:ext cx="238"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6387" name="Freeform 42"/>
          <p:cNvSpPr>
            <a:spLocks/>
          </p:cNvSpPr>
          <p:nvPr/>
        </p:nvSpPr>
        <p:spPr bwMode="auto">
          <a:xfrm>
            <a:off x="6632727" y="1292679"/>
            <a:ext cx="820965" cy="96762"/>
          </a:xfrm>
          <a:custGeom>
            <a:avLst/>
            <a:gdLst>
              <a:gd name="T0" fmla="*/ 2147483646 w 607"/>
              <a:gd name="T1" fmla="*/ 2147483646 h 77"/>
              <a:gd name="T2" fmla="*/ 2147483646 w 607"/>
              <a:gd name="T3" fmla="*/ 0 h 77"/>
              <a:gd name="T4" fmla="*/ 2147483646 w 607"/>
              <a:gd name="T5" fmla="*/ 0 h 77"/>
              <a:gd name="T6" fmla="*/ 0 w 607"/>
              <a:gd name="T7" fmla="*/ 2147483646 h 77"/>
              <a:gd name="T8" fmla="*/ 2147483646 w 607"/>
              <a:gd name="T9" fmla="*/ 2147483646 h 77"/>
              <a:gd name="T10" fmla="*/ 0 60000 65536"/>
              <a:gd name="T11" fmla="*/ 0 60000 65536"/>
              <a:gd name="T12" fmla="*/ 0 60000 65536"/>
              <a:gd name="T13" fmla="*/ 0 60000 65536"/>
              <a:gd name="T14" fmla="*/ 0 60000 65536"/>
              <a:gd name="T15" fmla="*/ 0 w 607"/>
              <a:gd name="T16" fmla="*/ 0 h 77"/>
              <a:gd name="T17" fmla="*/ 607 w 607"/>
              <a:gd name="T18" fmla="*/ 77 h 77"/>
            </a:gdLst>
            <a:ahLst/>
            <a:cxnLst>
              <a:cxn ang="T10">
                <a:pos x="T0" y="T1"/>
              </a:cxn>
              <a:cxn ang="T11">
                <a:pos x="T2" y="T3"/>
              </a:cxn>
              <a:cxn ang="T12">
                <a:pos x="T4" y="T5"/>
              </a:cxn>
              <a:cxn ang="T13">
                <a:pos x="T6" y="T7"/>
              </a:cxn>
              <a:cxn ang="T14">
                <a:pos x="T8" y="T9"/>
              </a:cxn>
            </a:cxnLst>
            <a:rect l="T15" t="T16" r="T17" b="T18"/>
            <a:pathLst>
              <a:path w="607" h="77">
                <a:moveTo>
                  <a:pt x="607" y="71"/>
                </a:moveTo>
                <a:lnTo>
                  <a:pt x="472" y="0"/>
                </a:lnTo>
                <a:lnTo>
                  <a:pt x="132" y="0"/>
                </a:lnTo>
                <a:lnTo>
                  <a:pt x="0" y="77"/>
                </a:lnTo>
                <a:lnTo>
                  <a:pt x="607" y="71"/>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6388" name="Rectangle 43"/>
          <p:cNvSpPr>
            <a:spLocks noChangeArrowheads="1"/>
          </p:cNvSpPr>
          <p:nvPr/>
        </p:nvSpPr>
        <p:spPr bwMode="auto">
          <a:xfrm>
            <a:off x="4606597" y="1519465"/>
            <a:ext cx="724558" cy="41024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solidFill>
                  <a:srgbClr val="000000"/>
                </a:solidFill>
                <a:latin typeface="Meiryo UI" panose="020B0604030504040204" pitchFamily="50" charset="-128"/>
                <a:ea typeface="Meiryo UI" panose="020B0604030504040204" pitchFamily="50" charset="-128"/>
              </a:rPr>
              <a:t>クリアランス</a:t>
            </a:r>
          </a:p>
          <a:p>
            <a:pPr algn="ctr">
              <a:spcBef>
                <a:spcPct val="0"/>
              </a:spcBef>
              <a:buFontTx/>
              <a:buNone/>
            </a:pPr>
            <a:r>
              <a:rPr lang="ja-JP" altLang="en-US" sz="1333">
                <a:solidFill>
                  <a:srgbClr val="000000"/>
                </a:solidFill>
                <a:latin typeface="Meiryo UI" panose="020B0604030504040204" pitchFamily="50" charset="-128"/>
                <a:ea typeface="Meiryo UI" panose="020B0604030504040204" pitchFamily="50" charset="-128"/>
              </a:rPr>
              <a:t>以下</a:t>
            </a:r>
          </a:p>
        </p:txBody>
      </p:sp>
      <p:sp>
        <p:nvSpPr>
          <p:cNvPr id="16389" name="Rectangle 44"/>
          <p:cNvSpPr>
            <a:spLocks noChangeArrowheads="1"/>
          </p:cNvSpPr>
          <p:nvPr/>
        </p:nvSpPr>
        <p:spPr bwMode="auto">
          <a:xfrm>
            <a:off x="6721930" y="1297214"/>
            <a:ext cx="3096381" cy="137432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0" name="Rectangle 45"/>
          <p:cNvSpPr>
            <a:spLocks noChangeArrowheads="1"/>
          </p:cNvSpPr>
          <p:nvPr/>
        </p:nvSpPr>
        <p:spPr bwMode="auto">
          <a:xfrm>
            <a:off x="8409215" y="2384275"/>
            <a:ext cx="627440" cy="9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1" name="Rectangle 46"/>
          <p:cNvSpPr>
            <a:spLocks noChangeArrowheads="1"/>
          </p:cNvSpPr>
          <p:nvPr/>
        </p:nvSpPr>
        <p:spPr bwMode="auto">
          <a:xfrm>
            <a:off x="9408584" y="1044727"/>
            <a:ext cx="391133" cy="2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a:latin typeface="Meiryo UI" panose="020B0604030504040204" pitchFamily="50" charset="-128"/>
                <a:ea typeface="Meiryo UI" panose="020B0604030504040204" pitchFamily="50" charset="-128"/>
              </a:rPr>
              <a:t>地表</a:t>
            </a:r>
          </a:p>
        </p:txBody>
      </p:sp>
      <p:sp>
        <p:nvSpPr>
          <p:cNvPr id="16392" name="Rectangle 47"/>
          <p:cNvSpPr>
            <a:spLocks noChangeArrowheads="1"/>
          </p:cNvSpPr>
          <p:nvPr/>
        </p:nvSpPr>
        <p:spPr bwMode="auto">
          <a:xfrm>
            <a:off x="8415263" y="3268738"/>
            <a:ext cx="978202"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a:solidFill>
                  <a:srgbClr val="000000"/>
                </a:solidFill>
                <a:latin typeface="Meiryo UI" panose="020B0604030504040204" pitchFamily="50" charset="-128"/>
                <a:ea typeface="Meiryo UI" panose="020B0604030504040204" pitchFamily="50" charset="-128"/>
              </a:rPr>
              <a:t>50</a:t>
            </a:r>
            <a:r>
              <a:rPr lang="ja-JP" altLang="en-US" sz="1143">
                <a:solidFill>
                  <a:srgbClr val="000000"/>
                </a:solidFill>
                <a:latin typeface="Meiryo UI" panose="020B0604030504040204" pitchFamily="50" charset="-128"/>
                <a:ea typeface="Meiryo UI" panose="020B0604030504040204" pitchFamily="50" charset="-128"/>
              </a:rPr>
              <a:t>～</a:t>
            </a:r>
            <a:r>
              <a:rPr lang="en-US" altLang="ja-JP" sz="1143">
                <a:solidFill>
                  <a:srgbClr val="000000"/>
                </a:solidFill>
                <a:latin typeface="Meiryo UI" panose="020B0604030504040204" pitchFamily="50" charset="-128"/>
                <a:ea typeface="Meiryo UI" panose="020B0604030504040204" pitchFamily="50" charset="-128"/>
              </a:rPr>
              <a:t>100</a:t>
            </a:r>
            <a:r>
              <a:rPr lang="ja-JP" altLang="en-US" sz="1143">
                <a:solidFill>
                  <a:srgbClr val="000000"/>
                </a:solidFill>
                <a:latin typeface="Meiryo UI" panose="020B0604030504040204" pitchFamily="50" charset="-128"/>
                <a:ea typeface="Meiryo UI" panose="020B0604030504040204" pitchFamily="50" charset="-128"/>
              </a:rPr>
              <a:t>ｍ</a:t>
            </a:r>
            <a:endParaRPr lang="ja-JP" altLang="en-US" sz="1143">
              <a:latin typeface="Meiryo UI" panose="020B0604030504040204" pitchFamily="50" charset="-128"/>
              <a:ea typeface="Meiryo UI" panose="020B0604030504040204" pitchFamily="50" charset="-128"/>
            </a:endParaRPr>
          </a:p>
        </p:txBody>
      </p:sp>
      <p:grpSp>
        <p:nvGrpSpPr>
          <p:cNvPr id="16393" name="Group 56"/>
          <p:cNvGrpSpPr>
            <a:grpSpLocks/>
          </p:cNvGrpSpPr>
          <p:nvPr/>
        </p:nvGrpSpPr>
        <p:grpSpPr bwMode="auto">
          <a:xfrm>
            <a:off x="7503584" y="1855107"/>
            <a:ext cx="368905" cy="331107"/>
            <a:chOff x="3612" y="1391"/>
            <a:chExt cx="273" cy="267"/>
          </a:xfrm>
        </p:grpSpPr>
        <p:sp>
          <p:nvSpPr>
            <p:cNvPr id="16577" name="Rectangle 57"/>
            <p:cNvSpPr>
              <a:spLocks noChangeArrowheads="1"/>
            </p:cNvSpPr>
            <p:nvPr/>
          </p:nvSpPr>
          <p:spPr bwMode="auto">
            <a:xfrm>
              <a:off x="3612" y="1391"/>
              <a:ext cx="273" cy="267"/>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8" name="Rectangle 58"/>
            <p:cNvSpPr>
              <a:spLocks noChangeArrowheads="1"/>
            </p:cNvSpPr>
            <p:nvPr/>
          </p:nvSpPr>
          <p:spPr bwMode="auto">
            <a:xfrm>
              <a:off x="3650" y="1423"/>
              <a:ext cx="196" cy="203"/>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79" name="Group 59"/>
            <p:cNvGrpSpPr>
              <a:grpSpLocks/>
            </p:cNvGrpSpPr>
            <p:nvPr/>
          </p:nvGrpSpPr>
          <p:grpSpPr bwMode="auto">
            <a:xfrm>
              <a:off x="3689" y="1459"/>
              <a:ext cx="119" cy="135"/>
              <a:chOff x="3689" y="1459"/>
              <a:chExt cx="119" cy="135"/>
            </a:xfrm>
          </p:grpSpPr>
          <p:sp>
            <p:nvSpPr>
              <p:cNvPr id="16600" name="Rectangle 60"/>
              <p:cNvSpPr>
                <a:spLocks noChangeArrowheads="1"/>
              </p:cNvSpPr>
              <p:nvPr/>
            </p:nvSpPr>
            <p:spPr bwMode="auto">
              <a:xfrm>
                <a:off x="3689" y="1459"/>
                <a:ext cx="115" cy="131"/>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601" name="Rectangle 61"/>
              <p:cNvSpPr>
                <a:spLocks noChangeArrowheads="1"/>
              </p:cNvSpPr>
              <p:nvPr/>
            </p:nvSpPr>
            <p:spPr bwMode="auto">
              <a:xfrm>
                <a:off x="3689" y="1459"/>
                <a:ext cx="119"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0" name="Group 62"/>
            <p:cNvGrpSpPr>
              <a:grpSpLocks/>
            </p:cNvGrpSpPr>
            <p:nvPr/>
          </p:nvGrpSpPr>
          <p:grpSpPr bwMode="auto">
            <a:xfrm>
              <a:off x="3689" y="1465"/>
              <a:ext cx="115" cy="32"/>
              <a:chOff x="3689" y="1465"/>
              <a:chExt cx="115" cy="32"/>
            </a:xfrm>
          </p:grpSpPr>
          <p:sp>
            <p:nvSpPr>
              <p:cNvPr id="16596" name="Oval 63"/>
              <p:cNvSpPr>
                <a:spLocks noChangeArrowheads="1"/>
              </p:cNvSpPr>
              <p:nvPr/>
            </p:nvSpPr>
            <p:spPr bwMode="auto">
              <a:xfrm>
                <a:off x="3689" y="146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7" name="Oval 64"/>
              <p:cNvSpPr>
                <a:spLocks noChangeArrowheads="1"/>
              </p:cNvSpPr>
              <p:nvPr/>
            </p:nvSpPr>
            <p:spPr bwMode="auto">
              <a:xfrm>
                <a:off x="3718" y="1465"/>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8" name="Oval 65"/>
              <p:cNvSpPr>
                <a:spLocks noChangeArrowheads="1"/>
              </p:cNvSpPr>
              <p:nvPr/>
            </p:nvSpPr>
            <p:spPr bwMode="auto">
              <a:xfrm>
                <a:off x="3743" y="1465"/>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9" name="Oval 66"/>
              <p:cNvSpPr>
                <a:spLocks noChangeArrowheads="1"/>
              </p:cNvSpPr>
              <p:nvPr/>
            </p:nvSpPr>
            <p:spPr bwMode="auto">
              <a:xfrm>
                <a:off x="3772" y="146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1" name="Group 67"/>
            <p:cNvGrpSpPr>
              <a:grpSpLocks/>
            </p:cNvGrpSpPr>
            <p:nvPr/>
          </p:nvGrpSpPr>
          <p:grpSpPr bwMode="auto">
            <a:xfrm>
              <a:off x="3689" y="1494"/>
              <a:ext cx="115" cy="32"/>
              <a:chOff x="3689" y="1494"/>
              <a:chExt cx="115" cy="32"/>
            </a:xfrm>
          </p:grpSpPr>
          <p:sp>
            <p:nvSpPr>
              <p:cNvPr id="16592" name="Oval 68"/>
              <p:cNvSpPr>
                <a:spLocks noChangeArrowheads="1"/>
              </p:cNvSpPr>
              <p:nvPr/>
            </p:nvSpPr>
            <p:spPr bwMode="auto">
              <a:xfrm>
                <a:off x="3689" y="1494"/>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3" name="Oval 69"/>
              <p:cNvSpPr>
                <a:spLocks noChangeArrowheads="1"/>
              </p:cNvSpPr>
              <p:nvPr/>
            </p:nvSpPr>
            <p:spPr bwMode="auto">
              <a:xfrm>
                <a:off x="3718" y="1494"/>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4" name="Oval 70"/>
              <p:cNvSpPr>
                <a:spLocks noChangeArrowheads="1"/>
              </p:cNvSpPr>
              <p:nvPr/>
            </p:nvSpPr>
            <p:spPr bwMode="auto">
              <a:xfrm>
                <a:off x="3743" y="1494"/>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5" name="Oval 71"/>
              <p:cNvSpPr>
                <a:spLocks noChangeArrowheads="1"/>
              </p:cNvSpPr>
              <p:nvPr/>
            </p:nvSpPr>
            <p:spPr bwMode="auto">
              <a:xfrm>
                <a:off x="3772" y="1494"/>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2" name="Group 72"/>
            <p:cNvGrpSpPr>
              <a:grpSpLocks/>
            </p:cNvGrpSpPr>
            <p:nvPr/>
          </p:nvGrpSpPr>
          <p:grpSpPr bwMode="auto">
            <a:xfrm>
              <a:off x="3689" y="1529"/>
              <a:ext cx="115" cy="29"/>
              <a:chOff x="3689" y="1529"/>
              <a:chExt cx="115" cy="29"/>
            </a:xfrm>
          </p:grpSpPr>
          <p:sp>
            <p:nvSpPr>
              <p:cNvPr id="16588" name="Oval 73"/>
              <p:cNvSpPr>
                <a:spLocks noChangeArrowheads="1"/>
              </p:cNvSpPr>
              <p:nvPr/>
            </p:nvSpPr>
            <p:spPr bwMode="auto">
              <a:xfrm>
                <a:off x="3689" y="1529"/>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9" name="Oval 74"/>
              <p:cNvSpPr>
                <a:spLocks noChangeArrowheads="1"/>
              </p:cNvSpPr>
              <p:nvPr/>
            </p:nvSpPr>
            <p:spPr bwMode="auto">
              <a:xfrm>
                <a:off x="3718" y="1529"/>
                <a:ext cx="29"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0" name="Oval 75"/>
              <p:cNvSpPr>
                <a:spLocks noChangeArrowheads="1"/>
              </p:cNvSpPr>
              <p:nvPr/>
            </p:nvSpPr>
            <p:spPr bwMode="auto">
              <a:xfrm>
                <a:off x="3743" y="1529"/>
                <a:ext cx="33"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1" name="Oval 76"/>
              <p:cNvSpPr>
                <a:spLocks noChangeArrowheads="1"/>
              </p:cNvSpPr>
              <p:nvPr/>
            </p:nvSpPr>
            <p:spPr bwMode="auto">
              <a:xfrm>
                <a:off x="3772" y="1529"/>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3" name="Group 77"/>
            <p:cNvGrpSpPr>
              <a:grpSpLocks/>
            </p:cNvGrpSpPr>
            <p:nvPr/>
          </p:nvGrpSpPr>
          <p:grpSpPr bwMode="auto">
            <a:xfrm>
              <a:off x="3689" y="1555"/>
              <a:ext cx="115" cy="32"/>
              <a:chOff x="3689" y="1555"/>
              <a:chExt cx="115" cy="32"/>
            </a:xfrm>
          </p:grpSpPr>
          <p:sp>
            <p:nvSpPr>
              <p:cNvPr id="16584" name="Oval 78"/>
              <p:cNvSpPr>
                <a:spLocks noChangeArrowheads="1"/>
              </p:cNvSpPr>
              <p:nvPr/>
            </p:nvSpPr>
            <p:spPr bwMode="auto">
              <a:xfrm>
                <a:off x="3689" y="155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5" name="Oval 79"/>
              <p:cNvSpPr>
                <a:spLocks noChangeArrowheads="1"/>
              </p:cNvSpPr>
              <p:nvPr/>
            </p:nvSpPr>
            <p:spPr bwMode="auto">
              <a:xfrm>
                <a:off x="3718" y="1555"/>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6" name="Oval 80"/>
              <p:cNvSpPr>
                <a:spLocks noChangeArrowheads="1"/>
              </p:cNvSpPr>
              <p:nvPr/>
            </p:nvSpPr>
            <p:spPr bwMode="auto">
              <a:xfrm>
                <a:off x="3743" y="1555"/>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7" name="Oval 81"/>
              <p:cNvSpPr>
                <a:spLocks noChangeArrowheads="1"/>
              </p:cNvSpPr>
              <p:nvPr/>
            </p:nvSpPr>
            <p:spPr bwMode="auto">
              <a:xfrm>
                <a:off x="3772" y="155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nvGrpSpPr>
          <p:cNvPr id="16394" name="Group 82"/>
          <p:cNvGrpSpPr>
            <a:grpSpLocks/>
          </p:cNvGrpSpPr>
          <p:nvPr/>
        </p:nvGrpSpPr>
        <p:grpSpPr bwMode="auto">
          <a:xfrm>
            <a:off x="8001001" y="3040441"/>
            <a:ext cx="373440" cy="399143"/>
            <a:chOff x="4183" y="2233"/>
            <a:chExt cx="277" cy="321"/>
          </a:xfrm>
        </p:grpSpPr>
        <p:grpSp>
          <p:nvGrpSpPr>
            <p:cNvPr id="16548" name="Group 83"/>
            <p:cNvGrpSpPr>
              <a:grpSpLocks/>
            </p:cNvGrpSpPr>
            <p:nvPr/>
          </p:nvGrpSpPr>
          <p:grpSpPr bwMode="auto">
            <a:xfrm>
              <a:off x="4187" y="2233"/>
              <a:ext cx="273" cy="106"/>
              <a:chOff x="4187" y="2233"/>
              <a:chExt cx="273" cy="106"/>
            </a:xfrm>
          </p:grpSpPr>
          <p:sp>
            <p:nvSpPr>
              <p:cNvPr id="16575" name="Oval 84"/>
              <p:cNvSpPr>
                <a:spLocks noChangeArrowheads="1"/>
              </p:cNvSpPr>
              <p:nvPr/>
            </p:nvSpPr>
            <p:spPr bwMode="auto">
              <a:xfrm>
                <a:off x="4187" y="2233"/>
                <a:ext cx="273" cy="106"/>
              </a:xfrm>
              <a:prstGeom prst="ellipse">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6" name="Oval 85"/>
              <p:cNvSpPr>
                <a:spLocks noChangeArrowheads="1"/>
              </p:cNvSpPr>
              <p:nvPr/>
            </p:nvSpPr>
            <p:spPr bwMode="auto">
              <a:xfrm>
                <a:off x="4187" y="2233"/>
                <a:ext cx="273" cy="106"/>
              </a:xfrm>
              <a:prstGeom prst="ellipse">
                <a:avLst/>
              </a:pr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49" name="Group 86"/>
            <p:cNvGrpSpPr>
              <a:grpSpLocks/>
            </p:cNvGrpSpPr>
            <p:nvPr/>
          </p:nvGrpSpPr>
          <p:grpSpPr bwMode="auto">
            <a:xfrm>
              <a:off x="4183" y="2284"/>
              <a:ext cx="277" cy="270"/>
              <a:chOff x="4183" y="2284"/>
              <a:chExt cx="277" cy="270"/>
            </a:xfrm>
          </p:grpSpPr>
          <p:sp>
            <p:nvSpPr>
              <p:cNvPr id="16550" name="Rectangle 87"/>
              <p:cNvSpPr>
                <a:spLocks noChangeArrowheads="1"/>
              </p:cNvSpPr>
              <p:nvPr/>
            </p:nvSpPr>
            <p:spPr bwMode="auto">
              <a:xfrm>
                <a:off x="4183" y="2284"/>
                <a:ext cx="277" cy="270"/>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1" name="Rectangle 88"/>
              <p:cNvSpPr>
                <a:spLocks noChangeArrowheads="1"/>
              </p:cNvSpPr>
              <p:nvPr/>
            </p:nvSpPr>
            <p:spPr bwMode="auto">
              <a:xfrm>
                <a:off x="4222" y="2316"/>
                <a:ext cx="199" cy="206"/>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52" name="Group 89"/>
              <p:cNvGrpSpPr>
                <a:grpSpLocks/>
              </p:cNvGrpSpPr>
              <p:nvPr/>
            </p:nvGrpSpPr>
            <p:grpSpPr bwMode="auto">
              <a:xfrm>
                <a:off x="4260" y="2351"/>
                <a:ext cx="122" cy="135"/>
                <a:chOff x="4260" y="2351"/>
                <a:chExt cx="122" cy="135"/>
              </a:xfrm>
            </p:grpSpPr>
            <p:sp>
              <p:nvSpPr>
                <p:cNvPr id="16573" name="Rectangle 90"/>
                <p:cNvSpPr>
                  <a:spLocks noChangeArrowheads="1"/>
                </p:cNvSpPr>
                <p:nvPr/>
              </p:nvSpPr>
              <p:spPr bwMode="auto">
                <a:xfrm>
                  <a:off x="4260" y="2351"/>
                  <a:ext cx="119" cy="132"/>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4" name="Rectangle 91"/>
                <p:cNvSpPr>
                  <a:spLocks noChangeArrowheads="1"/>
                </p:cNvSpPr>
                <p:nvPr/>
              </p:nvSpPr>
              <p:spPr bwMode="auto">
                <a:xfrm>
                  <a:off x="4260" y="2351"/>
                  <a:ext cx="122"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3" name="Group 92"/>
              <p:cNvGrpSpPr>
                <a:grpSpLocks/>
              </p:cNvGrpSpPr>
              <p:nvPr/>
            </p:nvGrpSpPr>
            <p:grpSpPr bwMode="auto">
              <a:xfrm>
                <a:off x="4260" y="2361"/>
                <a:ext cx="119" cy="29"/>
                <a:chOff x="4260" y="2361"/>
                <a:chExt cx="119" cy="29"/>
              </a:xfrm>
            </p:grpSpPr>
            <p:sp>
              <p:nvSpPr>
                <p:cNvPr id="16569" name="Oval 93"/>
                <p:cNvSpPr>
                  <a:spLocks noChangeArrowheads="1"/>
                </p:cNvSpPr>
                <p:nvPr/>
              </p:nvSpPr>
              <p:spPr bwMode="auto">
                <a:xfrm>
                  <a:off x="4260" y="2361"/>
                  <a:ext cx="33"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0" name="Oval 94"/>
                <p:cNvSpPr>
                  <a:spLocks noChangeArrowheads="1"/>
                </p:cNvSpPr>
                <p:nvPr/>
              </p:nvSpPr>
              <p:spPr bwMode="auto">
                <a:xfrm>
                  <a:off x="4289"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1" name="Oval 95"/>
                <p:cNvSpPr>
                  <a:spLocks noChangeArrowheads="1"/>
                </p:cNvSpPr>
                <p:nvPr/>
              </p:nvSpPr>
              <p:spPr bwMode="auto">
                <a:xfrm>
                  <a:off x="4318"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2" name="Oval 96"/>
                <p:cNvSpPr>
                  <a:spLocks noChangeArrowheads="1"/>
                </p:cNvSpPr>
                <p:nvPr/>
              </p:nvSpPr>
              <p:spPr bwMode="auto">
                <a:xfrm>
                  <a:off x="4347"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4" name="Group 97"/>
              <p:cNvGrpSpPr>
                <a:grpSpLocks/>
              </p:cNvGrpSpPr>
              <p:nvPr/>
            </p:nvGrpSpPr>
            <p:grpSpPr bwMode="auto">
              <a:xfrm>
                <a:off x="4260" y="2390"/>
                <a:ext cx="119" cy="32"/>
                <a:chOff x="4260" y="2390"/>
                <a:chExt cx="119" cy="32"/>
              </a:xfrm>
            </p:grpSpPr>
            <p:sp>
              <p:nvSpPr>
                <p:cNvPr id="16565" name="Oval 98"/>
                <p:cNvSpPr>
                  <a:spLocks noChangeArrowheads="1"/>
                </p:cNvSpPr>
                <p:nvPr/>
              </p:nvSpPr>
              <p:spPr bwMode="auto">
                <a:xfrm>
                  <a:off x="4260" y="2390"/>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6" name="Oval 99"/>
                <p:cNvSpPr>
                  <a:spLocks noChangeArrowheads="1"/>
                </p:cNvSpPr>
                <p:nvPr/>
              </p:nvSpPr>
              <p:spPr bwMode="auto">
                <a:xfrm>
                  <a:off x="4289"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7" name="Oval 100"/>
                <p:cNvSpPr>
                  <a:spLocks noChangeArrowheads="1"/>
                </p:cNvSpPr>
                <p:nvPr/>
              </p:nvSpPr>
              <p:spPr bwMode="auto">
                <a:xfrm>
                  <a:off x="4318"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8" name="Oval 101"/>
                <p:cNvSpPr>
                  <a:spLocks noChangeArrowheads="1"/>
                </p:cNvSpPr>
                <p:nvPr/>
              </p:nvSpPr>
              <p:spPr bwMode="auto">
                <a:xfrm>
                  <a:off x="4347"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5" name="Group 102"/>
              <p:cNvGrpSpPr>
                <a:grpSpLocks/>
              </p:cNvGrpSpPr>
              <p:nvPr/>
            </p:nvGrpSpPr>
            <p:grpSpPr bwMode="auto">
              <a:xfrm>
                <a:off x="4260" y="2422"/>
                <a:ext cx="119" cy="32"/>
                <a:chOff x="4260" y="2422"/>
                <a:chExt cx="119" cy="32"/>
              </a:xfrm>
            </p:grpSpPr>
            <p:sp>
              <p:nvSpPr>
                <p:cNvPr id="16561" name="Oval 103"/>
                <p:cNvSpPr>
                  <a:spLocks noChangeArrowheads="1"/>
                </p:cNvSpPr>
                <p:nvPr/>
              </p:nvSpPr>
              <p:spPr bwMode="auto">
                <a:xfrm>
                  <a:off x="4260" y="2422"/>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2" name="Oval 104"/>
                <p:cNvSpPr>
                  <a:spLocks noChangeArrowheads="1"/>
                </p:cNvSpPr>
                <p:nvPr/>
              </p:nvSpPr>
              <p:spPr bwMode="auto">
                <a:xfrm>
                  <a:off x="4289"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3" name="Oval 105"/>
                <p:cNvSpPr>
                  <a:spLocks noChangeArrowheads="1"/>
                </p:cNvSpPr>
                <p:nvPr/>
              </p:nvSpPr>
              <p:spPr bwMode="auto">
                <a:xfrm>
                  <a:off x="4318"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4" name="Oval 106"/>
                <p:cNvSpPr>
                  <a:spLocks noChangeArrowheads="1"/>
                </p:cNvSpPr>
                <p:nvPr/>
              </p:nvSpPr>
              <p:spPr bwMode="auto">
                <a:xfrm>
                  <a:off x="4347"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6" name="Group 107"/>
              <p:cNvGrpSpPr>
                <a:grpSpLocks/>
              </p:cNvGrpSpPr>
              <p:nvPr/>
            </p:nvGrpSpPr>
            <p:grpSpPr bwMode="auto">
              <a:xfrm>
                <a:off x="4260" y="2451"/>
                <a:ext cx="119" cy="32"/>
                <a:chOff x="4260" y="2451"/>
                <a:chExt cx="119" cy="32"/>
              </a:xfrm>
            </p:grpSpPr>
            <p:sp>
              <p:nvSpPr>
                <p:cNvPr id="16557" name="Oval 108"/>
                <p:cNvSpPr>
                  <a:spLocks noChangeArrowheads="1"/>
                </p:cNvSpPr>
                <p:nvPr/>
              </p:nvSpPr>
              <p:spPr bwMode="auto">
                <a:xfrm>
                  <a:off x="4260" y="2451"/>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8" name="Oval 109"/>
                <p:cNvSpPr>
                  <a:spLocks noChangeArrowheads="1"/>
                </p:cNvSpPr>
                <p:nvPr/>
              </p:nvSpPr>
              <p:spPr bwMode="auto">
                <a:xfrm>
                  <a:off x="4289"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9" name="Oval 110"/>
                <p:cNvSpPr>
                  <a:spLocks noChangeArrowheads="1"/>
                </p:cNvSpPr>
                <p:nvPr/>
              </p:nvSpPr>
              <p:spPr bwMode="auto">
                <a:xfrm>
                  <a:off x="4318"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0" name="Oval 111"/>
                <p:cNvSpPr>
                  <a:spLocks noChangeArrowheads="1"/>
                </p:cNvSpPr>
                <p:nvPr/>
              </p:nvSpPr>
              <p:spPr bwMode="auto">
                <a:xfrm>
                  <a:off x="4347"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grpSp>
        <p:nvGrpSpPr>
          <p:cNvPr id="16395" name="Group 112"/>
          <p:cNvGrpSpPr>
            <a:grpSpLocks/>
          </p:cNvGrpSpPr>
          <p:nvPr/>
        </p:nvGrpSpPr>
        <p:grpSpPr bwMode="auto">
          <a:xfrm>
            <a:off x="6743097" y="1338036"/>
            <a:ext cx="455083" cy="210154"/>
            <a:chOff x="3310" y="1202"/>
            <a:chExt cx="337" cy="170"/>
          </a:xfrm>
        </p:grpSpPr>
        <p:grpSp>
          <p:nvGrpSpPr>
            <p:cNvPr id="16540" name="Group 113"/>
            <p:cNvGrpSpPr>
              <a:grpSpLocks/>
            </p:cNvGrpSpPr>
            <p:nvPr/>
          </p:nvGrpSpPr>
          <p:grpSpPr bwMode="auto">
            <a:xfrm>
              <a:off x="3310" y="1202"/>
              <a:ext cx="337" cy="170"/>
              <a:chOff x="3310" y="1202"/>
              <a:chExt cx="337" cy="170"/>
            </a:xfrm>
          </p:grpSpPr>
          <p:sp>
            <p:nvSpPr>
              <p:cNvPr id="16546" name="Freeform 114"/>
              <p:cNvSpPr>
                <a:spLocks/>
              </p:cNvSpPr>
              <p:nvPr/>
            </p:nvSpPr>
            <p:spPr bwMode="auto">
              <a:xfrm>
                <a:off x="3310" y="1202"/>
                <a:ext cx="337" cy="170"/>
              </a:xfrm>
              <a:custGeom>
                <a:avLst/>
                <a:gdLst>
                  <a:gd name="T0" fmla="*/ 0 w 337"/>
                  <a:gd name="T1" fmla="*/ 0 h 170"/>
                  <a:gd name="T2" fmla="*/ 74 w 337"/>
                  <a:gd name="T3" fmla="*/ 170 h 170"/>
                  <a:gd name="T4" fmla="*/ 263 w 337"/>
                  <a:gd name="T5" fmla="*/ 170 h 170"/>
                  <a:gd name="T6" fmla="*/ 337 w 337"/>
                  <a:gd name="T7" fmla="*/ 0 h 170"/>
                  <a:gd name="T8" fmla="*/ 0 w 337"/>
                  <a:gd name="T9" fmla="*/ 0 h 170"/>
                  <a:gd name="T10" fmla="*/ 0 60000 65536"/>
                  <a:gd name="T11" fmla="*/ 0 60000 65536"/>
                  <a:gd name="T12" fmla="*/ 0 60000 65536"/>
                  <a:gd name="T13" fmla="*/ 0 60000 65536"/>
                  <a:gd name="T14" fmla="*/ 0 60000 65536"/>
                  <a:gd name="T15" fmla="*/ 0 w 337"/>
                  <a:gd name="T16" fmla="*/ 0 h 170"/>
                  <a:gd name="T17" fmla="*/ 337 w 337"/>
                  <a:gd name="T18" fmla="*/ 170 h 170"/>
                </a:gdLst>
                <a:ahLst/>
                <a:cxnLst>
                  <a:cxn ang="T10">
                    <a:pos x="T0" y="T1"/>
                  </a:cxn>
                  <a:cxn ang="T11">
                    <a:pos x="T2" y="T3"/>
                  </a:cxn>
                  <a:cxn ang="T12">
                    <a:pos x="T4" y="T5"/>
                  </a:cxn>
                  <a:cxn ang="T13">
                    <a:pos x="T6" y="T7"/>
                  </a:cxn>
                  <a:cxn ang="T14">
                    <a:pos x="T8" y="T9"/>
                  </a:cxn>
                </a:cxnLst>
                <a:rect l="T15" t="T16" r="T17" b="T18"/>
                <a:pathLst>
                  <a:path w="337" h="170">
                    <a:moveTo>
                      <a:pt x="0" y="0"/>
                    </a:moveTo>
                    <a:lnTo>
                      <a:pt x="74" y="170"/>
                    </a:lnTo>
                    <a:lnTo>
                      <a:pt x="263" y="170"/>
                    </a:lnTo>
                    <a:lnTo>
                      <a:pt x="337" y="0"/>
                    </a:lnTo>
                    <a:lnTo>
                      <a:pt x="0" y="0"/>
                    </a:lnTo>
                    <a:close/>
                  </a:path>
                </a:pathLst>
              </a:cu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6547" name="Freeform 115"/>
              <p:cNvSpPr>
                <a:spLocks/>
              </p:cNvSpPr>
              <p:nvPr/>
            </p:nvSpPr>
            <p:spPr bwMode="auto">
              <a:xfrm>
                <a:off x="3310" y="1202"/>
                <a:ext cx="337" cy="170"/>
              </a:xfrm>
              <a:custGeom>
                <a:avLst/>
                <a:gdLst>
                  <a:gd name="T0" fmla="*/ 0 w 337"/>
                  <a:gd name="T1" fmla="*/ 0 h 170"/>
                  <a:gd name="T2" fmla="*/ 74 w 337"/>
                  <a:gd name="T3" fmla="*/ 170 h 170"/>
                  <a:gd name="T4" fmla="*/ 263 w 337"/>
                  <a:gd name="T5" fmla="*/ 170 h 170"/>
                  <a:gd name="T6" fmla="*/ 337 w 337"/>
                  <a:gd name="T7" fmla="*/ 0 h 170"/>
                  <a:gd name="T8" fmla="*/ 0 w 337"/>
                  <a:gd name="T9" fmla="*/ 0 h 170"/>
                  <a:gd name="T10" fmla="*/ 0 60000 65536"/>
                  <a:gd name="T11" fmla="*/ 0 60000 65536"/>
                  <a:gd name="T12" fmla="*/ 0 60000 65536"/>
                  <a:gd name="T13" fmla="*/ 0 60000 65536"/>
                  <a:gd name="T14" fmla="*/ 0 60000 65536"/>
                  <a:gd name="T15" fmla="*/ 0 w 337"/>
                  <a:gd name="T16" fmla="*/ 0 h 170"/>
                  <a:gd name="T17" fmla="*/ 337 w 337"/>
                  <a:gd name="T18" fmla="*/ 170 h 170"/>
                </a:gdLst>
                <a:ahLst/>
                <a:cxnLst>
                  <a:cxn ang="T10">
                    <a:pos x="T0" y="T1"/>
                  </a:cxn>
                  <a:cxn ang="T11">
                    <a:pos x="T2" y="T3"/>
                  </a:cxn>
                  <a:cxn ang="T12">
                    <a:pos x="T4" y="T5"/>
                  </a:cxn>
                  <a:cxn ang="T13">
                    <a:pos x="T6" y="T7"/>
                  </a:cxn>
                  <a:cxn ang="T14">
                    <a:pos x="T8" y="T9"/>
                  </a:cxn>
                </a:cxnLst>
                <a:rect l="T15" t="T16" r="T17" b="T18"/>
                <a:pathLst>
                  <a:path w="337" h="170">
                    <a:moveTo>
                      <a:pt x="0" y="0"/>
                    </a:moveTo>
                    <a:lnTo>
                      <a:pt x="74" y="170"/>
                    </a:lnTo>
                    <a:lnTo>
                      <a:pt x="263" y="170"/>
                    </a:lnTo>
                    <a:lnTo>
                      <a:pt x="337" y="0"/>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541" name="Oval 116"/>
            <p:cNvSpPr>
              <a:spLocks noChangeArrowheads="1"/>
            </p:cNvSpPr>
            <p:nvPr/>
          </p:nvSpPr>
          <p:spPr bwMode="auto">
            <a:xfrm>
              <a:off x="3377" y="1282"/>
              <a:ext cx="36" cy="61"/>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2" name="Rectangle 117"/>
            <p:cNvSpPr>
              <a:spLocks noChangeArrowheads="1"/>
            </p:cNvSpPr>
            <p:nvPr/>
          </p:nvSpPr>
          <p:spPr bwMode="auto">
            <a:xfrm>
              <a:off x="3416" y="1305"/>
              <a:ext cx="38" cy="61"/>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3" name="Rectangle 118"/>
            <p:cNvSpPr>
              <a:spLocks noChangeArrowheads="1"/>
            </p:cNvSpPr>
            <p:nvPr/>
          </p:nvSpPr>
          <p:spPr bwMode="auto">
            <a:xfrm>
              <a:off x="3464" y="1305"/>
              <a:ext cx="80" cy="61"/>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4" name="Oval 119"/>
            <p:cNvSpPr>
              <a:spLocks noChangeArrowheads="1"/>
            </p:cNvSpPr>
            <p:nvPr/>
          </p:nvSpPr>
          <p:spPr bwMode="auto">
            <a:xfrm>
              <a:off x="3548" y="1295"/>
              <a:ext cx="35" cy="64"/>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5" name="Rectangle 120"/>
            <p:cNvSpPr>
              <a:spLocks noChangeArrowheads="1"/>
            </p:cNvSpPr>
            <p:nvPr/>
          </p:nvSpPr>
          <p:spPr bwMode="auto">
            <a:xfrm>
              <a:off x="3419" y="1263"/>
              <a:ext cx="116" cy="35"/>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sp>
        <p:nvSpPr>
          <p:cNvPr id="16396" name="Rectangle 121"/>
          <p:cNvSpPr>
            <a:spLocks noChangeArrowheads="1"/>
          </p:cNvSpPr>
          <p:nvPr/>
        </p:nvSpPr>
        <p:spPr bwMode="auto">
          <a:xfrm>
            <a:off x="5772454" y="2768299"/>
            <a:ext cx="940405" cy="10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7" name="Freeform 122"/>
          <p:cNvSpPr>
            <a:spLocks/>
          </p:cNvSpPr>
          <p:nvPr/>
        </p:nvSpPr>
        <p:spPr bwMode="auto">
          <a:xfrm>
            <a:off x="5622774" y="1289655"/>
            <a:ext cx="876905" cy="216202"/>
          </a:xfrm>
          <a:custGeom>
            <a:avLst/>
            <a:gdLst>
              <a:gd name="T0" fmla="*/ 2147483646 w 601"/>
              <a:gd name="T1" fmla="*/ 0 h 174"/>
              <a:gd name="T2" fmla="*/ 2147483646 w 601"/>
              <a:gd name="T3" fmla="*/ 2147483646 h 174"/>
              <a:gd name="T4" fmla="*/ 2147483646 w 601"/>
              <a:gd name="T5" fmla="*/ 2147483646 h 174"/>
              <a:gd name="T6" fmla="*/ 2147483646 w 601"/>
              <a:gd name="T7" fmla="*/ 2147483646 h 174"/>
              <a:gd name="T8" fmla="*/ 0 w 601"/>
              <a:gd name="T9" fmla="*/ 2147483646 h 174"/>
              <a:gd name="T10" fmla="*/ 0 w 601"/>
              <a:gd name="T11" fmla="*/ 2147483646 h 174"/>
              <a:gd name="T12" fmla="*/ 2147483646 w 601"/>
              <a:gd name="T13" fmla="*/ 2147483646 h 174"/>
              <a:gd name="T14" fmla="*/ 2147483646 w 601"/>
              <a:gd name="T15" fmla="*/ 2147483646 h 174"/>
              <a:gd name="T16" fmla="*/ 2147483646 w 601"/>
              <a:gd name="T17" fmla="*/ 2147483646 h 174"/>
              <a:gd name="T18" fmla="*/ 2147483646 w 601"/>
              <a:gd name="T19" fmla="*/ 2147483646 h 174"/>
              <a:gd name="T20" fmla="*/ 2147483646 w 601"/>
              <a:gd name="T21" fmla="*/ 2147483646 h 174"/>
              <a:gd name="T22" fmla="*/ 2147483646 w 601"/>
              <a:gd name="T23" fmla="*/ 2147483646 h 174"/>
              <a:gd name="T24" fmla="*/ 2147483646 w 601"/>
              <a:gd name="T25" fmla="*/ 2147483646 h 174"/>
              <a:gd name="T26" fmla="*/ 2147483646 w 601"/>
              <a:gd name="T27" fmla="*/ 2147483646 h 174"/>
              <a:gd name="T28" fmla="*/ 2147483646 w 601"/>
              <a:gd name="T29" fmla="*/ 2147483646 h 174"/>
              <a:gd name="T30" fmla="*/ 2147483646 w 601"/>
              <a:gd name="T31" fmla="*/ 2147483646 h 174"/>
              <a:gd name="T32" fmla="*/ 2147483646 w 601"/>
              <a:gd name="T33" fmla="*/ 2147483646 h 174"/>
              <a:gd name="T34" fmla="*/ 2147483646 w 601"/>
              <a:gd name="T35" fmla="*/ 2147483646 h 174"/>
              <a:gd name="T36" fmla="*/ 2147483646 w 601"/>
              <a:gd name="T37" fmla="*/ 2147483646 h 174"/>
              <a:gd name="T38" fmla="*/ 2147483646 w 601"/>
              <a:gd name="T39" fmla="*/ 0 h 174"/>
              <a:gd name="T40" fmla="*/ 2147483646 w 601"/>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1"/>
              <a:gd name="T64" fmla="*/ 0 h 174"/>
              <a:gd name="T65" fmla="*/ 601 w 601"/>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1" h="174">
                <a:moveTo>
                  <a:pt x="29" y="0"/>
                </a:moveTo>
                <a:lnTo>
                  <a:pt x="20" y="4"/>
                </a:lnTo>
                <a:lnTo>
                  <a:pt x="10" y="10"/>
                </a:lnTo>
                <a:lnTo>
                  <a:pt x="4" y="20"/>
                </a:lnTo>
                <a:lnTo>
                  <a:pt x="0" y="29"/>
                </a:lnTo>
                <a:lnTo>
                  <a:pt x="0" y="145"/>
                </a:lnTo>
                <a:lnTo>
                  <a:pt x="4" y="158"/>
                </a:lnTo>
                <a:lnTo>
                  <a:pt x="10" y="164"/>
                </a:lnTo>
                <a:lnTo>
                  <a:pt x="20" y="171"/>
                </a:lnTo>
                <a:lnTo>
                  <a:pt x="29" y="174"/>
                </a:lnTo>
                <a:lnTo>
                  <a:pt x="572" y="174"/>
                </a:lnTo>
                <a:lnTo>
                  <a:pt x="585" y="171"/>
                </a:lnTo>
                <a:lnTo>
                  <a:pt x="591" y="164"/>
                </a:lnTo>
                <a:lnTo>
                  <a:pt x="598" y="158"/>
                </a:lnTo>
                <a:lnTo>
                  <a:pt x="601" y="145"/>
                </a:lnTo>
                <a:lnTo>
                  <a:pt x="601" y="29"/>
                </a:lnTo>
                <a:lnTo>
                  <a:pt x="598" y="20"/>
                </a:lnTo>
                <a:lnTo>
                  <a:pt x="591" y="10"/>
                </a:lnTo>
                <a:lnTo>
                  <a:pt x="585" y="4"/>
                </a:lnTo>
                <a:lnTo>
                  <a:pt x="572" y="0"/>
                </a:lnTo>
                <a:lnTo>
                  <a:pt x="29" y="0"/>
                </a:lnTo>
                <a:close/>
              </a:path>
            </a:pathLst>
          </a:custGeom>
          <a:solidFill>
            <a:srgbClr val="FFFFCC"/>
          </a:solidFill>
          <a:ln w="4826">
            <a:solidFill>
              <a:srgbClr val="000000"/>
            </a:solidFill>
            <a:prstDash val="solid"/>
            <a:round/>
            <a:headEnd/>
            <a:tailEnd/>
          </a:ln>
        </p:spPr>
        <p:txBody>
          <a:bodyPr/>
          <a:lstStyle/>
          <a:p>
            <a:endParaRPr lang="ja-JP" altLang="en-US" sz="1714"/>
          </a:p>
        </p:txBody>
      </p:sp>
      <p:sp>
        <p:nvSpPr>
          <p:cNvPr id="16398" name="Rectangle 123"/>
          <p:cNvSpPr>
            <a:spLocks noChangeArrowheads="1"/>
          </p:cNvSpPr>
          <p:nvPr/>
        </p:nvSpPr>
        <p:spPr bwMode="auto">
          <a:xfrm>
            <a:off x="5698369" y="1307799"/>
            <a:ext cx="709084"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solidFill>
                  <a:srgbClr val="010000"/>
                </a:solidFill>
                <a:latin typeface="Meiryo UI" panose="020B0604030504040204" pitchFamily="50" charset="-128"/>
                <a:ea typeface="Meiryo UI" panose="020B0604030504040204" pitchFamily="50" charset="-128"/>
              </a:rPr>
              <a:t>再利用</a:t>
            </a:r>
            <a:endParaRPr lang="ja-JP" altLang="en-US" sz="1333">
              <a:latin typeface="Meiryo UI" panose="020B0604030504040204" pitchFamily="50" charset="-128"/>
              <a:ea typeface="Meiryo UI" panose="020B0604030504040204" pitchFamily="50" charset="-128"/>
            </a:endParaRPr>
          </a:p>
        </p:txBody>
      </p:sp>
      <p:grpSp>
        <p:nvGrpSpPr>
          <p:cNvPr id="16399" name="Group 124"/>
          <p:cNvGrpSpPr>
            <a:grpSpLocks/>
          </p:cNvGrpSpPr>
          <p:nvPr/>
        </p:nvGrpSpPr>
        <p:grpSpPr bwMode="auto">
          <a:xfrm>
            <a:off x="8614835" y="5368774"/>
            <a:ext cx="371929" cy="399143"/>
            <a:chOff x="4450" y="3379"/>
            <a:chExt cx="276" cy="321"/>
          </a:xfrm>
        </p:grpSpPr>
        <p:grpSp>
          <p:nvGrpSpPr>
            <p:cNvPr id="16511" name="Group 125"/>
            <p:cNvGrpSpPr>
              <a:grpSpLocks/>
            </p:cNvGrpSpPr>
            <p:nvPr/>
          </p:nvGrpSpPr>
          <p:grpSpPr bwMode="auto">
            <a:xfrm>
              <a:off x="4453" y="3379"/>
              <a:ext cx="273" cy="106"/>
              <a:chOff x="4453" y="3379"/>
              <a:chExt cx="273" cy="106"/>
            </a:xfrm>
          </p:grpSpPr>
          <p:sp>
            <p:nvSpPr>
              <p:cNvPr id="16538" name="Oval 126"/>
              <p:cNvSpPr>
                <a:spLocks noChangeArrowheads="1"/>
              </p:cNvSpPr>
              <p:nvPr/>
            </p:nvSpPr>
            <p:spPr bwMode="auto">
              <a:xfrm>
                <a:off x="4453" y="3379"/>
                <a:ext cx="273" cy="106"/>
              </a:xfrm>
              <a:prstGeom prst="ellipse">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9" name="Oval 127"/>
              <p:cNvSpPr>
                <a:spLocks noChangeArrowheads="1"/>
              </p:cNvSpPr>
              <p:nvPr/>
            </p:nvSpPr>
            <p:spPr bwMode="auto">
              <a:xfrm>
                <a:off x="4453" y="3379"/>
                <a:ext cx="273" cy="106"/>
              </a:xfrm>
              <a:prstGeom prst="ellipse">
                <a:avLst/>
              </a:pr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2" name="Group 128"/>
            <p:cNvGrpSpPr>
              <a:grpSpLocks/>
            </p:cNvGrpSpPr>
            <p:nvPr/>
          </p:nvGrpSpPr>
          <p:grpSpPr bwMode="auto">
            <a:xfrm>
              <a:off x="4450" y="3430"/>
              <a:ext cx="276" cy="270"/>
              <a:chOff x="4450" y="3430"/>
              <a:chExt cx="276" cy="270"/>
            </a:xfrm>
          </p:grpSpPr>
          <p:sp>
            <p:nvSpPr>
              <p:cNvPr id="16513" name="Rectangle 129"/>
              <p:cNvSpPr>
                <a:spLocks noChangeArrowheads="1"/>
              </p:cNvSpPr>
              <p:nvPr/>
            </p:nvSpPr>
            <p:spPr bwMode="auto">
              <a:xfrm>
                <a:off x="4450" y="3430"/>
                <a:ext cx="276" cy="270"/>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14" name="Rectangle 130"/>
              <p:cNvSpPr>
                <a:spLocks noChangeArrowheads="1"/>
              </p:cNvSpPr>
              <p:nvPr/>
            </p:nvSpPr>
            <p:spPr bwMode="auto">
              <a:xfrm>
                <a:off x="4488" y="3462"/>
                <a:ext cx="200" cy="206"/>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15" name="Group 131"/>
              <p:cNvGrpSpPr>
                <a:grpSpLocks/>
              </p:cNvGrpSpPr>
              <p:nvPr/>
            </p:nvGrpSpPr>
            <p:grpSpPr bwMode="auto">
              <a:xfrm>
                <a:off x="4527" y="3498"/>
                <a:ext cx="122" cy="135"/>
                <a:chOff x="4527" y="3498"/>
                <a:chExt cx="122" cy="135"/>
              </a:xfrm>
            </p:grpSpPr>
            <p:sp>
              <p:nvSpPr>
                <p:cNvPr id="16536" name="Rectangle 132"/>
                <p:cNvSpPr>
                  <a:spLocks noChangeArrowheads="1"/>
                </p:cNvSpPr>
                <p:nvPr/>
              </p:nvSpPr>
              <p:spPr bwMode="auto">
                <a:xfrm>
                  <a:off x="4527" y="3498"/>
                  <a:ext cx="119" cy="131"/>
                </a:xfrm>
                <a:prstGeom prst="rect">
                  <a:avLst/>
                </a:pr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7" name="Rectangle 133"/>
                <p:cNvSpPr>
                  <a:spLocks noChangeArrowheads="1"/>
                </p:cNvSpPr>
                <p:nvPr/>
              </p:nvSpPr>
              <p:spPr bwMode="auto">
                <a:xfrm>
                  <a:off x="4527" y="3498"/>
                  <a:ext cx="122"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6" name="Group 134"/>
              <p:cNvGrpSpPr>
                <a:grpSpLocks/>
              </p:cNvGrpSpPr>
              <p:nvPr/>
            </p:nvGrpSpPr>
            <p:grpSpPr bwMode="auto">
              <a:xfrm>
                <a:off x="4527" y="3507"/>
                <a:ext cx="119" cy="29"/>
                <a:chOff x="4527" y="3507"/>
                <a:chExt cx="119" cy="29"/>
              </a:xfrm>
            </p:grpSpPr>
            <p:sp>
              <p:nvSpPr>
                <p:cNvPr id="16532" name="Oval 135"/>
                <p:cNvSpPr>
                  <a:spLocks noChangeArrowheads="1"/>
                </p:cNvSpPr>
                <p:nvPr/>
              </p:nvSpPr>
              <p:spPr bwMode="auto">
                <a:xfrm>
                  <a:off x="4527"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3" name="Oval 136"/>
                <p:cNvSpPr>
                  <a:spLocks noChangeArrowheads="1"/>
                </p:cNvSpPr>
                <p:nvPr/>
              </p:nvSpPr>
              <p:spPr bwMode="auto">
                <a:xfrm>
                  <a:off x="4556"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4" name="Oval 137"/>
                <p:cNvSpPr>
                  <a:spLocks noChangeArrowheads="1"/>
                </p:cNvSpPr>
                <p:nvPr/>
              </p:nvSpPr>
              <p:spPr bwMode="auto">
                <a:xfrm>
                  <a:off x="4585"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5" name="Oval 138"/>
                <p:cNvSpPr>
                  <a:spLocks noChangeArrowheads="1"/>
                </p:cNvSpPr>
                <p:nvPr/>
              </p:nvSpPr>
              <p:spPr bwMode="auto">
                <a:xfrm>
                  <a:off x="4614"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7" name="Group 139"/>
              <p:cNvGrpSpPr>
                <a:grpSpLocks/>
              </p:cNvGrpSpPr>
              <p:nvPr/>
            </p:nvGrpSpPr>
            <p:grpSpPr bwMode="auto">
              <a:xfrm>
                <a:off x="4527" y="3536"/>
                <a:ext cx="119" cy="32"/>
                <a:chOff x="4527" y="3536"/>
                <a:chExt cx="119" cy="32"/>
              </a:xfrm>
            </p:grpSpPr>
            <p:sp>
              <p:nvSpPr>
                <p:cNvPr id="16528" name="Oval 140"/>
                <p:cNvSpPr>
                  <a:spLocks noChangeArrowheads="1"/>
                </p:cNvSpPr>
                <p:nvPr/>
              </p:nvSpPr>
              <p:spPr bwMode="auto">
                <a:xfrm>
                  <a:off x="4527"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9" name="Oval 141"/>
                <p:cNvSpPr>
                  <a:spLocks noChangeArrowheads="1"/>
                </p:cNvSpPr>
                <p:nvPr/>
              </p:nvSpPr>
              <p:spPr bwMode="auto">
                <a:xfrm>
                  <a:off x="4556"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0" name="Oval 142"/>
                <p:cNvSpPr>
                  <a:spLocks noChangeArrowheads="1"/>
                </p:cNvSpPr>
                <p:nvPr/>
              </p:nvSpPr>
              <p:spPr bwMode="auto">
                <a:xfrm>
                  <a:off x="4585"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1" name="Oval 143"/>
                <p:cNvSpPr>
                  <a:spLocks noChangeArrowheads="1"/>
                </p:cNvSpPr>
                <p:nvPr/>
              </p:nvSpPr>
              <p:spPr bwMode="auto">
                <a:xfrm>
                  <a:off x="4614"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8" name="Group 144"/>
              <p:cNvGrpSpPr>
                <a:grpSpLocks/>
              </p:cNvGrpSpPr>
              <p:nvPr/>
            </p:nvGrpSpPr>
            <p:grpSpPr bwMode="auto">
              <a:xfrm>
                <a:off x="4527" y="3568"/>
                <a:ext cx="119" cy="32"/>
                <a:chOff x="4527" y="3568"/>
                <a:chExt cx="119" cy="32"/>
              </a:xfrm>
            </p:grpSpPr>
            <p:sp>
              <p:nvSpPr>
                <p:cNvPr id="16524" name="Oval 145"/>
                <p:cNvSpPr>
                  <a:spLocks noChangeArrowheads="1"/>
                </p:cNvSpPr>
                <p:nvPr/>
              </p:nvSpPr>
              <p:spPr bwMode="auto">
                <a:xfrm>
                  <a:off x="4527"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5" name="Oval 146"/>
                <p:cNvSpPr>
                  <a:spLocks noChangeArrowheads="1"/>
                </p:cNvSpPr>
                <p:nvPr/>
              </p:nvSpPr>
              <p:spPr bwMode="auto">
                <a:xfrm>
                  <a:off x="4556"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6" name="Oval 147"/>
                <p:cNvSpPr>
                  <a:spLocks noChangeArrowheads="1"/>
                </p:cNvSpPr>
                <p:nvPr/>
              </p:nvSpPr>
              <p:spPr bwMode="auto">
                <a:xfrm>
                  <a:off x="4585"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7" name="Oval 148"/>
                <p:cNvSpPr>
                  <a:spLocks noChangeArrowheads="1"/>
                </p:cNvSpPr>
                <p:nvPr/>
              </p:nvSpPr>
              <p:spPr bwMode="auto">
                <a:xfrm>
                  <a:off x="4614"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9" name="Group 149"/>
              <p:cNvGrpSpPr>
                <a:grpSpLocks/>
              </p:cNvGrpSpPr>
              <p:nvPr/>
            </p:nvGrpSpPr>
            <p:grpSpPr bwMode="auto">
              <a:xfrm>
                <a:off x="4527" y="3597"/>
                <a:ext cx="119" cy="32"/>
                <a:chOff x="4527" y="3597"/>
                <a:chExt cx="119" cy="32"/>
              </a:xfrm>
            </p:grpSpPr>
            <p:sp>
              <p:nvSpPr>
                <p:cNvPr id="16520" name="Oval 150"/>
                <p:cNvSpPr>
                  <a:spLocks noChangeArrowheads="1"/>
                </p:cNvSpPr>
                <p:nvPr/>
              </p:nvSpPr>
              <p:spPr bwMode="auto">
                <a:xfrm>
                  <a:off x="4527"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1" name="Oval 151"/>
                <p:cNvSpPr>
                  <a:spLocks noChangeArrowheads="1"/>
                </p:cNvSpPr>
                <p:nvPr/>
              </p:nvSpPr>
              <p:spPr bwMode="auto">
                <a:xfrm>
                  <a:off x="4556"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2" name="Oval 152"/>
                <p:cNvSpPr>
                  <a:spLocks noChangeArrowheads="1"/>
                </p:cNvSpPr>
                <p:nvPr/>
              </p:nvSpPr>
              <p:spPr bwMode="auto">
                <a:xfrm>
                  <a:off x="4585"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3" name="Oval 153"/>
                <p:cNvSpPr>
                  <a:spLocks noChangeArrowheads="1"/>
                </p:cNvSpPr>
                <p:nvPr/>
              </p:nvSpPr>
              <p:spPr bwMode="auto">
                <a:xfrm>
                  <a:off x="4614"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sp>
        <p:nvSpPr>
          <p:cNvPr id="16400" name="Rectangle 154"/>
          <p:cNvSpPr>
            <a:spLocks noChangeArrowheads="1"/>
          </p:cNvSpPr>
          <p:nvPr/>
        </p:nvSpPr>
        <p:spPr bwMode="auto">
          <a:xfrm>
            <a:off x="7713740" y="1498298"/>
            <a:ext cx="528991"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solidFill>
                  <a:srgbClr val="010000"/>
                </a:solidFill>
                <a:latin typeface="Meiryo UI" panose="020B0604030504040204" pitchFamily="50" charset="-128"/>
                <a:ea typeface="Meiryo UI" panose="020B0604030504040204" pitchFamily="50" charset="-128"/>
              </a:rPr>
              <a:t>～１</a:t>
            </a:r>
            <a:r>
              <a:rPr lang="en-US" altLang="ja-JP" sz="1143">
                <a:solidFill>
                  <a:srgbClr val="010000"/>
                </a:solidFill>
                <a:latin typeface="Meiryo UI" panose="020B0604030504040204" pitchFamily="50" charset="-128"/>
                <a:ea typeface="Meiryo UI" panose="020B0604030504040204" pitchFamily="50" charset="-128"/>
              </a:rPr>
              <a:t>0</a:t>
            </a:r>
            <a:r>
              <a:rPr lang="ja-JP" altLang="en-US" sz="1143">
                <a:solidFill>
                  <a:srgbClr val="010000"/>
                </a:solidFill>
                <a:latin typeface="Meiryo UI" panose="020B0604030504040204" pitchFamily="50" charset="-128"/>
                <a:ea typeface="Meiryo UI" panose="020B0604030504040204" pitchFamily="50" charset="-128"/>
              </a:rPr>
              <a:t>ｍ</a:t>
            </a:r>
            <a:endParaRPr lang="ja-JP" altLang="en-US" sz="1143">
              <a:latin typeface="Meiryo UI" panose="020B0604030504040204" pitchFamily="50" charset="-128"/>
              <a:ea typeface="Meiryo UI" panose="020B0604030504040204" pitchFamily="50" charset="-128"/>
            </a:endParaRPr>
          </a:p>
        </p:txBody>
      </p:sp>
      <p:sp>
        <p:nvSpPr>
          <p:cNvPr id="153" name="Rectangle 155"/>
          <p:cNvSpPr>
            <a:spLocks noChangeArrowheads="1"/>
          </p:cNvSpPr>
          <p:nvPr/>
        </p:nvSpPr>
        <p:spPr bwMode="auto">
          <a:xfrm>
            <a:off x="2022110" y="1412769"/>
            <a:ext cx="1548851" cy="278538"/>
          </a:xfrm>
          <a:prstGeom prst="rect">
            <a:avLst/>
          </a:prstGeom>
          <a:solidFill>
            <a:srgbClr val="CC99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810" dirty="0">
                <a:latin typeface="Meiryo UI" panose="020B0604030504040204" pitchFamily="50" charset="-128"/>
                <a:ea typeface="Meiryo UI" panose="020B0604030504040204" pitchFamily="50" charset="-128"/>
              </a:rPr>
              <a:t>原子力発電所</a:t>
            </a:r>
          </a:p>
        </p:txBody>
      </p:sp>
      <p:grpSp>
        <p:nvGrpSpPr>
          <p:cNvPr id="16404" name="Group 156"/>
          <p:cNvGrpSpPr>
            <a:grpSpLocks/>
          </p:cNvGrpSpPr>
          <p:nvPr/>
        </p:nvGrpSpPr>
        <p:grpSpPr bwMode="auto">
          <a:xfrm>
            <a:off x="5400525" y="1731131"/>
            <a:ext cx="188988" cy="145143"/>
            <a:chOff x="2263" y="1189"/>
            <a:chExt cx="234" cy="122"/>
          </a:xfrm>
        </p:grpSpPr>
        <p:sp>
          <p:nvSpPr>
            <p:cNvPr id="16509" name="Freeform 157"/>
            <p:cNvSpPr>
              <a:spLocks/>
            </p:cNvSpPr>
            <p:nvPr/>
          </p:nvSpPr>
          <p:spPr bwMode="auto">
            <a:xfrm>
              <a:off x="2263" y="1189"/>
              <a:ext cx="193" cy="103"/>
            </a:xfrm>
            <a:custGeom>
              <a:avLst/>
              <a:gdLst>
                <a:gd name="T0" fmla="*/ 0 w 193"/>
                <a:gd name="T1" fmla="*/ 0 h 103"/>
                <a:gd name="T2" fmla="*/ 0 w 193"/>
                <a:gd name="T3" fmla="*/ 10 h 103"/>
                <a:gd name="T4" fmla="*/ 116 w 193"/>
                <a:gd name="T5" fmla="*/ 10 h 103"/>
                <a:gd name="T6" fmla="*/ 116 w 193"/>
                <a:gd name="T7" fmla="*/ 3 h 103"/>
                <a:gd name="T8" fmla="*/ 112 w 193"/>
                <a:gd name="T9" fmla="*/ 3 h 103"/>
                <a:gd name="T10" fmla="*/ 112 w 193"/>
                <a:gd name="T11" fmla="*/ 96 h 103"/>
                <a:gd name="T12" fmla="*/ 112 w 193"/>
                <a:gd name="T13" fmla="*/ 100 h 103"/>
                <a:gd name="T14" fmla="*/ 116 w 193"/>
                <a:gd name="T15" fmla="*/ 103 h 103"/>
                <a:gd name="T16" fmla="*/ 193 w 193"/>
                <a:gd name="T17" fmla="*/ 103 h 103"/>
                <a:gd name="T18" fmla="*/ 193 w 193"/>
                <a:gd name="T19" fmla="*/ 93 h 103"/>
                <a:gd name="T20" fmla="*/ 116 w 193"/>
                <a:gd name="T21" fmla="*/ 93 h 103"/>
                <a:gd name="T22" fmla="*/ 116 w 193"/>
                <a:gd name="T23" fmla="*/ 96 h 103"/>
                <a:gd name="T24" fmla="*/ 122 w 193"/>
                <a:gd name="T25" fmla="*/ 96 h 103"/>
                <a:gd name="T26" fmla="*/ 122 w 193"/>
                <a:gd name="T27" fmla="*/ 3 h 103"/>
                <a:gd name="T28" fmla="*/ 122 w 193"/>
                <a:gd name="T29" fmla="*/ 0 h 103"/>
                <a:gd name="T30" fmla="*/ 116 w 193"/>
                <a:gd name="T31" fmla="*/ 0 h 103"/>
                <a:gd name="T32" fmla="*/ 0 w 193"/>
                <a:gd name="T33" fmla="*/ 0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3"/>
                <a:gd name="T52" fmla="*/ 0 h 103"/>
                <a:gd name="T53" fmla="*/ 193 w 19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3" h="103">
                  <a:moveTo>
                    <a:pt x="0" y="0"/>
                  </a:moveTo>
                  <a:lnTo>
                    <a:pt x="0" y="10"/>
                  </a:lnTo>
                  <a:lnTo>
                    <a:pt x="116" y="10"/>
                  </a:lnTo>
                  <a:lnTo>
                    <a:pt x="116" y="3"/>
                  </a:lnTo>
                  <a:lnTo>
                    <a:pt x="112" y="3"/>
                  </a:lnTo>
                  <a:lnTo>
                    <a:pt x="112" y="96"/>
                  </a:lnTo>
                  <a:lnTo>
                    <a:pt x="112" y="100"/>
                  </a:lnTo>
                  <a:lnTo>
                    <a:pt x="116" y="103"/>
                  </a:lnTo>
                  <a:lnTo>
                    <a:pt x="193" y="103"/>
                  </a:lnTo>
                  <a:lnTo>
                    <a:pt x="193" y="93"/>
                  </a:lnTo>
                  <a:lnTo>
                    <a:pt x="116" y="93"/>
                  </a:lnTo>
                  <a:lnTo>
                    <a:pt x="116" y="96"/>
                  </a:lnTo>
                  <a:lnTo>
                    <a:pt x="122" y="96"/>
                  </a:lnTo>
                  <a:lnTo>
                    <a:pt x="122" y="3"/>
                  </a:lnTo>
                  <a:lnTo>
                    <a:pt x="122" y="0"/>
                  </a:lnTo>
                  <a:lnTo>
                    <a:pt x="116" y="0"/>
                  </a:lnTo>
                  <a:lnTo>
                    <a:pt x="0" y="0"/>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sp>
          <p:nvSpPr>
            <p:cNvPr id="16510" name="Freeform 158"/>
            <p:cNvSpPr>
              <a:spLocks/>
            </p:cNvSpPr>
            <p:nvPr/>
          </p:nvSpPr>
          <p:spPr bwMode="auto">
            <a:xfrm>
              <a:off x="2449" y="1263"/>
              <a:ext cx="48" cy="48"/>
            </a:xfrm>
            <a:custGeom>
              <a:avLst/>
              <a:gdLst>
                <a:gd name="T0" fmla="*/ 0 w 48"/>
                <a:gd name="T1" fmla="*/ 48 h 48"/>
                <a:gd name="T2" fmla="*/ 48 w 48"/>
                <a:gd name="T3" fmla="*/ 22 h 48"/>
                <a:gd name="T4" fmla="*/ 0 w 48"/>
                <a:gd name="T5" fmla="*/ 0 h 48"/>
                <a:gd name="T6" fmla="*/ 0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48"/>
                  </a:moveTo>
                  <a:lnTo>
                    <a:pt x="48" y="22"/>
                  </a:lnTo>
                  <a:lnTo>
                    <a:pt x="0" y="0"/>
                  </a:lnTo>
                  <a:lnTo>
                    <a:pt x="0" y="48"/>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grpSp>
      <p:grpSp>
        <p:nvGrpSpPr>
          <p:cNvPr id="16405" name="Group 159"/>
          <p:cNvGrpSpPr>
            <a:grpSpLocks/>
          </p:cNvGrpSpPr>
          <p:nvPr/>
        </p:nvGrpSpPr>
        <p:grpSpPr bwMode="auto">
          <a:xfrm>
            <a:off x="5359704" y="1354667"/>
            <a:ext cx="263071" cy="353786"/>
            <a:chOff x="2263" y="910"/>
            <a:chExt cx="234" cy="289"/>
          </a:xfrm>
        </p:grpSpPr>
        <p:sp>
          <p:nvSpPr>
            <p:cNvPr id="16507" name="Freeform 160"/>
            <p:cNvSpPr>
              <a:spLocks/>
            </p:cNvSpPr>
            <p:nvPr/>
          </p:nvSpPr>
          <p:spPr bwMode="auto">
            <a:xfrm>
              <a:off x="2263" y="929"/>
              <a:ext cx="193" cy="270"/>
            </a:xfrm>
            <a:custGeom>
              <a:avLst/>
              <a:gdLst>
                <a:gd name="T0" fmla="*/ 0 w 193"/>
                <a:gd name="T1" fmla="*/ 260 h 270"/>
                <a:gd name="T2" fmla="*/ 0 w 193"/>
                <a:gd name="T3" fmla="*/ 270 h 270"/>
                <a:gd name="T4" fmla="*/ 116 w 193"/>
                <a:gd name="T5" fmla="*/ 270 h 270"/>
                <a:gd name="T6" fmla="*/ 119 w 193"/>
                <a:gd name="T7" fmla="*/ 270 h 270"/>
                <a:gd name="T8" fmla="*/ 122 w 193"/>
                <a:gd name="T9" fmla="*/ 263 h 270"/>
                <a:gd name="T10" fmla="*/ 122 w 193"/>
                <a:gd name="T11" fmla="*/ 3 h 270"/>
                <a:gd name="T12" fmla="*/ 116 w 193"/>
                <a:gd name="T13" fmla="*/ 3 h 270"/>
                <a:gd name="T14" fmla="*/ 116 w 193"/>
                <a:gd name="T15" fmla="*/ 10 h 270"/>
                <a:gd name="T16" fmla="*/ 193 w 193"/>
                <a:gd name="T17" fmla="*/ 10 h 270"/>
                <a:gd name="T18" fmla="*/ 193 w 193"/>
                <a:gd name="T19" fmla="*/ 0 h 270"/>
                <a:gd name="T20" fmla="*/ 116 w 193"/>
                <a:gd name="T21" fmla="*/ 0 h 270"/>
                <a:gd name="T22" fmla="*/ 112 w 193"/>
                <a:gd name="T23" fmla="*/ 0 h 270"/>
                <a:gd name="T24" fmla="*/ 112 w 193"/>
                <a:gd name="T25" fmla="*/ 3 h 270"/>
                <a:gd name="T26" fmla="*/ 112 w 193"/>
                <a:gd name="T27" fmla="*/ 263 h 270"/>
                <a:gd name="T28" fmla="*/ 116 w 193"/>
                <a:gd name="T29" fmla="*/ 263 h 270"/>
                <a:gd name="T30" fmla="*/ 116 w 193"/>
                <a:gd name="T31" fmla="*/ 260 h 270"/>
                <a:gd name="T32" fmla="*/ 0 w 193"/>
                <a:gd name="T33" fmla="*/ 260 h 2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3"/>
                <a:gd name="T52" fmla="*/ 0 h 270"/>
                <a:gd name="T53" fmla="*/ 193 w 193"/>
                <a:gd name="T54" fmla="*/ 270 h 2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3" h="270">
                  <a:moveTo>
                    <a:pt x="0" y="260"/>
                  </a:moveTo>
                  <a:lnTo>
                    <a:pt x="0" y="270"/>
                  </a:lnTo>
                  <a:lnTo>
                    <a:pt x="116" y="270"/>
                  </a:lnTo>
                  <a:lnTo>
                    <a:pt x="119" y="270"/>
                  </a:lnTo>
                  <a:lnTo>
                    <a:pt x="122" y="263"/>
                  </a:lnTo>
                  <a:lnTo>
                    <a:pt x="122" y="3"/>
                  </a:lnTo>
                  <a:lnTo>
                    <a:pt x="116" y="3"/>
                  </a:lnTo>
                  <a:lnTo>
                    <a:pt x="116" y="10"/>
                  </a:lnTo>
                  <a:lnTo>
                    <a:pt x="193" y="10"/>
                  </a:lnTo>
                  <a:lnTo>
                    <a:pt x="193" y="0"/>
                  </a:lnTo>
                  <a:lnTo>
                    <a:pt x="116" y="0"/>
                  </a:lnTo>
                  <a:lnTo>
                    <a:pt x="112" y="0"/>
                  </a:lnTo>
                  <a:lnTo>
                    <a:pt x="112" y="3"/>
                  </a:lnTo>
                  <a:lnTo>
                    <a:pt x="112" y="263"/>
                  </a:lnTo>
                  <a:lnTo>
                    <a:pt x="116" y="263"/>
                  </a:lnTo>
                  <a:lnTo>
                    <a:pt x="116" y="260"/>
                  </a:lnTo>
                  <a:lnTo>
                    <a:pt x="0" y="260"/>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sp>
          <p:nvSpPr>
            <p:cNvPr id="16508" name="Freeform 161"/>
            <p:cNvSpPr>
              <a:spLocks/>
            </p:cNvSpPr>
            <p:nvPr/>
          </p:nvSpPr>
          <p:spPr bwMode="auto">
            <a:xfrm>
              <a:off x="2449" y="910"/>
              <a:ext cx="48" cy="48"/>
            </a:xfrm>
            <a:custGeom>
              <a:avLst/>
              <a:gdLst>
                <a:gd name="T0" fmla="*/ 0 w 48"/>
                <a:gd name="T1" fmla="*/ 48 h 48"/>
                <a:gd name="T2" fmla="*/ 48 w 48"/>
                <a:gd name="T3" fmla="*/ 22 h 48"/>
                <a:gd name="T4" fmla="*/ 0 w 48"/>
                <a:gd name="T5" fmla="*/ 0 h 48"/>
                <a:gd name="T6" fmla="*/ 0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48"/>
                  </a:moveTo>
                  <a:lnTo>
                    <a:pt x="48" y="22"/>
                  </a:lnTo>
                  <a:lnTo>
                    <a:pt x="0" y="0"/>
                  </a:lnTo>
                  <a:lnTo>
                    <a:pt x="0" y="48"/>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grpSp>
      <p:grpSp>
        <p:nvGrpSpPr>
          <p:cNvPr id="16406" name="Group 162"/>
          <p:cNvGrpSpPr>
            <a:grpSpLocks/>
          </p:cNvGrpSpPr>
          <p:nvPr/>
        </p:nvGrpSpPr>
        <p:grpSpPr bwMode="auto">
          <a:xfrm>
            <a:off x="5417156" y="1628322"/>
            <a:ext cx="1587500" cy="755952"/>
            <a:chOff x="2263" y="1362"/>
            <a:chExt cx="1265" cy="299"/>
          </a:xfrm>
        </p:grpSpPr>
        <p:sp>
          <p:nvSpPr>
            <p:cNvPr id="16505" name="Freeform 163"/>
            <p:cNvSpPr>
              <a:spLocks/>
            </p:cNvSpPr>
            <p:nvPr/>
          </p:nvSpPr>
          <p:spPr bwMode="auto">
            <a:xfrm>
              <a:off x="2263" y="1404"/>
              <a:ext cx="1246" cy="257"/>
            </a:xfrm>
            <a:custGeom>
              <a:avLst/>
              <a:gdLst>
                <a:gd name="T0" fmla="*/ 0 w 1246"/>
                <a:gd name="T1" fmla="*/ 247 h 257"/>
                <a:gd name="T2" fmla="*/ 0 w 1246"/>
                <a:gd name="T3" fmla="*/ 257 h 257"/>
                <a:gd name="T4" fmla="*/ 1240 w 1246"/>
                <a:gd name="T5" fmla="*/ 257 h 257"/>
                <a:gd name="T6" fmla="*/ 1243 w 1246"/>
                <a:gd name="T7" fmla="*/ 257 h 257"/>
                <a:gd name="T8" fmla="*/ 1246 w 1246"/>
                <a:gd name="T9" fmla="*/ 251 h 257"/>
                <a:gd name="T10" fmla="*/ 1246 w 1246"/>
                <a:gd name="T11" fmla="*/ 0 h 257"/>
                <a:gd name="T12" fmla="*/ 1236 w 1246"/>
                <a:gd name="T13" fmla="*/ 0 h 257"/>
                <a:gd name="T14" fmla="*/ 1236 w 1246"/>
                <a:gd name="T15" fmla="*/ 251 h 257"/>
                <a:gd name="T16" fmla="*/ 1240 w 1246"/>
                <a:gd name="T17" fmla="*/ 251 h 257"/>
                <a:gd name="T18" fmla="*/ 1240 w 1246"/>
                <a:gd name="T19" fmla="*/ 247 h 257"/>
                <a:gd name="T20" fmla="*/ 0 w 1246"/>
                <a:gd name="T21" fmla="*/ 247 h 2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6"/>
                <a:gd name="T34" fmla="*/ 0 h 257"/>
                <a:gd name="T35" fmla="*/ 1246 w 1246"/>
                <a:gd name="T36" fmla="*/ 257 h 2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6" h="257">
                  <a:moveTo>
                    <a:pt x="0" y="247"/>
                  </a:moveTo>
                  <a:lnTo>
                    <a:pt x="0" y="257"/>
                  </a:lnTo>
                  <a:lnTo>
                    <a:pt x="1240" y="257"/>
                  </a:lnTo>
                  <a:lnTo>
                    <a:pt x="1243" y="257"/>
                  </a:lnTo>
                  <a:lnTo>
                    <a:pt x="1246" y="251"/>
                  </a:lnTo>
                  <a:lnTo>
                    <a:pt x="1246" y="0"/>
                  </a:lnTo>
                  <a:lnTo>
                    <a:pt x="1236" y="0"/>
                  </a:lnTo>
                  <a:lnTo>
                    <a:pt x="1236" y="251"/>
                  </a:lnTo>
                  <a:lnTo>
                    <a:pt x="1240" y="251"/>
                  </a:lnTo>
                  <a:lnTo>
                    <a:pt x="1240" y="247"/>
                  </a:lnTo>
                  <a:lnTo>
                    <a:pt x="0" y="247"/>
                  </a:lnTo>
                  <a:close/>
                </a:path>
              </a:pathLst>
            </a:custGeom>
            <a:solidFill>
              <a:srgbClr val="00FFFF"/>
            </a:solidFill>
            <a:ln w="38100" cmpd="sng">
              <a:solidFill>
                <a:srgbClr val="00B0F0"/>
              </a:solidFill>
              <a:round/>
              <a:headEnd/>
              <a:tailEnd/>
            </a:ln>
          </p:spPr>
          <p:txBody>
            <a:bodyPr/>
            <a:lstStyle/>
            <a:p>
              <a:endParaRPr lang="ja-JP" altLang="en-US" sz="1714"/>
            </a:p>
          </p:txBody>
        </p:sp>
        <p:sp>
          <p:nvSpPr>
            <p:cNvPr id="16506" name="Freeform 164"/>
            <p:cNvSpPr>
              <a:spLocks/>
            </p:cNvSpPr>
            <p:nvPr/>
          </p:nvSpPr>
          <p:spPr bwMode="auto">
            <a:xfrm>
              <a:off x="3480" y="1362"/>
              <a:ext cx="48" cy="49"/>
            </a:xfrm>
            <a:custGeom>
              <a:avLst/>
              <a:gdLst>
                <a:gd name="T0" fmla="*/ 48 w 48"/>
                <a:gd name="T1" fmla="*/ 49 h 49"/>
                <a:gd name="T2" fmla="*/ 23 w 48"/>
                <a:gd name="T3" fmla="*/ 0 h 49"/>
                <a:gd name="T4" fmla="*/ 0 w 48"/>
                <a:gd name="T5" fmla="*/ 49 h 49"/>
                <a:gd name="T6" fmla="*/ 48 w 48"/>
                <a:gd name="T7" fmla="*/ 49 h 49"/>
                <a:gd name="T8" fmla="*/ 0 60000 65536"/>
                <a:gd name="T9" fmla="*/ 0 60000 65536"/>
                <a:gd name="T10" fmla="*/ 0 60000 65536"/>
                <a:gd name="T11" fmla="*/ 0 60000 65536"/>
                <a:gd name="T12" fmla="*/ 0 w 48"/>
                <a:gd name="T13" fmla="*/ 0 h 49"/>
                <a:gd name="T14" fmla="*/ 48 w 48"/>
                <a:gd name="T15" fmla="*/ 49 h 49"/>
              </a:gdLst>
              <a:ahLst/>
              <a:cxnLst>
                <a:cxn ang="T8">
                  <a:pos x="T0" y="T1"/>
                </a:cxn>
                <a:cxn ang="T9">
                  <a:pos x="T2" y="T3"/>
                </a:cxn>
                <a:cxn ang="T10">
                  <a:pos x="T4" y="T5"/>
                </a:cxn>
                <a:cxn ang="T11">
                  <a:pos x="T6" y="T7"/>
                </a:cxn>
              </a:cxnLst>
              <a:rect l="T12" t="T13" r="T14" b="T15"/>
              <a:pathLst>
                <a:path w="48" h="49">
                  <a:moveTo>
                    <a:pt x="48" y="49"/>
                  </a:moveTo>
                  <a:lnTo>
                    <a:pt x="23" y="0"/>
                  </a:lnTo>
                  <a:lnTo>
                    <a:pt x="0" y="49"/>
                  </a:lnTo>
                  <a:lnTo>
                    <a:pt x="48" y="49"/>
                  </a:lnTo>
                  <a:close/>
                </a:path>
              </a:pathLst>
            </a:custGeom>
            <a:solidFill>
              <a:srgbClr val="00FFFF"/>
            </a:solidFill>
            <a:ln w="38100" cmpd="sng">
              <a:solidFill>
                <a:srgbClr val="00B0F0"/>
              </a:solidFill>
              <a:round/>
              <a:headEnd/>
              <a:tailEnd/>
            </a:ln>
          </p:spPr>
          <p:txBody>
            <a:bodyPr/>
            <a:lstStyle/>
            <a:p>
              <a:endParaRPr lang="ja-JP" altLang="en-US" sz="1714"/>
            </a:p>
          </p:txBody>
        </p:sp>
      </p:grpSp>
      <p:grpSp>
        <p:nvGrpSpPr>
          <p:cNvPr id="163" name="Group 165"/>
          <p:cNvGrpSpPr>
            <a:grpSpLocks/>
          </p:cNvGrpSpPr>
          <p:nvPr/>
        </p:nvGrpSpPr>
        <p:grpSpPr bwMode="auto">
          <a:xfrm>
            <a:off x="5569703" y="2256519"/>
            <a:ext cx="2172524" cy="564677"/>
            <a:chOff x="2263" y="1655"/>
            <a:chExt cx="1875" cy="468"/>
          </a:xfrm>
          <a:solidFill>
            <a:srgbClr val="00B0F0"/>
          </a:solidFill>
        </p:grpSpPr>
        <p:sp>
          <p:nvSpPr>
            <p:cNvPr id="164" name="Freeform 166"/>
            <p:cNvSpPr>
              <a:spLocks/>
            </p:cNvSpPr>
            <p:nvPr/>
          </p:nvSpPr>
          <p:spPr bwMode="auto">
            <a:xfrm>
              <a:off x="2263" y="1696"/>
              <a:ext cx="1856" cy="427"/>
            </a:xfrm>
            <a:custGeom>
              <a:avLst/>
              <a:gdLst>
                <a:gd name="T0" fmla="*/ 0 w 1856"/>
                <a:gd name="T1" fmla="*/ 418 h 427"/>
                <a:gd name="T2" fmla="*/ 0 w 1856"/>
                <a:gd name="T3" fmla="*/ 427 h 427"/>
                <a:gd name="T4" fmla="*/ 1850 w 1856"/>
                <a:gd name="T5" fmla="*/ 427 h 427"/>
                <a:gd name="T6" fmla="*/ 1853 w 1856"/>
                <a:gd name="T7" fmla="*/ 427 h 427"/>
                <a:gd name="T8" fmla="*/ 1856 w 1856"/>
                <a:gd name="T9" fmla="*/ 421 h 427"/>
                <a:gd name="T10" fmla="*/ 1856 w 1856"/>
                <a:gd name="T11" fmla="*/ 0 h 427"/>
                <a:gd name="T12" fmla="*/ 1847 w 1856"/>
                <a:gd name="T13" fmla="*/ 0 h 427"/>
                <a:gd name="T14" fmla="*/ 1847 w 1856"/>
                <a:gd name="T15" fmla="*/ 421 h 427"/>
                <a:gd name="T16" fmla="*/ 1850 w 1856"/>
                <a:gd name="T17" fmla="*/ 421 h 427"/>
                <a:gd name="T18" fmla="*/ 1850 w 1856"/>
                <a:gd name="T19" fmla="*/ 418 h 427"/>
                <a:gd name="T20" fmla="*/ 0 w 1856"/>
                <a:gd name="T21" fmla="*/ 418 h 4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6"/>
                <a:gd name="T34" fmla="*/ 0 h 427"/>
                <a:gd name="T35" fmla="*/ 1856 w 1856"/>
                <a:gd name="T36" fmla="*/ 427 h 4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6" h="427">
                  <a:moveTo>
                    <a:pt x="0" y="418"/>
                  </a:moveTo>
                  <a:lnTo>
                    <a:pt x="0" y="427"/>
                  </a:lnTo>
                  <a:lnTo>
                    <a:pt x="1850" y="427"/>
                  </a:lnTo>
                  <a:lnTo>
                    <a:pt x="1853" y="427"/>
                  </a:lnTo>
                  <a:lnTo>
                    <a:pt x="1856" y="421"/>
                  </a:lnTo>
                  <a:lnTo>
                    <a:pt x="1856" y="0"/>
                  </a:lnTo>
                  <a:lnTo>
                    <a:pt x="1847" y="0"/>
                  </a:lnTo>
                  <a:lnTo>
                    <a:pt x="1847" y="421"/>
                  </a:lnTo>
                  <a:lnTo>
                    <a:pt x="1850" y="421"/>
                  </a:lnTo>
                  <a:lnTo>
                    <a:pt x="1850" y="418"/>
                  </a:lnTo>
                  <a:lnTo>
                    <a:pt x="0" y="418"/>
                  </a:lnTo>
                  <a:close/>
                </a:path>
              </a:pathLst>
            </a:custGeom>
            <a:grpFill/>
            <a:ln w="38100" cmpd="sng">
              <a:solidFill>
                <a:srgbClr val="00B0F0"/>
              </a:solidFill>
              <a:round/>
              <a:headEnd/>
              <a:tailEnd/>
            </a:ln>
          </p:spPr>
          <p:txBody>
            <a:bodyPr/>
            <a:lstStyle/>
            <a:p>
              <a:pPr eaLnBrk="1" hangingPunct="1">
                <a:defRPr/>
              </a:pPr>
              <a:endParaRPr lang="ja-JP" altLang="en-US" sz="1714">
                <a:latin typeface="Meiryo UI" panose="020B0604030504040204" pitchFamily="50" charset="-128"/>
                <a:ea typeface="Meiryo UI" panose="020B0604030504040204" pitchFamily="50" charset="-128"/>
              </a:endParaRPr>
            </a:p>
          </p:txBody>
        </p:sp>
        <p:sp>
          <p:nvSpPr>
            <p:cNvPr id="165" name="Freeform 167"/>
            <p:cNvSpPr>
              <a:spLocks/>
            </p:cNvSpPr>
            <p:nvPr/>
          </p:nvSpPr>
          <p:spPr bwMode="auto">
            <a:xfrm>
              <a:off x="4090" y="1655"/>
              <a:ext cx="48" cy="48"/>
            </a:xfrm>
            <a:custGeom>
              <a:avLst/>
              <a:gdLst>
                <a:gd name="T0" fmla="*/ 48 w 48"/>
                <a:gd name="T1" fmla="*/ 48 h 48"/>
                <a:gd name="T2" fmla="*/ 23 w 48"/>
                <a:gd name="T3" fmla="*/ 0 h 48"/>
                <a:gd name="T4" fmla="*/ 0 w 48"/>
                <a:gd name="T5" fmla="*/ 48 h 48"/>
                <a:gd name="T6" fmla="*/ 48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48" y="48"/>
                  </a:moveTo>
                  <a:lnTo>
                    <a:pt x="23" y="0"/>
                  </a:lnTo>
                  <a:lnTo>
                    <a:pt x="0" y="48"/>
                  </a:lnTo>
                  <a:lnTo>
                    <a:pt x="48" y="48"/>
                  </a:lnTo>
                  <a:close/>
                </a:path>
              </a:pathLst>
            </a:custGeom>
            <a:grpFill/>
            <a:ln w="38100" cmpd="sng">
              <a:solidFill>
                <a:srgbClr val="00B0F0"/>
              </a:solidFill>
              <a:round/>
              <a:headEnd/>
              <a:tailEnd/>
            </a:ln>
          </p:spPr>
          <p:txBody>
            <a:bodyPr/>
            <a:lstStyle/>
            <a:p>
              <a:pPr eaLnBrk="1" hangingPunct="1">
                <a:defRPr/>
              </a:pPr>
              <a:endParaRPr lang="ja-JP" altLang="en-US" sz="1714">
                <a:latin typeface="Meiryo UI" panose="020B0604030504040204" pitchFamily="50" charset="-128"/>
                <a:ea typeface="Meiryo UI" panose="020B0604030504040204" pitchFamily="50" charset="-128"/>
              </a:endParaRPr>
            </a:p>
          </p:txBody>
        </p:sp>
      </p:grpSp>
      <p:grpSp>
        <p:nvGrpSpPr>
          <p:cNvPr id="16408" name="Group 168"/>
          <p:cNvGrpSpPr>
            <a:grpSpLocks/>
          </p:cNvGrpSpPr>
          <p:nvPr/>
        </p:nvGrpSpPr>
        <p:grpSpPr bwMode="auto">
          <a:xfrm>
            <a:off x="5268989" y="3439584"/>
            <a:ext cx="3017762" cy="149678"/>
            <a:chOff x="2263" y="2550"/>
            <a:chExt cx="2084" cy="65"/>
          </a:xfrm>
        </p:grpSpPr>
        <p:sp>
          <p:nvSpPr>
            <p:cNvPr id="16503" name="Freeform 169"/>
            <p:cNvSpPr>
              <a:spLocks/>
            </p:cNvSpPr>
            <p:nvPr/>
          </p:nvSpPr>
          <p:spPr bwMode="auto">
            <a:xfrm>
              <a:off x="2263" y="2592"/>
              <a:ext cx="2065" cy="23"/>
            </a:xfrm>
            <a:custGeom>
              <a:avLst/>
              <a:gdLst>
                <a:gd name="T0" fmla="*/ 0 w 2065"/>
                <a:gd name="T1" fmla="*/ 13 h 23"/>
                <a:gd name="T2" fmla="*/ 0 w 2065"/>
                <a:gd name="T3" fmla="*/ 23 h 23"/>
                <a:gd name="T4" fmla="*/ 2058 w 2065"/>
                <a:gd name="T5" fmla="*/ 23 h 23"/>
                <a:gd name="T6" fmla="*/ 2062 w 2065"/>
                <a:gd name="T7" fmla="*/ 23 h 23"/>
                <a:gd name="T8" fmla="*/ 2065 w 2065"/>
                <a:gd name="T9" fmla="*/ 16 h 23"/>
                <a:gd name="T10" fmla="*/ 2065 w 2065"/>
                <a:gd name="T11" fmla="*/ 0 h 23"/>
                <a:gd name="T12" fmla="*/ 2055 w 2065"/>
                <a:gd name="T13" fmla="*/ 0 h 23"/>
                <a:gd name="T14" fmla="*/ 2055 w 2065"/>
                <a:gd name="T15" fmla="*/ 16 h 23"/>
                <a:gd name="T16" fmla="*/ 2058 w 2065"/>
                <a:gd name="T17" fmla="*/ 16 h 23"/>
                <a:gd name="T18" fmla="*/ 2058 w 2065"/>
                <a:gd name="T19" fmla="*/ 13 h 23"/>
                <a:gd name="T20" fmla="*/ 0 w 2065"/>
                <a:gd name="T21" fmla="*/ 13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65"/>
                <a:gd name="T34" fmla="*/ 0 h 23"/>
                <a:gd name="T35" fmla="*/ 2065 w 2065"/>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65" h="23">
                  <a:moveTo>
                    <a:pt x="0" y="13"/>
                  </a:moveTo>
                  <a:lnTo>
                    <a:pt x="0" y="23"/>
                  </a:lnTo>
                  <a:lnTo>
                    <a:pt x="2058" y="23"/>
                  </a:lnTo>
                  <a:lnTo>
                    <a:pt x="2062" y="23"/>
                  </a:lnTo>
                  <a:lnTo>
                    <a:pt x="2065" y="16"/>
                  </a:lnTo>
                  <a:lnTo>
                    <a:pt x="2065" y="0"/>
                  </a:lnTo>
                  <a:lnTo>
                    <a:pt x="2055" y="0"/>
                  </a:lnTo>
                  <a:lnTo>
                    <a:pt x="2055" y="16"/>
                  </a:lnTo>
                  <a:lnTo>
                    <a:pt x="2058" y="16"/>
                  </a:lnTo>
                  <a:lnTo>
                    <a:pt x="2058" y="13"/>
                  </a:lnTo>
                  <a:lnTo>
                    <a:pt x="0" y="13"/>
                  </a:lnTo>
                  <a:close/>
                </a:path>
              </a:pathLst>
            </a:custGeom>
            <a:solidFill>
              <a:srgbClr val="00FFFF"/>
            </a:solidFill>
            <a:ln w="38100" cmpd="sng">
              <a:solidFill>
                <a:srgbClr val="00B0F0"/>
              </a:solidFill>
              <a:round/>
              <a:headEnd/>
              <a:tailEnd/>
            </a:ln>
          </p:spPr>
          <p:txBody>
            <a:bodyPr/>
            <a:lstStyle/>
            <a:p>
              <a:endParaRPr lang="ja-JP" altLang="en-US" sz="1714"/>
            </a:p>
          </p:txBody>
        </p:sp>
        <p:sp>
          <p:nvSpPr>
            <p:cNvPr id="16504" name="Freeform 170"/>
            <p:cNvSpPr>
              <a:spLocks/>
            </p:cNvSpPr>
            <p:nvPr/>
          </p:nvSpPr>
          <p:spPr bwMode="auto">
            <a:xfrm>
              <a:off x="4299" y="2550"/>
              <a:ext cx="48" cy="49"/>
            </a:xfrm>
            <a:custGeom>
              <a:avLst/>
              <a:gdLst>
                <a:gd name="T0" fmla="*/ 48 w 48"/>
                <a:gd name="T1" fmla="*/ 49 h 49"/>
                <a:gd name="T2" fmla="*/ 22 w 48"/>
                <a:gd name="T3" fmla="*/ 0 h 49"/>
                <a:gd name="T4" fmla="*/ 0 w 48"/>
                <a:gd name="T5" fmla="*/ 49 h 49"/>
                <a:gd name="T6" fmla="*/ 48 w 48"/>
                <a:gd name="T7" fmla="*/ 49 h 49"/>
                <a:gd name="T8" fmla="*/ 0 60000 65536"/>
                <a:gd name="T9" fmla="*/ 0 60000 65536"/>
                <a:gd name="T10" fmla="*/ 0 60000 65536"/>
                <a:gd name="T11" fmla="*/ 0 60000 65536"/>
                <a:gd name="T12" fmla="*/ 0 w 48"/>
                <a:gd name="T13" fmla="*/ 0 h 49"/>
                <a:gd name="T14" fmla="*/ 48 w 48"/>
                <a:gd name="T15" fmla="*/ 49 h 49"/>
              </a:gdLst>
              <a:ahLst/>
              <a:cxnLst>
                <a:cxn ang="T8">
                  <a:pos x="T0" y="T1"/>
                </a:cxn>
                <a:cxn ang="T9">
                  <a:pos x="T2" y="T3"/>
                </a:cxn>
                <a:cxn ang="T10">
                  <a:pos x="T4" y="T5"/>
                </a:cxn>
                <a:cxn ang="T11">
                  <a:pos x="T6" y="T7"/>
                </a:cxn>
              </a:cxnLst>
              <a:rect l="T12" t="T13" r="T14" b="T15"/>
              <a:pathLst>
                <a:path w="48" h="49">
                  <a:moveTo>
                    <a:pt x="48" y="49"/>
                  </a:moveTo>
                  <a:lnTo>
                    <a:pt x="22" y="0"/>
                  </a:lnTo>
                  <a:lnTo>
                    <a:pt x="0" y="49"/>
                  </a:lnTo>
                  <a:lnTo>
                    <a:pt x="48" y="49"/>
                  </a:lnTo>
                  <a:close/>
                </a:path>
              </a:pathLst>
            </a:custGeom>
            <a:solidFill>
              <a:srgbClr val="00FFFF"/>
            </a:solidFill>
            <a:ln w="38100" cmpd="sng">
              <a:solidFill>
                <a:srgbClr val="00B0F0"/>
              </a:solidFill>
              <a:round/>
              <a:headEnd/>
              <a:tailEnd/>
            </a:ln>
          </p:spPr>
          <p:txBody>
            <a:bodyPr/>
            <a:lstStyle/>
            <a:p>
              <a:endParaRPr lang="ja-JP" altLang="en-US" sz="1714"/>
            </a:p>
          </p:txBody>
        </p:sp>
      </p:grpSp>
      <p:grpSp>
        <p:nvGrpSpPr>
          <p:cNvPr id="16409" name="Group 171"/>
          <p:cNvGrpSpPr>
            <a:grpSpLocks/>
          </p:cNvGrpSpPr>
          <p:nvPr/>
        </p:nvGrpSpPr>
        <p:grpSpPr bwMode="auto">
          <a:xfrm>
            <a:off x="5857121" y="4316488"/>
            <a:ext cx="3019273" cy="996345"/>
            <a:chOff x="2263" y="3096"/>
            <a:chExt cx="2348" cy="283"/>
          </a:xfrm>
        </p:grpSpPr>
        <p:sp>
          <p:nvSpPr>
            <p:cNvPr id="16501" name="Freeform 172"/>
            <p:cNvSpPr>
              <a:spLocks/>
            </p:cNvSpPr>
            <p:nvPr/>
          </p:nvSpPr>
          <p:spPr bwMode="auto">
            <a:xfrm>
              <a:off x="2263" y="3096"/>
              <a:ext cx="2331" cy="241"/>
            </a:xfrm>
            <a:custGeom>
              <a:avLst/>
              <a:gdLst>
                <a:gd name="T0" fmla="*/ 0 w 2331"/>
                <a:gd name="T1" fmla="*/ 0 h 241"/>
                <a:gd name="T2" fmla="*/ 0 w 2331"/>
                <a:gd name="T3" fmla="*/ 10 h 241"/>
                <a:gd name="T4" fmla="*/ 2325 w 2331"/>
                <a:gd name="T5" fmla="*/ 10 h 241"/>
                <a:gd name="T6" fmla="*/ 2325 w 2331"/>
                <a:gd name="T7" fmla="*/ 4 h 241"/>
                <a:gd name="T8" fmla="*/ 2322 w 2331"/>
                <a:gd name="T9" fmla="*/ 4 h 241"/>
                <a:gd name="T10" fmla="*/ 2322 w 2331"/>
                <a:gd name="T11" fmla="*/ 241 h 241"/>
                <a:gd name="T12" fmla="*/ 2331 w 2331"/>
                <a:gd name="T13" fmla="*/ 241 h 241"/>
                <a:gd name="T14" fmla="*/ 2331 w 2331"/>
                <a:gd name="T15" fmla="*/ 4 h 241"/>
                <a:gd name="T16" fmla="*/ 2331 w 2331"/>
                <a:gd name="T17" fmla="*/ 0 h 241"/>
                <a:gd name="T18" fmla="*/ 2325 w 2331"/>
                <a:gd name="T19" fmla="*/ 0 h 241"/>
                <a:gd name="T20" fmla="*/ 0 w 2331"/>
                <a:gd name="T21" fmla="*/ 0 h 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1"/>
                <a:gd name="T34" fmla="*/ 0 h 241"/>
                <a:gd name="T35" fmla="*/ 2331 w 2331"/>
                <a:gd name="T36" fmla="*/ 241 h 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1" h="241">
                  <a:moveTo>
                    <a:pt x="0" y="0"/>
                  </a:moveTo>
                  <a:lnTo>
                    <a:pt x="0" y="10"/>
                  </a:lnTo>
                  <a:lnTo>
                    <a:pt x="2325" y="10"/>
                  </a:lnTo>
                  <a:lnTo>
                    <a:pt x="2325" y="4"/>
                  </a:lnTo>
                  <a:lnTo>
                    <a:pt x="2322" y="4"/>
                  </a:lnTo>
                  <a:lnTo>
                    <a:pt x="2322" y="241"/>
                  </a:lnTo>
                  <a:lnTo>
                    <a:pt x="2331" y="241"/>
                  </a:lnTo>
                  <a:lnTo>
                    <a:pt x="2331" y="4"/>
                  </a:lnTo>
                  <a:lnTo>
                    <a:pt x="2331" y="0"/>
                  </a:lnTo>
                  <a:lnTo>
                    <a:pt x="2325" y="0"/>
                  </a:lnTo>
                  <a:lnTo>
                    <a:pt x="0" y="0"/>
                  </a:lnTo>
                  <a:close/>
                </a:path>
              </a:pathLst>
            </a:custGeom>
            <a:solidFill>
              <a:srgbClr val="00FFFF"/>
            </a:solidFill>
            <a:ln w="38100" cmpd="sng">
              <a:solidFill>
                <a:schemeClr val="tx1"/>
              </a:solidFill>
              <a:round/>
              <a:headEnd/>
              <a:tailEnd/>
            </a:ln>
          </p:spPr>
          <p:txBody>
            <a:bodyPr/>
            <a:lstStyle/>
            <a:p>
              <a:endParaRPr lang="ja-JP" altLang="en-US" sz="1714"/>
            </a:p>
          </p:txBody>
        </p:sp>
        <p:sp>
          <p:nvSpPr>
            <p:cNvPr id="16502" name="Freeform 173"/>
            <p:cNvSpPr>
              <a:spLocks/>
            </p:cNvSpPr>
            <p:nvPr/>
          </p:nvSpPr>
          <p:spPr bwMode="auto">
            <a:xfrm>
              <a:off x="4562" y="3331"/>
              <a:ext cx="49" cy="48"/>
            </a:xfrm>
            <a:custGeom>
              <a:avLst/>
              <a:gdLst>
                <a:gd name="T0" fmla="*/ 0 w 49"/>
                <a:gd name="T1" fmla="*/ 0 h 48"/>
                <a:gd name="T2" fmla="*/ 26 w 49"/>
                <a:gd name="T3" fmla="*/ 48 h 48"/>
                <a:gd name="T4" fmla="*/ 49 w 49"/>
                <a:gd name="T5" fmla="*/ 0 h 48"/>
                <a:gd name="T6" fmla="*/ 0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0" y="0"/>
                  </a:moveTo>
                  <a:lnTo>
                    <a:pt x="26" y="48"/>
                  </a:lnTo>
                  <a:lnTo>
                    <a:pt x="49" y="0"/>
                  </a:lnTo>
                  <a:lnTo>
                    <a:pt x="0" y="0"/>
                  </a:lnTo>
                  <a:close/>
                </a:path>
              </a:pathLst>
            </a:custGeom>
            <a:solidFill>
              <a:srgbClr val="00FFFF"/>
            </a:solidFill>
            <a:ln w="38100" cmpd="sng">
              <a:solidFill>
                <a:schemeClr val="tx1"/>
              </a:solidFill>
              <a:round/>
              <a:headEnd/>
              <a:tailEnd/>
            </a:ln>
          </p:spPr>
          <p:txBody>
            <a:bodyPr/>
            <a:lstStyle/>
            <a:p>
              <a:endParaRPr lang="ja-JP" altLang="en-US" sz="1714"/>
            </a:p>
          </p:txBody>
        </p:sp>
      </p:grpSp>
      <p:grpSp>
        <p:nvGrpSpPr>
          <p:cNvPr id="16410" name="Group 174"/>
          <p:cNvGrpSpPr>
            <a:grpSpLocks/>
          </p:cNvGrpSpPr>
          <p:nvPr/>
        </p:nvGrpSpPr>
        <p:grpSpPr bwMode="auto">
          <a:xfrm>
            <a:off x="8953501" y="5595561"/>
            <a:ext cx="820964" cy="291797"/>
            <a:chOff x="4790" y="3697"/>
            <a:chExt cx="607" cy="234"/>
          </a:xfrm>
        </p:grpSpPr>
        <p:sp>
          <p:nvSpPr>
            <p:cNvPr id="16491" name="Rectangle 175"/>
            <p:cNvSpPr>
              <a:spLocks noChangeArrowheads="1"/>
            </p:cNvSpPr>
            <p:nvPr/>
          </p:nvSpPr>
          <p:spPr bwMode="auto">
            <a:xfrm>
              <a:off x="4790" y="3697"/>
              <a:ext cx="607" cy="11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492" name="Group 176"/>
            <p:cNvGrpSpPr>
              <a:grpSpLocks/>
            </p:cNvGrpSpPr>
            <p:nvPr/>
          </p:nvGrpSpPr>
          <p:grpSpPr bwMode="auto">
            <a:xfrm>
              <a:off x="4858" y="3812"/>
              <a:ext cx="70" cy="119"/>
              <a:chOff x="4858" y="3812"/>
              <a:chExt cx="70" cy="119"/>
            </a:xfrm>
          </p:grpSpPr>
          <p:sp>
            <p:nvSpPr>
              <p:cNvPr id="16499" name="Rectangle 177"/>
              <p:cNvSpPr>
                <a:spLocks noChangeArrowheads="1"/>
              </p:cNvSpPr>
              <p:nvPr/>
            </p:nvSpPr>
            <p:spPr bwMode="auto">
              <a:xfrm>
                <a:off x="4858" y="3812"/>
                <a:ext cx="70"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00" name="Rectangle 178"/>
              <p:cNvSpPr>
                <a:spLocks noChangeArrowheads="1"/>
              </p:cNvSpPr>
              <p:nvPr/>
            </p:nvSpPr>
            <p:spPr bwMode="auto">
              <a:xfrm>
                <a:off x="4874" y="3832"/>
                <a:ext cx="38"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493" name="Group 179"/>
            <p:cNvGrpSpPr>
              <a:grpSpLocks/>
            </p:cNvGrpSpPr>
            <p:nvPr/>
          </p:nvGrpSpPr>
          <p:grpSpPr bwMode="auto">
            <a:xfrm>
              <a:off x="5060" y="3812"/>
              <a:ext cx="71" cy="119"/>
              <a:chOff x="5060" y="3812"/>
              <a:chExt cx="71" cy="119"/>
            </a:xfrm>
          </p:grpSpPr>
          <p:sp>
            <p:nvSpPr>
              <p:cNvPr id="16497" name="Rectangle 180"/>
              <p:cNvSpPr>
                <a:spLocks noChangeArrowheads="1"/>
              </p:cNvSpPr>
              <p:nvPr/>
            </p:nvSpPr>
            <p:spPr bwMode="auto">
              <a:xfrm>
                <a:off x="5060" y="3812"/>
                <a:ext cx="71"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98" name="Rectangle 181"/>
              <p:cNvSpPr>
                <a:spLocks noChangeArrowheads="1"/>
              </p:cNvSpPr>
              <p:nvPr/>
            </p:nvSpPr>
            <p:spPr bwMode="auto">
              <a:xfrm>
                <a:off x="5076" y="3832"/>
                <a:ext cx="39"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494" name="Group 182"/>
            <p:cNvGrpSpPr>
              <a:grpSpLocks/>
            </p:cNvGrpSpPr>
            <p:nvPr/>
          </p:nvGrpSpPr>
          <p:grpSpPr bwMode="auto">
            <a:xfrm>
              <a:off x="5262" y="3812"/>
              <a:ext cx="71" cy="119"/>
              <a:chOff x="5262" y="3812"/>
              <a:chExt cx="71" cy="119"/>
            </a:xfrm>
          </p:grpSpPr>
          <p:sp>
            <p:nvSpPr>
              <p:cNvPr id="16495" name="Rectangle 183"/>
              <p:cNvSpPr>
                <a:spLocks noChangeArrowheads="1"/>
              </p:cNvSpPr>
              <p:nvPr/>
            </p:nvSpPr>
            <p:spPr bwMode="auto">
              <a:xfrm>
                <a:off x="5262" y="3812"/>
                <a:ext cx="71"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96" name="Rectangle 184"/>
              <p:cNvSpPr>
                <a:spLocks noChangeArrowheads="1"/>
              </p:cNvSpPr>
              <p:nvPr/>
            </p:nvSpPr>
            <p:spPr bwMode="auto">
              <a:xfrm>
                <a:off x="5278" y="3832"/>
                <a:ext cx="39"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sp>
        <p:nvSpPr>
          <p:cNvPr id="16411" name="Rectangle 185"/>
          <p:cNvSpPr>
            <a:spLocks noChangeArrowheads="1"/>
          </p:cNvSpPr>
          <p:nvPr/>
        </p:nvSpPr>
        <p:spPr bwMode="auto">
          <a:xfrm>
            <a:off x="8233834" y="3823608"/>
            <a:ext cx="1136952" cy="3517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143">
                <a:solidFill>
                  <a:srgbClr val="000000"/>
                </a:solidFill>
                <a:latin typeface="Meiryo UI" panose="020B0604030504040204" pitchFamily="50" charset="-128"/>
                <a:ea typeface="Meiryo UI" panose="020B0604030504040204" pitchFamily="50" charset="-128"/>
              </a:rPr>
              <a:t>  </a:t>
            </a:r>
            <a:r>
              <a:rPr kumimoji="0" lang="ja-JP" altLang="en-US" sz="1143">
                <a:solidFill>
                  <a:srgbClr val="000000"/>
                </a:solidFill>
                <a:latin typeface="Meiryo UI" panose="020B0604030504040204" pitchFamily="50" charset="-128"/>
                <a:ea typeface="Meiryo UI" panose="020B0604030504040204" pitchFamily="50" charset="-128"/>
              </a:rPr>
              <a:t>地下</a:t>
            </a:r>
            <a:r>
              <a:rPr kumimoji="0" lang="en-US" altLang="ja-JP" sz="1143">
                <a:solidFill>
                  <a:srgbClr val="000000"/>
                </a:solidFill>
                <a:latin typeface="Meiryo UI" panose="020B0604030504040204" pitchFamily="50" charset="-128"/>
                <a:ea typeface="Meiryo UI" panose="020B0604030504040204" pitchFamily="50" charset="-128"/>
              </a:rPr>
              <a:t>300m</a:t>
            </a:r>
            <a:r>
              <a:rPr kumimoji="0" lang="ja-JP" altLang="en-US" sz="1143">
                <a:solidFill>
                  <a:srgbClr val="000000"/>
                </a:solidFill>
                <a:latin typeface="Meiryo UI" panose="020B0604030504040204" pitchFamily="50" charset="-128"/>
                <a:ea typeface="Meiryo UI" panose="020B0604030504040204" pitchFamily="50" charset="-128"/>
              </a:rPr>
              <a:t>より深い地層</a:t>
            </a:r>
            <a:endParaRPr lang="ja-JP" altLang="en-US" sz="1143">
              <a:latin typeface="Meiryo UI" panose="020B0604030504040204" pitchFamily="50" charset="-128"/>
              <a:ea typeface="Meiryo UI" panose="020B0604030504040204" pitchFamily="50" charset="-128"/>
            </a:endParaRPr>
          </a:p>
        </p:txBody>
      </p:sp>
      <p:sp>
        <p:nvSpPr>
          <p:cNvPr id="16412" name="Rectangle 189"/>
          <p:cNvSpPr>
            <a:spLocks noChangeArrowheads="1"/>
          </p:cNvSpPr>
          <p:nvPr/>
        </p:nvSpPr>
        <p:spPr bwMode="auto">
          <a:xfrm>
            <a:off x="6770310" y="2196798"/>
            <a:ext cx="633488" cy="22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13" name="Rectangle 190"/>
          <p:cNvSpPr>
            <a:spLocks noChangeArrowheads="1"/>
          </p:cNvSpPr>
          <p:nvPr/>
        </p:nvSpPr>
        <p:spPr bwMode="auto">
          <a:xfrm>
            <a:off x="7541382" y="2355548"/>
            <a:ext cx="745369" cy="13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14" name="Rectangle 191"/>
          <p:cNvSpPr>
            <a:spLocks noChangeArrowheads="1"/>
          </p:cNvSpPr>
          <p:nvPr/>
        </p:nvSpPr>
        <p:spPr bwMode="auto">
          <a:xfrm>
            <a:off x="7069668" y="1578428"/>
            <a:ext cx="437620"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solidFill>
                  <a:srgbClr val="000000"/>
                </a:solidFill>
                <a:latin typeface="Meiryo UI" panose="020B0604030504040204" pitchFamily="50" charset="-128"/>
                <a:ea typeface="Meiryo UI" panose="020B0604030504040204" pitchFamily="50" charset="-128"/>
              </a:rPr>
              <a:t>～２ｍ</a:t>
            </a:r>
            <a:endParaRPr lang="ja-JP" altLang="en-US" sz="1143">
              <a:latin typeface="Meiryo UI" panose="020B0604030504040204" pitchFamily="50" charset="-128"/>
              <a:ea typeface="Meiryo UI" panose="020B0604030504040204" pitchFamily="50" charset="-128"/>
            </a:endParaRPr>
          </a:p>
        </p:txBody>
      </p:sp>
      <p:grpSp>
        <p:nvGrpSpPr>
          <p:cNvPr id="16415" name="Group 192"/>
          <p:cNvGrpSpPr>
            <a:grpSpLocks/>
          </p:cNvGrpSpPr>
          <p:nvPr/>
        </p:nvGrpSpPr>
        <p:grpSpPr bwMode="auto">
          <a:xfrm>
            <a:off x="7629073" y="1336524"/>
            <a:ext cx="57452" cy="511024"/>
            <a:chOff x="3821" y="1202"/>
            <a:chExt cx="25" cy="173"/>
          </a:xfrm>
        </p:grpSpPr>
        <p:sp>
          <p:nvSpPr>
            <p:cNvPr id="16488" name="Line 193"/>
            <p:cNvSpPr>
              <a:spLocks noChangeShapeType="1"/>
            </p:cNvSpPr>
            <p:nvPr/>
          </p:nvSpPr>
          <p:spPr bwMode="auto">
            <a:xfrm>
              <a:off x="3833" y="1202"/>
              <a:ext cx="1" cy="173"/>
            </a:xfrm>
            <a:prstGeom prst="line">
              <a:avLst/>
            </a:prstGeom>
            <a:noFill/>
            <a:ln w="27051">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9" name="Freeform 194"/>
            <p:cNvSpPr>
              <a:spLocks/>
            </p:cNvSpPr>
            <p:nvPr/>
          </p:nvSpPr>
          <p:spPr bwMode="auto">
            <a:xfrm>
              <a:off x="3824" y="1202"/>
              <a:ext cx="22" cy="32"/>
            </a:xfrm>
            <a:custGeom>
              <a:avLst/>
              <a:gdLst>
                <a:gd name="T0" fmla="*/ 22 w 22"/>
                <a:gd name="T1" fmla="*/ 32 h 32"/>
                <a:gd name="T2" fmla="*/ 9 w 22"/>
                <a:gd name="T3" fmla="*/ 0 h 32"/>
                <a:gd name="T4" fmla="*/ 0 w 22"/>
                <a:gd name="T5" fmla="*/ 32 h 32"/>
                <a:gd name="T6" fmla="*/ 0 60000 65536"/>
                <a:gd name="T7" fmla="*/ 0 60000 65536"/>
                <a:gd name="T8" fmla="*/ 0 60000 65536"/>
                <a:gd name="T9" fmla="*/ 0 w 22"/>
                <a:gd name="T10" fmla="*/ 0 h 32"/>
                <a:gd name="T11" fmla="*/ 22 w 22"/>
                <a:gd name="T12" fmla="*/ 32 h 32"/>
              </a:gdLst>
              <a:ahLst/>
              <a:cxnLst>
                <a:cxn ang="T6">
                  <a:pos x="T0" y="T1"/>
                </a:cxn>
                <a:cxn ang="T7">
                  <a:pos x="T2" y="T3"/>
                </a:cxn>
                <a:cxn ang="T8">
                  <a:pos x="T4" y="T5"/>
                </a:cxn>
              </a:cxnLst>
              <a:rect l="T9" t="T10" r="T11" b="T12"/>
              <a:pathLst>
                <a:path w="22" h="32">
                  <a:moveTo>
                    <a:pt x="22" y="32"/>
                  </a:moveTo>
                  <a:lnTo>
                    <a:pt x="9" y="0"/>
                  </a:lnTo>
                  <a:lnTo>
                    <a:pt x="0" y="32"/>
                  </a:lnTo>
                </a:path>
              </a:pathLst>
            </a:custGeom>
            <a:noFill/>
            <a:ln w="2705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90" name="Freeform 195"/>
            <p:cNvSpPr>
              <a:spLocks/>
            </p:cNvSpPr>
            <p:nvPr/>
          </p:nvSpPr>
          <p:spPr bwMode="auto">
            <a:xfrm>
              <a:off x="3821" y="1356"/>
              <a:ext cx="22" cy="19"/>
            </a:xfrm>
            <a:custGeom>
              <a:avLst/>
              <a:gdLst>
                <a:gd name="T0" fmla="*/ 0 w 22"/>
                <a:gd name="T1" fmla="*/ 0 h 19"/>
                <a:gd name="T2" fmla="*/ 12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2" y="19"/>
                  </a:lnTo>
                  <a:lnTo>
                    <a:pt x="22" y="0"/>
                  </a:lnTo>
                </a:path>
              </a:pathLst>
            </a:custGeom>
            <a:noFill/>
            <a:ln w="2705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94" name="Text Box 196"/>
          <p:cNvSpPr txBox="1">
            <a:spLocks noChangeArrowheads="1"/>
          </p:cNvSpPr>
          <p:nvPr/>
        </p:nvSpPr>
        <p:spPr bwMode="auto">
          <a:xfrm>
            <a:off x="5955689" y="2167297"/>
            <a:ext cx="477823" cy="1867202"/>
          </a:xfrm>
          <a:prstGeom prst="rect">
            <a:avLst/>
          </a:prstGeom>
          <a:solidFill>
            <a:srgbClr val="99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eaVert">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a:latin typeface="Meiryo UI" panose="020B0604030504040204" pitchFamily="50" charset="-128"/>
                <a:ea typeface="Meiryo UI" panose="020B0604030504040204" pitchFamily="50" charset="-128"/>
              </a:rPr>
              <a:t>管理型処分</a:t>
            </a:r>
          </a:p>
        </p:txBody>
      </p:sp>
      <p:grpSp>
        <p:nvGrpSpPr>
          <p:cNvPr id="16419" name="Group 198"/>
          <p:cNvGrpSpPr>
            <a:grpSpLocks/>
          </p:cNvGrpSpPr>
          <p:nvPr/>
        </p:nvGrpSpPr>
        <p:grpSpPr bwMode="auto">
          <a:xfrm>
            <a:off x="9410097" y="1297214"/>
            <a:ext cx="43845" cy="4252989"/>
            <a:chOff x="5009" y="1192"/>
            <a:chExt cx="25" cy="2447"/>
          </a:xfrm>
        </p:grpSpPr>
        <p:sp>
          <p:nvSpPr>
            <p:cNvPr id="16485" name="Line 199"/>
            <p:cNvSpPr>
              <a:spLocks noChangeShapeType="1"/>
            </p:cNvSpPr>
            <p:nvPr/>
          </p:nvSpPr>
          <p:spPr bwMode="auto">
            <a:xfrm>
              <a:off x="5022" y="1192"/>
              <a:ext cx="1" cy="24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6" name="Freeform 200"/>
            <p:cNvSpPr>
              <a:spLocks/>
            </p:cNvSpPr>
            <p:nvPr/>
          </p:nvSpPr>
          <p:spPr bwMode="auto">
            <a:xfrm>
              <a:off x="5012" y="1192"/>
              <a:ext cx="22" cy="19"/>
            </a:xfrm>
            <a:custGeom>
              <a:avLst/>
              <a:gdLst>
                <a:gd name="T0" fmla="*/ 22 w 22"/>
                <a:gd name="T1" fmla="*/ 19 h 19"/>
                <a:gd name="T2" fmla="*/ 10 w 22"/>
                <a:gd name="T3" fmla="*/ 0 h 19"/>
                <a:gd name="T4" fmla="*/ 0 w 22"/>
                <a:gd name="T5" fmla="*/ 19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22" y="19"/>
                  </a:moveTo>
                  <a:lnTo>
                    <a:pt x="10" y="0"/>
                  </a:lnTo>
                  <a:lnTo>
                    <a:pt x="0" y="19"/>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87" name="Freeform 201"/>
            <p:cNvSpPr>
              <a:spLocks/>
            </p:cNvSpPr>
            <p:nvPr/>
          </p:nvSpPr>
          <p:spPr bwMode="auto">
            <a:xfrm>
              <a:off x="5009" y="3620"/>
              <a:ext cx="22" cy="19"/>
            </a:xfrm>
            <a:custGeom>
              <a:avLst/>
              <a:gdLst>
                <a:gd name="T0" fmla="*/ 0 w 22"/>
                <a:gd name="T1" fmla="*/ 0 h 19"/>
                <a:gd name="T2" fmla="*/ 13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3" y="19"/>
                  </a:lnTo>
                  <a:lnTo>
                    <a:pt x="22"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420" name="Rectangle 202"/>
          <p:cNvSpPr>
            <a:spLocks noChangeArrowheads="1"/>
          </p:cNvSpPr>
          <p:nvPr/>
        </p:nvSpPr>
        <p:spPr bwMode="auto">
          <a:xfrm>
            <a:off x="4694465" y="2671537"/>
            <a:ext cx="881441" cy="29315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905">
                <a:solidFill>
                  <a:srgbClr val="000000"/>
                </a:solidFill>
                <a:latin typeface="Meiryo UI" panose="020B0604030504040204" pitchFamily="50" charset="-128"/>
                <a:ea typeface="Meiryo UI" panose="020B0604030504040204" pitchFamily="50" charset="-128"/>
              </a:rPr>
              <a:t>LLW</a:t>
            </a:r>
            <a:endParaRPr lang="en-US" altLang="ja-JP" sz="1905">
              <a:latin typeface="Meiryo UI" panose="020B0604030504040204" pitchFamily="50" charset="-128"/>
              <a:ea typeface="Meiryo UI" panose="020B0604030504040204" pitchFamily="50" charset="-128"/>
            </a:endParaRPr>
          </a:p>
        </p:txBody>
      </p:sp>
      <p:sp>
        <p:nvSpPr>
          <p:cNvPr id="16421" name="Rectangle 203"/>
          <p:cNvSpPr>
            <a:spLocks noChangeArrowheads="1"/>
          </p:cNvSpPr>
          <p:nvPr/>
        </p:nvSpPr>
        <p:spPr bwMode="auto">
          <a:xfrm>
            <a:off x="4768549" y="3184072"/>
            <a:ext cx="940405" cy="41043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solidFill>
                  <a:srgbClr val="000000"/>
                </a:solidFill>
                <a:latin typeface="Meiryo UI" panose="020B0604030504040204" pitchFamily="50" charset="-128"/>
                <a:ea typeface="Meiryo UI" panose="020B0604030504040204" pitchFamily="50" charset="-128"/>
              </a:rPr>
              <a:t>比較的高い</a:t>
            </a:r>
          </a:p>
          <a:p>
            <a:pPr algn="ctr">
              <a:spcBef>
                <a:spcPct val="0"/>
              </a:spcBef>
              <a:buFontTx/>
              <a:buNone/>
            </a:pPr>
            <a:r>
              <a:rPr lang="en-US" altLang="ja-JP" sz="1524">
                <a:solidFill>
                  <a:srgbClr val="000000"/>
                </a:solidFill>
                <a:latin typeface="Meiryo UI" panose="020B0604030504040204" pitchFamily="50" charset="-128"/>
                <a:ea typeface="Meiryo UI" panose="020B0604030504040204" pitchFamily="50" charset="-128"/>
              </a:rPr>
              <a:t>LLW</a:t>
            </a:r>
            <a:endParaRPr lang="en-US" altLang="ja-JP" sz="1524">
              <a:latin typeface="Meiryo UI" panose="020B0604030504040204" pitchFamily="50" charset="-128"/>
              <a:ea typeface="Meiryo UI" panose="020B0604030504040204" pitchFamily="50" charset="-128"/>
            </a:endParaRPr>
          </a:p>
        </p:txBody>
      </p:sp>
      <p:sp>
        <p:nvSpPr>
          <p:cNvPr id="202" name="Rectangle 204"/>
          <p:cNvSpPr>
            <a:spLocks noChangeArrowheads="1"/>
          </p:cNvSpPr>
          <p:nvPr/>
        </p:nvSpPr>
        <p:spPr bwMode="auto">
          <a:xfrm>
            <a:off x="4627941" y="2131786"/>
            <a:ext cx="879929" cy="410241"/>
          </a:xfrm>
          <a:prstGeom prst="rect">
            <a:avLst/>
          </a:prstGeom>
          <a:solidFill>
            <a:schemeClr val="accent1">
              <a:lumMod val="90000"/>
            </a:schemeClr>
          </a:solidFill>
          <a:ln>
            <a:noFill/>
          </a:ln>
        </p:spPr>
        <p:txBody>
          <a:bodyPr lIns="0" tIns="0" rIns="0" bIns="0">
            <a:spAutoFit/>
          </a:bodyPr>
          <a:lstStyle/>
          <a:p>
            <a:pPr algn="ctr">
              <a:defRPr/>
            </a:pPr>
            <a:r>
              <a:rPr lang="ja-JP" altLang="en-US" sz="1333" b="1" dirty="0">
                <a:solidFill>
                  <a:schemeClr val="bg1"/>
                </a:solidFill>
                <a:latin typeface="Meiryo UI" panose="020B0604030504040204" pitchFamily="50" charset="-128"/>
                <a:ea typeface="Meiryo UI" panose="020B0604030504040204" pitchFamily="50" charset="-128"/>
              </a:rPr>
              <a:t>極低</a:t>
            </a:r>
          </a:p>
          <a:p>
            <a:pPr algn="ctr">
              <a:defRPr/>
            </a:pPr>
            <a:r>
              <a:rPr lang="en-US" altLang="ja-JP" sz="1333" b="1" dirty="0">
                <a:solidFill>
                  <a:schemeClr val="bg1"/>
                </a:solidFill>
                <a:latin typeface="Meiryo UI" panose="020B0604030504040204" pitchFamily="50" charset="-128"/>
                <a:ea typeface="Meiryo UI" panose="020B0604030504040204" pitchFamily="50" charset="-128"/>
              </a:rPr>
              <a:t>LLW</a:t>
            </a:r>
          </a:p>
        </p:txBody>
      </p:sp>
      <p:sp>
        <p:nvSpPr>
          <p:cNvPr id="16423" name="Rectangle 205"/>
          <p:cNvSpPr>
            <a:spLocks noChangeArrowheads="1"/>
          </p:cNvSpPr>
          <p:nvPr/>
        </p:nvSpPr>
        <p:spPr bwMode="auto">
          <a:xfrm>
            <a:off x="4709584" y="5312834"/>
            <a:ext cx="941917" cy="61555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714">
                <a:latin typeface="Meiryo UI" panose="020B0604030504040204" pitchFamily="50" charset="-128"/>
                <a:ea typeface="Meiryo UI" panose="020B0604030504040204" pitchFamily="50" charset="-128"/>
              </a:rPr>
              <a:t>HLW</a:t>
            </a:r>
          </a:p>
          <a:p>
            <a:pPr algn="ctr">
              <a:spcBef>
                <a:spcPct val="0"/>
              </a:spcBef>
              <a:buFontTx/>
              <a:buNone/>
            </a:pPr>
            <a:r>
              <a:rPr lang="ja-JP" altLang="en-US" sz="1143">
                <a:latin typeface="Meiryo UI" panose="020B0604030504040204" pitchFamily="50" charset="-128"/>
                <a:ea typeface="Meiryo UI" panose="020B0604030504040204" pitchFamily="50" charset="-128"/>
              </a:rPr>
              <a:t>高レベル</a:t>
            </a:r>
          </a:p>
          <a:p>
            <a:pPr algn="ctr">
              <a:spcBef>
                <a:spcPct val="0"/>
              </a:spcBef>
              <a:buFontTx/>
              <a:buNone/>
            </a:pPr>
            <a:r>
              <a:rPr lang="ja-JP" altLang="en-US" sz="1143">
                <a:latin typeface="Meiryo UI" panose="020B0604030504040204" pitchFamily="50" charset="-128"/>
                <a:ea typeface="Meiryo UI" panose="020B0604030504040204" pitchFamily="50" charset="-128"/>
              </a:rPr>
              <a:t>放射性廃棄物</a:t>
            </a:r>
          </a:p>
        </p:txBody>
      </p:sp>
      <p:sp>
        <p:nvSpPr>
          <p:cNvPr id="204" name="Rectangle 206"/>
          <p:cNvSpPr>
            <a:spLocks noChangeArrowheads="1"/>
          </p:cNvSpPr>
          <p:nvPr/>
        </p:nvSpPr>
        <p:spPr bwMode="auto">
          <a:xfrm>
            <a:off x="2166915" y="2182416"/>
            <a:ext cx="1458988" cy="527580"/>
          </a:xfrm>
          <a:prstGeom prst="rect">
            <a:avLst/>
          </a:prstGeom>
          <a:solidFill>
            <a:srgbClr val="99CC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defRPr/>
            </a:pPr>
            <a:r>
              <a:rPr lang="ja-JP" altLang="en-US" sz="1714">
                <a:latin typeface="Meiryo UI" panose="020B0604030504040204" pitchFamily="50" charset="-128"/>
                <a:ea typeface="Meiryo UI" panose="020B0604030504040204" pitchFamily="50" charset="-128"/>
                <a:cs typeface="Times New Roman" panose="02020603050405020304" pitchFamily="18" charset="0"/>
              </a:rPr>
              <a:t>ウラン取扱・</a:t>
            </a:r>
          </a:p>
          <a:p>
            <a:pPr algn="ctr">
              <a:defRPr/>
            </a:pPr>
            <a:r>
              <a:rPr lang="ja-JP" altLang="en-US" sz="1714">
                <a:latin typeface="Meiryo UI" panose="020B0604030504040204" pitchFamily="50" charset="-128"/>
                <a:ea typeface="Meiryo UI" panose="020B0604030504040204" pitchFamily="50" charset="-128"/>
                <a:cs typeface="Times New Roman" panose="02020603050405020304" pitchFamily="18" charset="0"/>
              </a:rPr>
              <a:t>燃料加工施設</a:t>
            </a:r>
          </a:p>
        </p:txBody>
      </p:sp>
      <p:sp>
        <p:nvSpPr>
          <p:cNvPr id="16427" name="Freeform 207"/>
          <p:cNvSpPr>
            <a:spLocks/>
          </p:cNvSpPr>
          <p:nvPr/>
        </p:nvSpPr>
        <p:spPr bwMode="auto">
          <a:xfrm>
            <a:off x="5603120" y="1693333"/>
            <a:ext cx="910167" cy="322036"/>
          </a:xfrm>
          <a:custGeom>
            <a:avLst/>
            <a:gdLst>
              <a:gd name="T0" fmla="*/ 2147483646 w 601"/>
              <a:gd name="T1" fmla="*/ 0 h 174"/>
              <a:gd name="T2" fmla="*/ 2147483646 w 601"/>
              <a:gd name="T3" fmla="*/ 2147483646 h 174"/>
              <a:gd name="T4" fmla="*/ 2147483646 w 601"/>
              <a:gd name="T5" fmla="*/ 2147483646 h 174"/>
              <a:gd name="T6" fmla="*/ 2147483646 w 601"/>
              <a:gd name="T7" fmla="*/ 2147483646 h 174"/>
              <a:gd name="T8" fmla="*/ 0 w 601"/>
              <a:gd name="T9" fmla="*/ 2147483646 h 174"/>
              <a:gd name="T10" fmla="*/ 0 w 601"/>
              <a:gd name="T11" fmla="*/ 2147483646 h 174"/>
              <a:gd name="T12" fmla="*/ 2147483646 w 601"/>
              <a:gd name="T13" fmla="*/ 2147483646 h 174"/>
              <a:gd name="T14" fmla="*/ 2147483646 w 601"/>
              <a:gd name="T15" fmla="*/ 2147483646 h 174"/>
              <a:gd name="T16" fmla="*/ 2147483646 w 601"/>
              <a:gd name="T17" fmla="*/ 2147483646 h 174"/>
              <a:gd name="T18" fmla="*/ 2147483646 w 601"/>
              <a:gd name="T19" fmla="*/ 2147483646 h 174"/>
              <a:gd name="T20" fmla="*/ 2147483646 w 601"/>
              <a:gd name="T21" fmla="*/ 2147483646 h 174"/>
              <a:gd name="T22" fmla="*/ 2147483646 w 601"/>
              <a:gd name="T23" fmla="*/ 2147483646 h 174"/>
              <a:gd name="T24" fmla="*/ 2147483646 w 601"/>
              <a:gd name="T25" fmla="*/ 2147483646 h 174"/>
              <a:gd name="T26" fmla="*/ 2147483646 w 601"/>
              <a:gd name="T27" fmla="*/ 2147483646 h 174"/>
              <a:gd name="T28" fmla="*/ 2147483646 w 601"/>
              <a:gd name="T29" fmla="*/ 2147483646 h 174"/>
              <a:gd name="T30" fmla="*/ 2147483646 w 601"/>
              <a:gd name="T31" fmla="*/ 2147483646 h 174"/>
              <a:gd name="T32" fmla="*/ 2147483646 w 601"/>
              <a:gd name="T33" fmla="*/ 2147483646 h 174"/>
              <a:gd name="T34" fmla="*/ 2147483646 w 601"/>
              <a:gd name="T35" fmla="*/ 2147483646 h 174"/>
              <a:gd name="T36" fmla="*/ 2147483646 w 601"/>
              <a:gd name="T37" fmla="*/ 2147483646 h 174"/>
              <a:gd name="T38" fmla="*/ 2147483646 w 601"/>
              <a:gd name="T39" fmla="*/ 0 h 174"/>
              <a:gd name="T40" fmla="*/ 2147483646 w 601"/>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1"/>
              <a:gd name="T64" fmla="*/ 0 h 174"/>
              <a:gd name="T65" fmla="*/ 601 w 601"/>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1" h="174">
                <a:moveTo>
                  <a:pt x="29" y="0"/>
                </a:moveTo>
                <a:lnTo>
                  <a:pt x="20" y="4"/>
                </a:lnTo>
                <a:lnTo>
                  <a:pt x="10" y="10"/>
                </a:lnTo>
                <a:lnTo>
                  <a:pt x="4" y="20"/>
                </a:lnTo>
                <a:lnTo>
                  <a:pt x="0" y="29"/>
                </a:lnTo>
                <a:lnTo>
                  <a:pt x="0" y="145"/>
                </a:lnTo>
                <a:lnTo>
                  <a:pt x="4" y="158"/>
                </a:lnTo>
                <a:lnTo>
                  <a:pt x="10" y="164"/>
                </a:lnTo>
                <a:lnTo>
                  <a:pt x="20" y="171"/>
                </a:lnTo>
                <a:lnTo>
                  <a:pt x="29" y="174"/>
                </a:lnTo>
                <a:lnTo>
                  <a:pt x="572" y="174"/>
                </a:lnTo>
                <a:lnTo>
                  <a:pt x="585" y="171"/>
                </a:lnTo>
                <a:lnTo>
                  <a:pt x="591" y="164"/>
                </a:lnTo>
                <a:lnTo>
                  <a:pt x="598" y="158"/>
                </a:lnTo>
                <a:lnTo>
                  <a:pt x="601" y="145"/>
                </a:lnTo>
                <a:lnTo>
                  <a:pt x="601" y="29"/>
                </a:lnTo>
                <a:lnTo>
                  <a:pt x="598" y="20"/>
                </a:lnTo>
                <a:lnTo>
                  <a:pt x="591" y="10"/>
                </a:lnTo>
                <a:lnTo>
                  <a:pt x="585" y="4"/>
                </a:lnTo>
                <a:lnTo>
                  <a:pt x="572" y="0"/>
                </a:lnTo>
                <a:lnTo>
                  <a:pt x="29" y="0"/>
                </a:lnTo>
                <a:close/>
              </a:path>
            </a:pathLst>
          </a:custGeom>
          <a:solidFill>
            <a:srgbClr val="FFFFCC"/>
          </a:solidFill>
          <a:ln w="4826">
            <a:solidFill>
              <a:srgbClr val="000000"/>
            </a:solidFill>
            <a:prstDash val="solid"/>
            <a:round/>
            <a:headEnd/>
            <a:tailEnd/>
          </a:ln>
        </p:spPr>
        <p:txBody>
          <a:bodyPr/>
          <a:lstStyle/>
          <a:p>
            <a:endParaRPr lang="ja-JP" altLang="en-US" sz="1714"/>
          </a:p>
        </p:txBody>
      </p:sp>
      <p:sp>
        <p:nvSpPr>
          <p:cNvPr id="16428" name="Rectangle 208"/>
          <p:cNvSpPr>
            <a:spLocks noChangeArrowheads="1"/>
          </p:cNvSpPr>
          <p:nvPr/>
        </p:nvSpPr>
        <p:spPr bwMode="auto">
          <a:xfrm>
            <a:off x="4860775" y="4033762"/>
            <a:ext cx="972155" cy="644792"/>
          </a:xfrm>
          <a:prstGeom prst="rect">
            <a:avLst/>
          </a:prstGeom>
          <a:solidFill>
            <a:srgbClr val="FFFF99"/>
          </a:solidFill>
          <a:ln w="9525">
            <a:solidFill>
              <a:srgbClr val="000000"/>
            </a:solidFill>
            <a:miter lim="800000"/>
            <a:headEnd/>
            <a:tailEnd/>
          </a:ln>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地層処分相当</a:t>
            </a:r>
            <a:r>
              <a:rPr lang="en-US" altLang="ja-JP" sz="1524">
                <a:latin typeface="Meiryo UI" panose="020B0604030504040204" pitchFamily="50" charset="-128"/>
                <a:ea typeface="Meiryo UI" panose="020B0604030504040204" pitchFamily="50" charset="-128"/>
              </a:rPr>
              <a:t>TRU</a:t>
            </a:r>
            <a:r>
              <a:rPr lang="en-US" altLang="ja-JP" sz="1333">
                <a:latin typeface="Meiryo UI" panose="020B0604030504040204" pitchFamily="50" charset="-128"/>
                <a:ea typeface="Meiryo UI" panose="020B0604030504040204" pitchFamily="50" charset="-128"/>
              </a:rPr>
              <a:t> </a:t>
            </a:r>
          </a:p>
          <a:p>
            <a:pPr algn="ctr">
              <a:spcBef>
                <a:spcPct val="0"/>
              </a:spcBef>
              <a:buFontTx/>
              <a:buNone/>
            </a:pPr>
            <a:r>
              <a:rPr lang="ja-JP" altLang="en-US" sz="1333">
                <a:latin typeface="Meiryo UI" panose="020B0604030504040204" pitchFamily="50" charset="-128"/>
                <a:ea typeface="Meiryo UI" panose="020B0604030504040204" pitchFamily="50" charset="-128"/>
              </a:rPr>
              <a:t>廃棄物</a:t>
            </a:r>
          </a:p>
        </p:txBody>
      </p:sp>
      <p:sp>
        <p:nvSpPr>
          <p:cNvPr id="16429" name="Rectangle 209"/>
          <p:cNvSpPr>
            <a:spLocks noChangeArrowheads="1"/>
          </p:cNvSpPr>
          <p:nvPr/>
        </p:nvSpPr>
        <p:spPr bwMode="auto">
          <a:xfrm>
            <a:off x="5682181" y="1752298"/>
            <a:ext cx="729367" cy="17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solidFill>
                  <a:srgbClr val="010000"/>
                </a:solidFill>
                <a:latin typeface="Meiryo UI" panose="020B0604030504040204" pitchFamily="50" charset="-128"/>
                <a:ea typeface="Meiryo UI" panose="020B0604030504040204" pitchFamily="50" charset="-128"/>
              </a:rPr>
              <a:t>産業廃棄物</a:t>
            </a:r>
            <a:endParaRPr lang="ja-JP" altLang="en-US" sz="1143">
              <a:latin typeface="Meiryo UI" panose="020B0604030504040204" pitchFamily="50" charset="-128"/>
              <a:ea typeface="Meiryo UI" panose="020B0604030504040204" pitchFamily="50" charset="-128"/>
            </a:endParaRPr>
          </a:p>
        </p:txBody>
      </p:sp>
      <p:sp>
        <p:nvSpPr>
          <p:cNvPr id="16430" name="Line 210"/>
          <p:cNvSpPr>
            <a:spLocks noChangeShapeType="1"/>
          </p:cNvSpPr>
          <p:nvPr/>
        </p:nvSpPr>
        <p:spPr bwMode="auto">
          <a:xfrm flipV="1">
            <a:off x="3601358" y="4434417"/>
            <a:ext cx="1300238"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1" name="Line 211"/>
          <p:cNvSpPr>
            <a:spLocks noChangeShapeType="1"/>
          </p:cNvSpPr>
          <p:nvPr/>
        </p:nvSpPr>
        <p:spPr bwMode="auto">
          <a:xfrm flipH="1">
            <a:off x="2984501" y="4859262"/>
            <a:ext cx="0" cy="795262"/>
          </a:xfrm>
          <a:prstGeom prst="line">
            <a:avLst/>
          </a:prstGeom>
          <a:noFill/>
          <a:ln w="38100">
            <a:solidFill>
              <a:srgbClr val="FF99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2" name="Line 212"/>
          <p:cNvSpPr>
            <a:spLocks noChangeShapeType="1"/>
          </p:cNvSpPr>
          <p:nvPr/>
        </p:nvSpPr>
        <p:spPr bwMode="auto">
          <a:xfrm flipV="1">
            <a:off x="2964846" y="5640917"/>
            <a:ext cx="1700893" cy="13607"/>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3" name="Line 213"/>
          <p:cNvSpPr>
            <a:spLocks noChangeShapeType="1"/>
          </p:cNvSpPr>
          <p:nvPr/>
        </p:nvSpPr>
        <p:spPr bwMode="auto">
          <a:xfrm flipH="1" flipV="1">
            <a:off x="4310442" y="1879299"/>
            <a:ext cx="4536" cy="2555119"/>
          </a:xfrm>
          <a:prstGeom prst="line">
            <a:avLst/>
          </a:prstGeom>
          <a:noFill/>
          <a:ln w="38100">
            <a:solidFill>
              <a:srgbClr val="FF99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4" name="Line 214"/>
          <p:cNvSpPr>
            <a:spLocks noChangeShapeType="1"/>
          </p:cNvSpPr>
          <p:nvPr/>
        </p:nvSpPr>
        <p:spPr bwMode="auto">
          <a:xfrm>
            <a:off x="4319512" y="2420560"/>
            <a:ext cx="308429"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5" name="Line 215"/>
          <p:cNvSpPr>
            <a:spLocks noChangeShapeType="1"/>
          </p:cNvSpPr>
          <p:nvPr/>
        </p:nvSpPr>
        <p:spPr bwMode="auto">
          <a:xfrm>
            <a:off x="4314977" y="3240012"/>
            <a:ext cx="453571"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6" name="Line 216"/>
          <p:cNvSpPr>
            <a:spLocks noChangeShapeType="1"/>
          </p:cNvSpPr>
          <p:nvPr/>
        </p:nvSpPr>
        <p:spPr bwMode="auto">
          <a:xfrm>
            <a:off x="4319513" y="2719917"/>
            <a:ext cx="384024"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7" name="Line 217"/>
          <p:cNvSpPr>
            <a:spLocks noChangeShapeType="1"/>
          </p:cNvSpPr>
          <p:nvPr/>
        </p:nvSpPr>
        <p:spPr bwMode="auto">
          <a:xfrm>
            <a:off x="4310441" y="1885346"/>
            <a:ext cx="235857" cy="10583"/>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8" name="Line 218"/>
          <p:cNvSpPr>
            <a:spLocks noChangeShapeType="1"/>
          </p:cNvSpPr>
          <p:nvPr/>
        </p:nvSpPr>
        <p:spPr bwMode="auto">
          <a:xfrm>
            <a:off x="3664858" y="2354037"/>
            <a:ext cx="988786" cy="1511"/>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9" name="Line 219"/>
          <p:cNvSpPr>
            <a:spLocks noChangeShapeType="1"/>
          </p:cNvSpPr>
          <p:nvPr/>
        </p:nvSpPr>
        <p:spPr bwMode="auto">
          <a:xfrm flipV="1">
            <a:off x="4234846" y="1690310"/>
            <a:ext cx="0" cy="1732643"/>
          </a:xfrm>
          <a:prstGeom prst="line">
            <a:avLst/>
          </a:prstGeom>
          <a:noFill/>
          <a:ln w="38100">
            <a:solidFill>
              <a:srgbClr val="99CC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0" name="Line 220"/>
          <p:cNvSpPr>
            <a:spLocks noChangeShapeType="1"/>
          </p:cNvSpPr>
          <p:nvPr/>
        </p:nvSpPr>
        <p:spPr bwMode="auto">
          <a:xfrm>
            <a:off x="4200072" y="3400274"/>
            <a:ext cx="568476" cy="22678"/>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1" name="Line 221"/>
          <p:cNvSpPr>
            <a:spLocks noChangeShapeType="1"/>
          </p:cNvSpPr>
          <p:nvPr/>
        </p:nvSpPr>
        <p:spPr bwMode="auto">
          <a:xfrm>
            <a:off x="4236359" y="2668512"/>
            <a:ext cx="444500" cy="0"/>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2" name="Line 222"/>
          <p:cNvSpPr>
            <a:spLocks noChangeShapeType="1"/>
          </p:cNvSpPr>
          <p:nvPr/>
        </p:nvSpPr>
        <p:spPr bwMode="auto">
          <a:xfrm flipV="1">
            <a:off x="4245430" y="1708453"/>
            <a:ext cx="294821" cy="3024"/>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3" name="Line 223"/>
          <p:cNvSpPr>
            <a:spLocks noChangeShapeType="1"/>
          </p:cNvSpPr>
          <p:nvPr/>
        </p:nvSpPr>
        <p:spPr bwMode="auto">
          <a:xfrm flipV="1">
            <a:off x="3601359" y="1602619"/>
            <a:ext cx="938892" cy="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4" name="Line 224"/>
          <p:cNvSpPr>
            <a:spLocks noChangeShapeType="1"/>
          </p:cNvSpPr>
          <p:nvPr/>
        </p:nvSpPr>
        <p:spPr bwMode="auto">
          <a:xfrm flipH="1">
            <a:off x="4104822" y="1598084"/>
            <a:ext cx="3024" cy="1930702"/>
          </a:xfrm>
          <a:prstGeom prst="line">
            <a:avLst/>
          </a:prstGeom>
          <a:noFill/>
          <a:ln w="38100">
            <a:solidFill>
              <a:srgbClr val="CC99FF"/>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5" name="Line 225"/>
          <p:cNvSpPr>
            <a:spLocks noChangeShapeType="1"/>
          </p:cNvSpPr>
          <p:nvPr/>
        </p:nvSpPr>
        <p:spPr bwMode="auto">
          <a:xfrm flipV="1">
            <a:off x="4104823" y="2872619"/>
            <a:ext cx="603250" cy="6048"/>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6" name="Line 226"/>
          <p:cNvSpPr>
            <a:spLocks noChangeShapeType="1"/>
          </p:cNvSpPr>
          <p:nvPr/>
        </p:nvSpPr>
        <p:spPr bwMode="auto">
          <a:xfrm>
            <a:off x="4104822" y="3512155"/>
            <a:ext cx="663727" cy="1663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7" name="Text Box 228"/>
          <p:cNvSpPr txBox="1">
            <a:spLocks noChangeArrowheads="1"/>
          </p:cNvSpPr>
          <p:nvPr/>
        </p:nvSpPr>
        <p:spPr bwMode="auto">
          <a:xfrm>
            <a:off x="6513287" y="1031119"/>
            <a:ext cx="1554238" cy="26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浅地中トレンチ処分</a:t>
            </a:r>
          </a:p>
        </p:txBody>
      </p:sp>
      <p:sp>
        <p:nvSpPr>
          <p:cNvPr id="16448" name="Text Box 229"/>
          <p:cNvSpPr txBox="1">
            <a:spLocks noChangeArrowheads="1"/>
          </p:cNvSpPr>
          <p:nvPr/>
        </p:nvSpPr>
        <p:spPr bwMode="auto">
          <a:xfrm>
            <a:off x="8197548" y="1322918"/>
            <a:ext cx="1268488" cy="2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浅地中ピット処分</a:t>
            </a:r>
          </a:p>
        </p:txBody>
      </p:sp>
      <p:sp>
        <p:nvSpPr>
          <p:cNvPr id="16449" name="Text Box 230"/>
          <p:cNvSpPr txBox="1">
            <a:spLocks noChangeArrowheads="1"/>
          </p:cNvSpPr>
          <p:nvPr/>
        </p:nvSpPr>
        <p:spPr bwMode="auto">
          <a:xfrm>
            <a:off x="8357811" y="2846918"/>
            <a:ext cx="1167190" cy="2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余裕深度処分</a:t>
            </a:r>
          </a:p>
        </p:txBody>
      </p:sp>
      <p:sp>
        <p:nvSpPr>
          <p:cNvPr id="16450" name="Line 231"/>
          <p:cNvSpPr>
            <a:spLocks noChangeShapeType="1"/>
          </p:cNvSpPr>
          <p:nvPr/>
        </p:nvSpPr>
        <p:spPr bwMode="auto">
          <a:xfrm flipV="1">
            <a:off x="3930954" y="2255762"/>
            <a:ext cx="710595" cy="12095"/>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229" name="Rectangle 232"/>
          <p:cNvSpPr>
            <a:spLocks noChangeArrowheads="1"/>
          </p:cNvSpPr>
          <p:nvPr/>
        </p:nvSpPr>
        <p:spPr bwMode="auto">
          <a:xfrm>
            <a:off x="2293914" y="4273380"/>
            <a:ext cx="1360714" cy="586314"/>
          </a:xfrm>
          <a:prstGeom prst="rect">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a:latin typeface="Meiryo UI" panose="020B0604030504040204" pitchFamily="50" charset="-128"/>
                <a:ea typeface="Meiryo UI" panose="020B0604030504040204" pitchFamily="50" charset="-128"/>
              </a:rPr>
              <a:t>使用済燃料再処理施設</a:t>
            </a:r>
            <a:endParaRPr lang="ja-JP" altLang="en-US" sz="1905">
              <a:solidFill>
                <a:srgbClr val="000000"/>
              </a:solidFill>
              <a:latin typeface="Meiryo UI" panose="020B0604030504040204" pitchFamily="50" charset="-128"/>
              <a:ea typeface="Meiryo UI" panose="020B0604030504040204" pitchFamily="50" charset="-128"/>
            </a:endParaRPr>
          </a:p>
        </p:txBody>
      </p:sp>
      <p:sp>
        <p:nvSpPr>
          <p:cNvPr id="230" name="Rectangle 233"/>
          <p:cNvSpPr>
            <a:spLocks noChangeArrowheads="1"/>
          </p:cNvSpPr>
          <p:nvPr/>
        </p:nvSpPr>
        <p:spPr bwMode="auto">
          <a:xfrm>
            <a:off x="2179009" y="3107702"/>
            <a:ext cx="1493762" cy="527580"/>
          </a:xfrm>
          <a:prstGeom prst="rect">
            <a:avLst/>
          </a:prstGeom>
          <a:solidFill>
            <a:srgbClr val="B2B2B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en-US" altLang="ja-JP" sz="1714">
                <a:latin typeface="Meiryo UI" panose="020B0604030504040204" pitchFamily="50" charset="-128"/>
                <a:ea typeface="Meiryo UI" panose="020B0604030504040204" pitchFamily="50" charset="-128"/>
              </a:rPr>
              <a:t>MOX</a:t>
            </a:r>
            <a:r>
              <a:rPr lang="ja-JP" altLang="en-US" sz="1714">
                <a:latin typeface="Meiryo UI" panose="020B0604030504040204" pitchFamily="50" charset="-128"/>
                <a:ea typeface="Meiryo UI" panose="020B0604030504040204" pitchFamily="50" charset="-128"/>
              </a:rPr>
              <a:t>燃料</a:t>
            </a:r>
          </a:p>
          <a:p>
            <a:pPr algn="ctr">
              <a:spcBef>
                <a:spcPct val="0"/>
              </a:spcBef>
              <a:buFontTx/>
              <a:buNone/>
              <a:defRPr/>
            </a:pPr>
            <a:r>
              <a:rPr lang="ja-JP" altLang="en-US" sz="1714">
                <a:latin typeface="Meiryo UI" panose="020B0604030504040204" pitchFamily="50" charset="-128"/>
                <a:ea typeface="Meiryo UI" panose="020B0604030504040204" pitchFamily="50" charset="-128"/>
              </a:rPr>
              <a:t>加工施設</a:t>
            </a:r>
          </a:p>
        </p:txBody>
      </p:sp>
      <p:sp>
        <p:nvSpPr>
          <p:cNvPr id="16457" name="Freeform 234"/>
          <p:cNvSpPr>
            <a:spLocks/>
          </p:cNvSpPr>
          <p:nvPr/>
        </p:nvSpPr>
        <p:spPr bwMode="auto">
          <a:xfrm>
            <a:off x="3956656" y="1800680"/>
            <a:ext cx="585108" cy="2125738"/>
          </a:xfrm>
          <a:custGeom>
            <a:avLst/>
            <a:gdLst>
              <a:gd name="T0" fmla="*/ 0 w 528"/>
              <a:gd name="T1" fmla="*/ 2147483646 h 1344"/>
              <a:gd name="T2" fmla="*/ 0 w 528"/>
              <a:gd name="T3" fmla="*/ 0 h 1344"/>
              <a:gd name="T4" fmla="*/ 2147483646 w 528"/>
              <a:gd name="T5" fmla="*/ 0 h 1344"/>
              <a:gd name="T6" fmla="*/ 0 60000 65536"/>
              <a:gd name="T7" fmla="*/ 0 60000 65536"/>
              <a:gd name="T8" fmla="*/ 0 60000 65536"/>
              <a:gd name="T9" fmla="*/ 0 w 528"/>
              <a:gd name="T10" fmla="*/ 0 h 1344"/>
              <a:gd name="T11" fmla="*/ 528 w 528"/>
              <a:gd name="T12" fmla="*/ 1344 h 1344"/>
            </a:gdLst>
            <a:ahLst/>
            <a:cxnLst>
              <a:cxn ang="T6">
                <a:pos x="T0" y="T1"/>
              </a:cxn>
              <a:cxn ang="T7">
                <a:pos x="T2" y="T3"/>
              </a:cxn>
              <a:cxn ang="T8">
                <a:pos x="T4" y="T5"/>
              </a:cxn>
            </a:cxnLst>
            <a:rect l="T9" t="T10" r="T11" b="T12"/>
            <a:pathLst>
              <a:path w="528" h="1344">
                <a:moveTo>
                  <a:pt x="0" y="1344"/>
                </a:moveTo>
                <a:lnTo>
                  <a:pt x="0" y="0"/>
                </a:lnTo>
                <a:lnTo>
                  <a:pt x="528" y="0"/>
                </a:lnTo>
              </a:path>
            </a:pathLst>
          </a:custGeom>
          <a:noFill/>
          <a:ln w="38100" cmpd="sng">
            <a:solidFill>
              <a:srgbClr val="B2B2B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58" name="Line 235"/>
          <p:cNvSpPr>
            <a:spLocks noChangeShapeType="1"/>
          </p:cNvSpPr>
          <p:nvPr/>
        </p:nvSpPr>
        <p:spPr bwMode="auto">
          <a:xfrm>
            <a:off x="3924906" y="2792489"/>
            <a:ext cx="769559" cy="0"/>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59" name="Line 236"/>
          <p:cNvSpPr>
            <a:spLocks noChangeShapeType="1"/>
          </p:cNvSpPr>
          <p:nvPr/>
        </p:nvSpPr>
        <p:spPr bwMode="auto">
          <a:xfrm>
            <a:off x="3630084" y="3329214"/>
            <a:ext cx="1138465" cy="0"/>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60" name="Freeform 237"/>
          <p:cNvSpPr>
            <a:spLocks/>
          </p:cNvSpPr>
          <p:nvPr/>
        </p:nvSpPr>
        <p:spPr bwMode="auto">
          <a:xfrm>
            <a:off x="3956656" y="3926418"/>
            <a:ext cx="954012" cy="358321"/>
          </a:xfrm>
          <a:custGeom>
            <a:avLst/>
            <a:gdLst>
              <a:gd name="T0" fmla="*/ 0 w 432"/>
              <a:gd name="T1" fmla="*/ 0 h 288"/>
              <a:gd name="T2" fmla="*/ 0 w 432"/>
              <a:gd name="T3" fmla="*/ 2147483646 h 288"/>
              <a:gd name="T4" fmla="*/ 2147483646 w 432"/>
              <a:gd name="T5" fmla="*/ 2147483646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0"/>
                </a:moveTo>
                <a:lnTo>
                  <a:pt x="0" y="288"/>
                </a:lnTo>
                <a:lnTo>
                  <a:pt x="432" y="288"/>
                </a:lnTo>
              </a:path>
            </a:pathLst>
          </a:custGeom>
          <a:noFill/>
          <a:ln w="38100" cmpd="sng">
            <a:solidFill>
              <a:srgbClr val="B2B2B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61" name="Rectangle 242"/>
          <p:cNvSpPr>
            <a:spLocks noChangeArrowheads="1"/>
          </p:cNvSpPr>
          <p:nvPr/>
        </p:nvSpPr>
        <p:spPr bwMode="auto">
          <a:xfrm>
            <a:off x="4700513" y="5312833"/>
            <a:ext cx="960060" cy="63046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62" name="Rectangle 243"/>
          <p:cNvSpPr>
            <a:spLocks noChangeArrowheads="1"/>
          </p:cNvSpPr>
          <p:nvPr/>
        </p:nvSpPr>
        <p:spPr bwMode="auto">
          <a:xfrm>
            <a:off x="5964465" y="4284739"/>
            <a:ext cx="442989" cy="152853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463" name="Group 198"/>
          <p:cNvGrpSpPr>
            <a:grpSpLocks/>
          </p:cNvGrpSpPr>
          <p:nvPr/>
        </p:nvGrpSpPr>
        <p:grpSpPr bwMode="auto">
          <a:xfrm flipH="1">
            <a:off x="8227787" y="1377346"/>
            <a:ext cx="43845" cy="1660071"/>
            <a:chOff x="5009" y="1192"/>
            <a:chExt cx="25" cy="2447"/>
          </a:xfrm>
        </p:grpSpPr>
        <p:sp>
          <p:nvSpPr>
            <p:cNvPr id="16482" name="Line 199"/>
            <p:cNvSpPr>
              <a:spLocks noChangeShapeType="1"/>
            </p:cNvSpPr>
            <p:nvPr/>
          </p:nvSpPr>
          <p:spPr bwMode="auto">
            <a:xfrm>
              <a:off x="5022" y="1192"/>
              <a:ext cx="1" cy="24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3" name="Freeform 200"/>
            <p:cNvSpPr>
              <a:spLocks/>
            </p:cNvSpPr>
            <p:nvPr/>
          </p:nvSpPr>
          <p:spPr bwMode="auto">
            <a:xfrm>
              <a:off x="5012" y="1192"/>
              <a:ext cx="22" cy="19"/>
            </a:xfrm>
            <a:custGeom>
              <a:avLst/>
              <a:gdLst>
                <a:gd name="T0" fmla="*/ 22 w 22"/>
                <a:gd name="T1" fmla="*/ 19 h 19"/>
                <a:gd name="T2" fmla="*/ 10 w 22"/>
                <a:gd name="T3" fmla="*/ 0 h 19"/>
                <a:gd name="T4" fmla="*/ 0 w 22"/>
                <a:gd name="T5" fmla="*/ 19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22" y="19"/>
                  </a:moveTo>
                  <a:lnTo>
                    <a:pt x="10" y="0"/>
                  </a:lnTo>
                  <a:lnTo>
                    <a:pt x="0" y="19"/>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84" name="Freeform 201"/>
            <p:cNvSpPr>
              <a:spLocks/>
            </p:cNvSpPr>
            <p:nvPr/>
          </p:nvSpPr>
          <p:spPr bwMode="auto">
            <a:xfrm>
              <a:off x="5009" y="3620"/>
              <a:ext cx="22" cy="19"/>
            </a:xfrm>
            <a:custGeom>
              <a:avLst/>
              <a:gdLst>
                <a:gd name="T0" fmla="*/ 0 w 22"/>
                <a:gd name="T1" fmla="*/ 0 h 19"/>
                <a:gd name="T2" fmla="*/ 13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3" y="19"/>
                  </a:lnTo>
                  <a:lnTo>
                    <a:pt x="22"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464" name="Line 226"/>
          <p:cNvSpPr>
            <a:spLocks noChangeShapeType="1"/>
          </p:cNvSpPr>
          <p:nvPr/>
        </p:nvSpPr>
        <p:spPr bwMode="auto">
          <a:xfrm>
            <a:off x="4097263" y="2190750"/>
            <a:ext cx="530678" cy="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pic>
        <p:nvPicPr>
          <p:cNvPr id="16465"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29869" y="5194905"/>
            <a:ext cx="406703" cy="83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FF3300"/>
                </a:solidFill>
                <a:miter lim="800000"/>
                <a:headEnd/>
                <a:tailEnd/>
              </a14:hiddenLine>
            </a:ext>
          </a:extLst>
        </p:spPr>
      </p:pic>
      <p:pic>
        <p:nvPicPr>
          <p:cNvPr id="245" name="Picture 197"/>
          <p:cNvPicPr>
            <a:picLocks noChangeAspect="1" noChangeArrowheads="1"/>
          </p:cNvPicPr>
          <p:nvPr/>
        </p:nvPicPr>
        <p:blipFill>
          <a:blip r:embed="rId11"/>
          <a:srcRect/>
          <a:stretch>
            <a:fillRect/>
          </a:stretch>
        </p:blipFill>
        <p:spPr bwMode="auto">
          <a:xfrm>
            <a:off x="4033763" y="960060"/>
            <a:ext cx="361345" cy="577548"/>
          </a:xfrm>
          <a:prstGeom prst="rect">
            <a:avLst/>
          </a:prstGeom>
          <a:noFill/>
          <a:ln>
            <a:noFill/>
          </a:ln>
          <a:effectLst>
            <a:prstShdw prst="shdw17" dist="17961" dir="2700000">
              <a:schemeClr val="accent1">
                <a:gamma/>
                <a:shade val="60000"/>
                <a:invGamma/>
              </a:schemeClr>
            </a:prstShdw>
          </a:effectLst>
        </p:spPr>
      </p:pic>
      <p:pic>
        <p:nvPicPr>
          <p:cNvPr id="246" name="Picture 198"/>
          <p:cNvPicPr>
            <a:picLocks noChangeAspect="1" noChangeArrowheads="1"/>
          </p:cNvPicPr>
          <p:nvPr/>
        </p:nvPicPr>
        <p:blipFill>
          <a:blip r:embed="rId12"/>
          <a:srcRect/>
          <a:stretch>
            <a:fillRect/>
          </a:stretch>
        </p:blipFill>
        <p:spPr bwMode="auto">
          <a:xfrm>
            <a:off x="3258156" y="3698120"/>
            <a:ext cx="476250" cy="50044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6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3787" y="967619"/>
            <a:ext cx="134559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8" name="直線矢印コネクタ 247"/>
          <p:cNvCxnSpPr>
            <a:stCxn id="16461" idx="3"/>
            <a:endCxn id="16513" idx="1"/>
          </p:cNvCxnSpPr>
          <p:nvPr/>
        </p:nvCxnSpPr>
        <p:spPr>
          <a:xfrm flipV="1">
            <a:off x="5660573" y="5600096"/>
            <a:ext cx="2954262" cy="287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Text Box 197"/>
          <p:cNvSpPr txBox="1">
            <a:spLocks noChangeArrowheads="1"/>
          </p:cNvSpPr>
          <p:nvPr/>
        </p:nvSpPr>
        <p:spPr bwMode="auto">
          <a:xfrm>
            <a:off x="5946650" y="4285476"/>
            <a:ext cx="477823" cy="1546679"/>
          </a:xfrm>
          <a:prstGeom prst="rect">
            <a:avLst/>
          </a:prstGeom>
          <a:solidFill>
            <a:srgbClr val="39F987"/>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dirty="0">
                <a:latin typeface="Meiryo UI" panose="020B0604030504040204" pitchFamily="50" charset="-128"/>
                <a:ea typeface="Meiryo UI" panose="020B0604030504040204" pitchFamily="50" charset="-128"/>
              </a:rPr>
              <a:t>短寿命化</a:t>
            </a:r>
          </a:p>
        </p:txBody>
      </p:sp>
      <p:sp>
        <p:nvSpPr>
          <p:cNvPr id="16473" name="テキスト ボックス 249"/>
          <p:cNvSpPr txBox="1">
            <a:spLocks noChangeArrowheads="1"/>
          </p:cNvSpPr>
          <p:nvPr/>
        </p:nvSpPr>
        <p:spPr bwMode="auto">
          <a:xfrm>
            <a:off x="7503584" y="6291037"/>
            <a:ext cx="2945190" cy="4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b="1">
                <a:latin typeface="Meiryo UI" panose="020B0604030504040204" pitchFamily="50" charset="-128"/>
                <a:ea typeface="Meiryo UI" panose="020B0604030504040204" pitchFamily="50" charset="-128"/>
              </a:rPr>
              <a:t>大深度溶融塩炉プラントシステム</a:t>
            </a:r>
            <a:endParaRPr lang="en-US" altLang="ja-JP" sz="1143" b="1">
              <a:latin typeface="Meiryo UI" panose="020B0604030504040204" pitchFamily="50" charset="-128"/>
              <a:ea typeface="Meiryo UI" panose="020B0604030504040204" pitchFamily="50" charset="-128"/>
            </a:endParaRPr>
          </a:p>
          <a:p>
            <a:pPr algn="ctr">
              <a:spcBef>
                <a:spcPct val="0"/>
              </a:spcBef>
              <a:buFontTx/>
              <a:buNone/>
            </a:pPr>
            <a:r>
              <a:rPr lang="ja-JP" altLang="en-US" sz="1143" b="1">
                <a:latin typeface="Meiryo UI" panose="020B0604030504040204" pitchFamily="50" charset="-128"/>
                <a:ea typeface="Meiryo UI" panose="020B0604030504040204" pitchFamily="50" charset="-128"/>
              </a:rPr>
              <a:t>（減容化・短寿命化・消滅処理）</a:t>
            </a:r>
            <a:endParaRPr lang="ja-JP" altLang="en-US" sz="1333" b="1">
              <a:latin typeface="Meiryo UI" panose="020B0604030504040204" pitchFamily="50" charset="-128"/>
              <a:ea typeface="Meiryo UI" panose="020B0604030504040204" pitchFamily="50" charset="-128"/>
            </a:endParaRPr>
          </a:p>
        </p:txBody>
      </p:sp>
      <p:sp>
        <p:nvSpPr>
          <p:cNvPr id="251"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大深度地下溶融塩炉プラントシステム</a:t>
            </a:r>
          </a:p>
        </p:txBody>
      </p:sp>
      <p:sp>
        <p:nvSpPr>
          <p:cNvPr id="16477" name="正方形/長方形 251"/>
          <p:cNvSpPr>
            <a:spLocks noChangeArrowheads="1"/>
          </p:cNvSpPr>
          <p:nvPr/>
        </p:nvSpPr>
        <p:spPr bwMode="auto">
          <a:xfrm>
            <a:off x="1194405" y="6669013"/>
            <a:ext cx="581025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857">
                <a:latin typeface="Meiryo UI" panose="020B0604030504040204" pitchFamily="50" charset="-128"/>
                <a:ea typeface="Meiryo UI" panose="020B0604030504040204" pitchFamily="50" charset="-128"/>
              </a:rPr>
              <a:t>（出典）</a:t>
            </a:r>
            <a:r>
              <a:rPr lang="zh-TW" altLang="en-US" sz="857">
                <a:latin typeface="Meiryo UI" panose="020B0604030504040204" pitchFamily="50" charset="-128"/>
                <a:ea typeface="Meiryo UI" panose="020B0604030504040204" pitchFamily="50" charset="-128"/>
              </a:rPr>
              <a:t>日本原子力研究開発機構</a:t>
            </a:r>
            <a:r>
              <a:rPr lang="ja-JP" altLang="en-US" sz="857">
                <a:latin typeface="Meiryo UI" panose="020B0604030504040204" pitchFamily="50" charset="-128"/>
                <a:ea typeface="Meiryo UI" panose="020B0604030504040204" pitchFamily="50" charset="-128"/>
              </a:rPr>
              <a:t>　東海サイクル工学研究所　</a:t>
            </a:r>
            <a:r>
              <a:rPr lang="ja-JP" altLang="en-US" sz="762">
                <a:latin typeface="Meiryo UI" panose="020B0604030504040204" pitchFamily="50" charset="-128"/>
                <a:ea typeface="Meiryo UI" panose="020B0604030504040204" pitchFamily="50" charset="-128"/>
              </a:rPr>
              <a:t>虎田真一郎（</a:t>
            </a:r>
            <a:r>
              <a:rPr lang="en-US" altLang="ja-JP" sz="762">
                <a:latin typeface="Meiryo UI" panose="020B0604030504040204" pitchFamily="50" charset="-128"/>
                <a:ea typeface="Meiryo UI" panose="020B0604030504040204" pitchFamily="50" charset="-128"/>
              </a:rPr>
              <a:t>2012</a:t>
            </a:r>
            <a:r>
              <a:rPr lang="ja-JP" altLang="en-US" sz="762">
                <a:latin typeface="Meiryo UI" panose="020B0604030504040204" pitchFamily="50" charset="-128"/>
                <a:ea typeface="Meiryo UI" panose="020B0604030504040204" pitchFamily="50" charset="-128"/>
              </a:rPr>
              <a:t>年、茨城大学）を修整</a:t>
            </a:r>
          </a:p>
        </p:txBody>
      </p:sp>
      <p:sp>
        <p:nvSpPr>
          <p:cNvPr id="254" name="円/楕円 253"/>
          <p:cNvSpPr/>
          <p:nvPr/>
        </p:nvSpPr>
        <p:spPr>
          <a:xfrm>
            <a:off x="8258025" y="5008942"/>
            <a:ext cx="1038678" cy="11399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53" name="上矢印 252"/>
          <p:cNvSpPr/>
          <p:nvPr/>
        </p:nvSpPr>
        <p:spPr>
          <a:xfrm>
            <a:off x="8634524" y="5837092"/>
            <a:ext cx="342895" cy="424845"/>
          </a:xfrm>
          <a:prstGeom prst="up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Tree>
    <p:extLst>
      <p:ext uri="{BB962C8B-B14F-4D97-AF65-F5344CB8AC3E}">
        <p14:creationId xmlns:p14="http://schemas.microsoft.com/office/powerpoint/2010/main" val="835457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使用済み燃料貯蔵と乾式貯蔵</a:t>
            </a:r>
          </a:p>
        </p:txBody>
      </p:sp>
      <p:pic>
        <p:nvPicPr>
          <p:cNvPr id="17413" name="図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1644" y="4345215"/>
            <a:ext cx="2813654" cy="197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図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4703" y="1959429"/>
            <a:ext cx="2745619" cy="205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正方形/長方形 46"/>
          <p:cNvSpPr>
            <a:spLocks noChangeArrowheads="1"/>
          </p:cNvSpPr>
          <p:nvPr/>
        </p:nvSpPr>
        <p:spPr bwMode="auto">
          <a:xfrm>
            <a:off x="7154334" y="1070429"/>
            <a:ext cx="3360964" cy="385490"/>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使用済燃料の乾式貯蔵施設</a:t>
            </a:r>
            <a:endParaRPr lang="en-US" altLang="ja-JP" sz="1905">
              <a:solidFill>
                <a:schemeClr val="bg1"/>
              </a:solidFill>
              <a:latin typeface="ＭＳ Ｐゴシック" panose="020B0600070205080204" pitchFamily="50" charset="-128"/>
            </a:endParaRPr>
          </a:p>
        </p:txBody>
      </p:sp>
      <p:sp>
        <p:nvSpPr>
          <p:cNvPr id="17416" name="正方形/長方形 48"/>
          <p:cNvSpPr>
            <a:spLocks noChangeArrowheads="1"/>
          </p:cNvSpPr>
          <p:nvPr/>
        </p:nvSpPr>
        <p:spPr bwMode="auto">
          <a:xfrm>
            <a:off x="7154334" y="1403048"/>
            <a:ext cx="3664857"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a:latin typeface="ＭＳ Ｐゴシック" panose="020B0600070205080204" pitchFamily="50" charset="-128"/>
              </a:rPr>
              <a:t>東電福島第</a:t>
            </a:r>
            <a:r>
              <a:rPr lang="en-US" altLang="ja-JP" sz="1524">
                <a:latin typeface="ＭＳ Ｐゴシック" panose="020B0600070205080204" pitchFamily="50" charset="-128"/>
              </a:rPr>
              <a:t>1</a:t>
            </a:r>
            <a:r>
              <a:rPr lang="ja-JP" altLang="en-US" sz="1524">
                <a:latin typeface="ＭＳ Ｐゴシック" panose="020B0600070205080204" pitchFamily="50" charset="-128"/>
              </a:rPr>
              <a:t>原発にもあるが</a:t>
            </a:r>
            <a:r>
              <a:rPr lang="en-US" altLang="ja-JP" sz="1524">
                <a:latin typeface="ＭＳ Ｐゴシック" panose="020B0600070205080204" pitchFamily="50" charset="-128"/>
              </a:rPr>
              <a:t>3</a:t>
            </a:r>
            <a:r>
              <a:rPr lang="ja-JP" altLang="en-US" sz="1524">
                <a:latin typeface="ＭＳ Ｐゴシック" panose="020B0600070205080204" pitchFamily="50" charset="-128"/>
              </a:rPr>
              <a:t>・</a:t>
            </a:r>
            <a:r>
              <a:rPr lang="en-US" altLang="ja-JP" sz="1524">
                <a:latin typeface="ＭＳ Ｐゴシック" panose="020B0600070205080204" pitchFamily="50" charset="-128"/>
              </a:rPr>
              <a:t>11</a:t>
            </a:r>
            <a:r>
              <a:rPr lang="ja-JP" altLang="en-US" sz="1524">
                <a:latin typeface="ＭＳ Ｐゴシック" panose="020B0600070205080204" pitchFamily="50" charset="-128"/>
              </a:rPr>
              <a:t>の地震</a:t>
            </a:r>
            <a:r>
              <a:rPr lang="en-US" altLang="ja-JP" sz="1524">
                <a:latin typeface="ＭＳ Ｐゴシック" panose="020B0600070205080204" pitchFamily="50" charset="-128"/>
              </a:rPr>
              <a:t>･</a:t>
            </a:r>
            <a:r>
              <a:rPr lang="ja-JP" altLang="en-US" sz="1524">
                <a:latin typeface="ＭＳ Ｐゴシック" panose="020B0600070205080204" pitchFamily="50" charset="-128"/>
              </a:rPr>
              <a:t>津波でも安全性に全く問題なかった</a:t>
            </a:r>
            <a:endParaRPr lang="en-US" altLang="ja-JP" sz="1524">
              <a:latin typeface="ＭＳ Ｐゴシック" panose="020B0600070205080204" pitchFamily="50" charset="-128"/>
            </a:endParaRPr>
          </a:p>
        </p:txBody>
      </p:sp>
      <p:sp>
        <p:nvSpPr>
          <p:cNvPr id="17417" name="正方形/長方形 62"/>
          <p:cNvSpPr>
            <a:spLocks noChangeArrowheads="1"/>
          </p:cNvSpPr>
          <p:nvPr/>
        </p:nvSpPr>
        <p:spPr bwMode="auto">
          <a:xfrm>
            <a:off x="1402988" y="1561600"/>
            <a:ext cx="477823" cy="4136966"/>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使用済燃料貯蔵の現状</a:t>
            </a:r>
            <a:r>
              <a:rPr lang="en-US" altLang="ja-JP" sz="1905">
                <a:solidFill>
                  <a:schemeClr val="bg1"/>
                </a:solidFill>
                <a:latin typeface="ＭＳ Ｐゴシック" panose="020B0600070205080204" pitchFamily="50" charset="-128"/>
              </a:rPr>
              <a:t>(2010</a:t>
            </a:r>
            <a:r>
              <a:rPr lang="ja-JP" altLang="en-US" sz="1905">
                <a:solidFill>
                  <a:schemeClr val="bg1"/>
                </a:solidFill>
                <a:latin typeface="ＭＳ Ｐゴシック" panose="020B0600070205080204" pitchFamily="50" charset="-128"/>
              </a:rPr>
              <a:t>年</a:t>
            </a:r>
            <a:r>
              <a:rPr lang="en-US" altLang="ja-JP" sz="1905">
                <a:solidFill>
                  <a:schemeClr val="bg1"/>
                </a:solidFill>
                <a:latin typeface="ＭＳ Ｐゴシック" panose="020B0600070205080204" pitchFamily="50" charset="-128"/>
              </a:rPr>
              <a:t>9</a:t>
            </a:r>
            <a:r>
              <a:rPr lang="ja-JP" altLang="en-US" sz="1905">
                <a:solidFill>
                  <a:schemeClr val="bg1"/>
                </a:solidFill>
                <a:latin typeface="ＭＳ Ｐゴシック" panose="020B0600070205080204" pitchFamily="50" charset="-128"/>
              </a:rPr>
              <a:t>月末</a:t>
            </a:r>
            <a:r>
              <a:rPr lang="en-US" altLang="ja-JP" sz="1905">
                <a:solidFill>
                  <a:schemeClr val="bg1"/>
                </a:solidFill>
                <a:latin typeface="ＭＳ Ｐゴシック" panose="020B0600070205080204" pitchFamily="50" charset="-128"/>
              </a:rPr>
              <a:t>)</a:t>
            </a:r>
          </a:p>
        </p:txBody>
      </p:sp>
      <p:graphicFrame>
        <p:nvGraphicFramePr>
          <p:cNvPr id="47" name="表 46"/>
          <p:cNvGraphicFramePr>
            <a:graphicFrameLocks noGrp="1"/>
          </p:cNvGraphicFramePr>
          <p:nvPr/>
        </p:nvGraphicFramePr>
        <p:xfrm>
          <a:off x="1965477" y="1136952"/>
          <a:ext cx="3051024" cy="5225140"/>
        </p:xfrm>
        <a:graphic>
          <a:graphicData uri="http://schemas.openxmlformats.org/drawingml/2006/table">
            <a:tbl>
              <a:tblPr/>
              <a:tblGrid>
                <a:gridCol w="762756"/>
                <a:gridCol w="762756"/>
                <a:gridCol w="762756"/>
                <a:gridCol w="762756"/>
              </a:tblGrid>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原発名</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１取替分</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FFFFFF"/>
                          </a:solidFill>
                          <a:effectLst/>
                          <a:latin typeface="Meiryo UI" panose="020B0604030504040204" pitchFamily="50" charset="-128"/>
                          <a:ea typeface="Meiryo UI" panose="020B0604030504040204" pitchFamily="50" charset="-128"/>
                        </a:rPr>
                        <a:t>貯蔵量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FFFFFF"/>
                          </a:solidFill>
                          <a:effectLst/>
                          <a:latin typeface="Meiryo UI" panose="020B0604030504040204" pitchFamily="50" charset="-128"/>
                          <a:ea typeface="Meiryo UI" panose="020B0604030504040204" pitchFamily="50" charset="-128"/>
                        </a:rPr>
                        <a:t>最大容量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泊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５０</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350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1,000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女川</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790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東通</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福島第一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1,820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2,100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福島第二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柏崎刈羽</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2,210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2,910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浜岡</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1,740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志賀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690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美浜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680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高浜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1,730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大飯</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2,020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島根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600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伊方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940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玄海</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760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川内</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850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1,290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敦賀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40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580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860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東海第二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440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合計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13,530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20,420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六カ所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ー</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2,700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3,000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7525" name="右中かっこ 15"/>
          <p:cNvSpPr>
            <a:spLocks/>
          </p:cNvSpPr>
          <p:nvPr/>
        </p:nvSpPr>
        <p:spPr bwMode="auto">
          <a:xfrm>
            <a:off x="5013477" y="1427238"/>
            <a:ext cx="574524" cy="4644571"/>
          </a:xfrm>
          <a:prstGeom prst="rightBrace">
            <a:avLst>
              <a:gd name="adj1" fmla="val 8234"/>
              <a:gd name="adj2" fmla="val 50000"/>
            </a:avLst>
          </a:prstGeom>
          <a:noFill/>
          <a:ln w="57150">
            <a:solidFill>
              <a:srgbClr val="8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p>
        </p:txBody>
      </p:sp>
      <p:sp>
        <p:nvSpPr>
          <p:cNvPr id="17526" name="右矢印 16"/>
          <p:cNvSpPr>
            <a:spLocks noChangeArrowheads="1"/>
          </p:cNvSpPr>
          <p:nvPr/>
        </p:nvSpPr>
        <p:spPr bwMode="auto">
          <a:xfrm>
            <a:off x="5315859" y="3350381"/>
            <a:ext cx="334130" cy="798286"/>
          </a:xfrm>
          <a:prstGeom prst="rightArrow">
            <a:avLst>
              <a:gd name="adj1" fmla="val 50000"/>
              <a:gd name="adj2" fmla="val 50000"/>
            </a:avLst>
          </a:prstGeom>
          <a:solidFill>
            <a:srgbClr val="800000"/>
          </a:solidFill>
          <a:ln w="9525">
            <a:solidFill>
              <a:srgbClr val="4A7EBB"/>
            </a:solidFill>
            <a:miter lim="800000"/>
            <a:headEnd/>
            <a:tailEnd/>
          </a:ln>
          <a:effectLst>
            <a:outerShdw dist="23000" dir="5400000" rotWithShape="0">
              <a:srgbClr val="808080">
                <a:alpha val="34998"/>
              </a:srgbClr>
            </a:outerShdw>
          </a:effec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solidFill>
                <a:srgbClr val="FFFFFF"/>
              </a:solidFill>
            </a:endParaRPr>
          </a:p>
        </p:txBody>
      </p:sp>
      <p:sp>
        <p:nvSpPr>
          <p:cNvPr id="17527" name="正方形/長方形 17"/>
          <p:cNvSpPr>
            <a:spLocks noChangeArrowheads="1"/>
          </p:cNvSpPr>
          <p:nvPr/>
        </p:nvSpPr>
        <p:spPr bwMode="auto">
          <a:xfrm>
            <a:off x="5683190" y="1624596"/>
            <a:ext cx="477823" cy="398981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平均６年、最短で</a:t>
            </a:r>
            <a:r>
              <a:rPr lang="en-US" altLang="ja-JP" sz="1905">
                <a:solidFill>
                  <a:schemeClr val="bg1"/>
                </a:solidFill>
                <a:latin typeface="ＭＳ Ｐゴシック" panose="020B0600070205080204" pitchFamily="50" charset="-128"/>
              </a:rPr>
              <a:t>2</a:t>
            </a:r>
            <a:r>
              <a:rPr lang="ja-JP" altLang="en-US" sz="1905">
                <a:solidFill>
                  <a:schemeClr val="bg1"/>
                </a:solidFill>
                <a:latin typeface="ＭＳ Ｐゴシック" panose="020B0600070205080204" pitchFamily="50" charset="-128"/>
              </a:rPr>
              <a:t>年の余力しかない</a:t>
            </a:r>
            <a:endParaRPr lang="en-US" altLang="ja-JP" sz="1905">
              <a:solidFill>
                <a:schemeClr val="bg1"/>
              </a:solidFill>
              <a:latin typeface="ＭＳ Ｐゴシック" panose="020B0600070205080204" pitchFamily="50" charset="-128"/>
            </a:endParaRPr>
          </a:p>
        </p:txBody>
      </p:sp>
      <p:sp>
        <p:nvSpPr>
          <p:cNvPr id="17528" name="正方形/長方形 19"/>
          <p:cNvSpPr>
            <a:spLocks noChangeArrowheads="1"/>
          </p:cNvSpPr>
          <p:nvPr/>
        </p:nvSpPr>
        <p:spPr bwMode="auto">
          <a:xfrm>
            <a:off x="5591025" y="6071810"/>
            <a:ext cx="1947333"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latin typeface="Meiryo UI" panose="020B0604030504040204" pitchFamily="50" charset="-128"/>
                <a:ea typeface="Meiryo UI" panose="020B0604030504040204" pitchFamily="50" charset="-128"/>
              </a:rPr>
              <a:t>六カ所再処理工場ほぼ満杯</a:t>
            </a:r>
            <a:endParaRPr lang="en-US" altLang="ja-JP" sz="1143">
              <a:latin typeface="Meiryo UI" panose="020B0604030504040204" pitchFamily="50" charset="-128"/>
              <a:ea typeface="Meiryo UI" panose="020B0604030504040204" pitchFamily="50" charset="-128"/>
            </a:endParaRPr>
          </a:p>
        </p:txBody>
      </p:sp>
      <p:cxnSp>
        <p:nvCxnSpPr>
          <p:cNvPr id="4" name="直線矢印コネクタ 3"/>
          <p:cNvCxnSpPr/>
          <p:nvPr/>
        </p:nvCxnSpPr>
        <p:spPr>
          <a:xfrm>
            <a:off x="5013478" y="6216952"/>
            <a:ext cx="67884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1698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3037" y="4318000"/>
            <a:ext cx="1389441" cy="6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35"/>
          <p:cNvSpPr txBox="1">
            <a:spLocks noChangeArrowheads="1"/>
          </p:cNvSpPr>
          <p:nvPr/>
        </p:nvSpPr>
        <p:spPr bwMode="auto">
          <a:xfrm>
            <a:off x="1605644" y="4875893"/>
            <a:ext cx="20183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福島県内セシウム除染</a:t>
            </a:r>
          </a:p>
        </p:txBody>
      </p:sp>
      <p:grpSp>
        <p:nvGrpSpPr>
          <p:cNvPr id="18436" name="Group 36"/>
          <p:cNvGrpSpPr>
            <a:grpSpLocks/>
          </p:cNvGrpSpPr>
          <p:nvPr/>
        </p:nvGrpSpPr>
        <p:grpSpPr bwMode="auto">
          <a:xfrm>
            <a:off x="2181680" y="5680227"/>
            <a:ext cx="784679" cy="374952"/>
            <a:chOff x="1425" y="2869"/>
            <a:chExt cx="495" cy="176"/>
          </a:xfrm>
        </p:grpSpPr>
        <p:sp>
          <p:nvSpPr>
            <p:cNvPr id="18474" name="Freeform 37"/>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0 w 1935"/>
                <a:gd name="T41" fmla="*/ 0 h 737"/>
                <a:gd name="T42" fmla="*/ 0 w 1935"/>
                <a:gd name="T43" fmla="*/ 0 h 737"/>
                <a:gd name="T44" fmla="*/ 0 w 1935"/>
                <a:gd name="T45" fmla="*/ 0 h 737"/>
                <a:gd name="T46" fmla="*/ 0 w 1935"/>
                <a:gd name="T47" fmla="*/ 0 h 737"/>
                <a:gd name="T48" fmla="*/ 0 w 1935"/>
                <a:gd name="T49" fmla="*/ 0 h 737"/>
                <a:gd name="T50" fmla="*/ 0 w 1935"/>
                <a:gd name="T51" fmla="*/ 0 h 737"/>
                <a:gd name="T52" fmla="*/ 0 w 1935"/>
                <a:gd name="T53" fmla="*/ 0 h 737"/>
                <a:gd name="T54" fmla="*/ 0 w 1935"/>
                <a:gd name="T55" fmla="*/ 0 h 737"/>
                <a:gd name="T56" fmla="*/ 0 w 1935"/>
                <a:gd name="T57" fmla="*/ 0 h 737"/>
                <a:gd name="T58" fmla="*/ 0 w 1935"/>
                <a:gd name="T59" fmla="*/ 0 h 737"/>
                <a:gd name="T60" fmla="*/ 0 w 1935"/>
                <a:gd name="T61" fmla="*/ 0 h 737"/>
                <a:gd name="T62" fmla="*/ 0 w 1935"/>
                <a:gd name="T63" fmla="*/ 0 h 737"/>
                <a:gd name="T64" fmla="*/ 0 w 1935"/>
                <a:gd name="T65" fmla="*/ 0 h 737"/>
                <a:gd name="T66" fmla="*/ 0 w 1935"/>
                <a:gd name="T67" fmla="*/ 0 h 737"/>
                <a:gd name="T68" fmla="*/ 0 w 1935"/>
                <a:gd name="T69" fmla="*/ 0 h 737"/>
                <a:gd name="T70" fmla="*/ 0 w 1935"/>
                <a:gd name="T71" fmla="*/ 0 h 737"/>
                <a:gd name="T72" fmla="*/ 0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8475" name="Freeform 38"/>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0 w 1817"/>
                <a:gd name="T43" fmla="*/ 0 h 697"/>
                <a:gd name="T44" fmla="*/ 0 w 1817"/>
                <a:gd name="T45" fmla="*/ 0 h 697"/>
                <a:gd name="T46" fmla="*/ 0 w 1817"/>
                <a:gd name="T47" fmla="*/ 0 h 697"/>
                <a:gd name="T48" fmla="*/ 0 w 1817"/>
                <a:gd name="T49" fmla="*/ 0 h 697"/>
                <a:gd name="T50" fmla="*/ 0 w 1817"/>
                <a:gd name="T51" fmla="*/ 0 h 697"/>
                <a:gd name="T52" fmla="*/ 0 w 1817"/>
                <a:gd name="T53" fmla="*/ 0 h 697"/>
                <a:gd name="T54" fmla="*/ 0 w 1817"/>
                <a:gd name="T55" fmla="*/ 0 h 697"/>
                <a:gd name="T56" fmla="*/ 0 w 1817"/>
                <a:gd name="T57" fmla="*/ 0 h 697"/>
                <a:gd name="T58" fmla="*/ 0 w 1817"/>
                <a:gd name="T59" fmla="*/ 0 h 697"/>
                <a:gd name="T60" fmla="*/ 0 w 1817"/>
                <a:gd name="T61" fmla="*/ 0 h 697"/>
                <a:gd name="T62" fmla="*/ 0 w 1817"/>
                <a:gd name="T63" fmla="*/ 0 h 697"/>
                <a:gd name="T64" fmla="*/ 0 w 1817"/>
                <a:gd name="T65" fmla="*/ 0 h 697"/>
                <a:gd name="T66" fmla="*/ 0 w 1817"/>
                <a:gd name="T67" fmla="*/ 0 h 697"/>
                <a:gd name="T68" fmla="*/ 0 w 1817"/>
                <a:gd name="T69" fmla="*/ 0 h 697"/>
                <a:gd name="T70" fmla="*/ 0 w 1817"/>
                <a:gd name="T71" fmla="*/ 0 h 697"/>
                <a:gd name="T72" fmla="*/ 0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18437" name="Line 39"/>
          <p:cNvSpPr>
            <a:spLocks noChangeShapeType="1"/>
          </p:cNvSpPr>
          <p:nvPr/>
        </p:nvSpPr>
        <p:spPr bwMode="auto">
          <a:xfrm>
            <a:off x="2641298" y="5146524"/>
            <a:ext cx="0" cy="4717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24" name="Text Box 40"/>
          <p:cNvSpPr txBox="1">
            <a:spLocks noChangeArrowheads="1"/>
          </p:cNvSpPr>
          <p:nvPr/>
        </p:nvSpPr>
        <p:spPr bwMode="auto">
          <a:xfrm>
            <a:off x="1891394" y="6006799"/>
            <a:ext cx="14000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セシウム吸着材</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廃棄物</a:t>
            </a:r>
          </a:p>
        </p:txBody>
      </p:sp>
      <p:sp>
        <p:nvSpPr>
          <p:cNvPr id="16426" name="Text Box 42"/>
          <p:cNvSpPr txBox="1">
            <a:spLocks noChangeArrowheads="1"/>
          </p:cNvSpPr>
          <p:nvPr/>
        </p:nvSpPr>
        <p:spPr bwMode="auto">
          <a:xfrm>
            <a:off x="1873251" y="2663977"/>
            <a:ext cx="2786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民間企業保有</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放射能物質（劣化ウラン、トリウム含）</a:t>
            </a:r>
          </a:p>
        </p:txBody>
      </p:sp>
      <p:sp>
        <p:nvSpPr>
          <p:cNvPr id="16427" name="Text Box 43"/>
          <p:cNvSpPr txBox="1">
            <a:spLocks noChangeArrowheads="1"/>
          </p:cNvSpPr>
          <p:nvPr/>
        </p:nvSpPr>
        <p:spPr bwMode="auto">
          <a:xfrm>
            <a:off x="8038799" y="1372810"/>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日本政府</a:t>
            </a:r>
          </a:p>
        </p:txBody>
      </p:sp>
      <p:sp>
        <p:nvSpPr>
          <p:cNvPr id="16428" name="Text Box 44"/>
          <p:cNvSpPr txBox="1">
            <a:spLocks noChangeArrowheads="1"/>
          </p:cNvSpPr>
          <p:nvPr/>
        </p:nvSpPr>
        <p:spPr bwMode="auto">
          <a:xfrm>
            <a:off x="9145513"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東京電力</a:t>
            </a:r>
          </a:p>
        </p:txBody>
      </p:sp>
      <p:sp>
        <p:nvSpPr>
          <p:cNvPr id="16430" name="Text Box 46"/>
          <p:cNvSpPr txBox="1">
            <a:spLocks noChangeArrowheads="1"/>
          </p:cNvSpPr>
          <p:nvPr/>
        </p:nvSpPr>
        <p:spPr bwMode="auto">
          <a:xfrm>
            <a:off x="6950227"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協賛企業</a:t>
            </a:r>
          </a:p>
        </p:txBody>
      </p:sp>
      <p:pic>
        <p:nvPicPr>
          <p:cNvPr id="16433" name="Picture 49"/>
          <p:cNvPicPr>
            <a:picLocks noChangeAspect="1" noChangeArrowheads="1"/>
          </p:cNvPicPr>
          <p:nvPr/>
        </p:nvPicPr>
        <p:blipFill>
          <a:blip r:embed="rId4">
            <a:extLst>
              <a:ext uri="{28A0092B-C50C-407E-A947-70E740481C1C}">
                <a14:useLocalDpi xmlns:a14="http://schemas.microsoft.com/office/drawing/2010/main" val="0"/>
              </a:ext>
            </a:extLst>
          </a:blip>
          <a:srcRect l="61899" t="11072" r="22397" b="75322"/>
          <a:stretch>
            <a:fillRect/>
          </a:stretch>
        </p:blipFill>
        <p:spPr bwMode="auto">
          <a:xfrm>
            <a:off x="1909536" y="2015369"/>
            <a:ext cx="1179286" cy="69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656" y="5087560"/>
            <a:ext cx="1871738" cy="151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35" name="Text Box 51"/>
          <p:cNvSpPr txBox="1">
            <a:spLocks noChangeArrowheads="1"/>
          </p:cNvSpPr>
          <p:nvPr/>
        </p:nvSpPr>
        <p:spPr bwMode="auto">
          <a:xfrm>
            <a:off x="7313835" y="6377215"/>
            <a:ext cx="13516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北海道・中川町</a:t>
            </a:r>
          </a:p>
        </p:txBody>
      </p:sp>
      <p:sp>
        <p:nvSpPr>
          <p:cNvPr id="16437" name="Text Box 53"/>
          <p:cNvSpPr txBox="1">
            <a:spLocks noChangeArrowheads="1"/>
          </p:cNvSpPr>
          <p:nvPr/>
        </p:nvSpPr>
        <p:spPr bwMode="auto">
          <a:xfrm>
            <a:off x="6061227" y="5591024"/>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pic>
        <p:nvPicPr>
          <p:cNvPr id="18447" name="Picture 43"/>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gray">
          <a:xfrm>
            <a:off x="7654775" y="3279322"/>
            <a:ext cx="92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Line 55"/>
          <p:cNvSpPr>
            <a:spLocks noChangeShapeType="1"/>
          </p:cNvSpPr>
          <p:nvPr/>
        </p:nvSpPr>
        <p:spPr bwMode="auto">
          <a:xfrm flipV="1">
            <a:off x="8088691" y="4422322"/>
            <a:ext cx="0" cy="83457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0" name="Text Box 56"/>
          <p:cNvSpPr txBox="1">
            <a:spLocks noChangeArrowheads="1"/>
          </p:cNvSpPr>
          <p:nvPr/>
        </p:nvSpPr>
        <p:spPr bwMode="auto">
          <a:xfrm>
            <a:off x="8545184" y="3867453"/>
            <a:ext cx="9028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溶融塩炉</a:t>
            </a:r>
          </a:p>
        </p:txBody>
      </p:sp>
      <p:sp>
        <p:nvSpPr>
          <p:cNvPr id="18450" name="Text Box 57"/>
          <p:cNvSpPr txBox="1">
            <a:spLocks noChangeArrowheads="1"/>
          </p:cNvSpPr>
          <p:nvPr/>
        </p:nvSpPr>
        <p:spPr bwMode="auto">
          <a:xfrm>
            <a:off x="1605644" y="710595"/>
            <a:ext cx="9085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民間企業などが保有するウラン、トリウムなど放射性物質の総合的管理施設</a:t>
            </a:r>
          </a:p>
        </p:txBody>
      </p:sp>
      <p:sp>
        <p:nvSpPr>
          <p:cNvPr id="18451" name="Line 58"/>
          <p:cNvSpPr>
            <a:spLocks noChangeShapeType="1"/>
          </p:cNvSpPr>
          <p:nvPr/>
        </p:nvSpPr>
        <p:spPr bwMode="auto">
          <a:xfrm>
            <a:off x="3029858" y="2698751"/>
            <a:ext cx="1548190" cy="1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3" name="AutoShape 59"/>
          <p:cNvSpPr>
            <a:spLocks noChangeArrowheads="1"/>
          </p:cNvSpPr>
          <p:nvPr/>
        </p:nvSpPr>
        <p:spPr bwMode="auto">
          <a:xfrm>
            <a:off x="8478763" y="4355799"/>
            <a:ext cx="1923143" cy="860273"/>
          </a:xfrm>
          <a:prstGeom prst="wedgeRoundRectCallout">
            <a:avLst>
              <a:gd name="adj1" fmla="val -53880"/>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将来、溶融塩炉が開発された時に放射性物質の減量処理を実施。それまで厳重に保管</a:t>
            </a:r>
          </a:p>
        </p:txBody>
      </p:sp>
      <p:pic>
        <p:nvPicPr>
          <p:cNvPr id="18453" name="Picture 61" descr="gold_oil_barrels_3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692" y="2213429"/>
            <a:ext cx="1755321" cy="129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Line 64"/>
          <p:cNvSpPr>
            <a:spLocks noChangeShapeType="1"/>
          </p:cNvSpPr>
          <p:nvPr/>
        </p:nvSpPr>
        <p:spPr bwMode="auto">
          <a:xfrm>
            <a:off x="2936120" y="5872238"/>
            <a:ext cx="1641929" cy="1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9" name="Text Box 65"/>
          <p:cNvSpPr txBox="1">
            <a:spLocks noChangeArrowheads="1"/>
          </p:cNvSpPr>
          <p:nvPr/>
        </p:nvSpPr>
        <p:spPr bwMode="auto">
          <a:xfrm>
            <a:off x="3058584" y="5253870"/>
            <a:ext cx="140002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吸着材であるプルシアンブルーから</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Ｃｓのみ抽出・濃縮</a:t>
            </a:r>
          </a:p>
        </p:txBody>
      </p:sp>
      <p:sp>
        <p:nvSpPr>
          <p:cNvPr id="18456" name="Line 66"/>
          <p:cNvSpPr>
            <a:spLocks noChangeShapeType="1"/>
          </p:cNvSpPr>
          <p:nvPr/>
        </p:nvSpPr>
        <p:spPr bwMode="auto">
          <a:xfrm>
            <a:off x="5385406" y="5863167"/>
            <a:ext cx="18944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53" name="AutoShape 69"/>
          <p:cNvSpPr>
            <a:spLocks noChangeArrowheads="1"/>
          </p:cNvSpPr>
          <p:nvPr/>
        </p:nvSpPr>
        <p:spPr bwMode="auto">
          <a:xfrm>
            <a:off x="3096382" y="1276048"/>
            <a:ext cx="2715381" cy="860274"/>
          </a:xfrm>
          <a:prstGeom prst="wedgeRoundRectCallout">
            <a:avLst>
              <a:gd name="adj1" fmla="val -49769"/>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将来、懸念される東海・東南海・南海地震及びそれに伴う津波などから放射性廃棄物の流出などの災害対策を総合的な管理を実施する。</a:t>
            </a:r>
          </a:p>
        </p:txBody>
      </p:sp>
      <p:sp>
        <p:nvSpPr>
          <p:cNvPr id="16454" name="Text Box 70"/>
          <p:cNvSpPr txBox="1">
            <a:spLocks noChangeArrowheads="1"/>
          </p:cNvSpPr>
          <p:nvPr/>
        </p:nvSpPr>
        <p:spPr bwMode="auto">
          <a:xfrm>
            <a:off x="8864298" y="5557762"/>
            <a:ext cx="14257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ja-JP" altLang="en-US" sz="1000">
                <a:latin typeface="Meiryo UI" panose="020B0604030504040204" pitchFamily="50" charset="-128"/>
                <a:ea typeface="Meiryo UI" panose="020B0604030504040204" pitchFamily="50" charset="-128"/>
              </a:rPr>
              <a:t>セシウム１３７の半減期は約３０年なので、その倍としても６０年の保管で無効化する間、保管。</a:t>
            </a:r>
          </a:p>
        </p:txBody>
      </p:sp>
      <p:sp>
        <p:nvSpPr>
          <p:cNvPr id="16455" name="Text Box 71"/>
          <p:cNvSpPr txBox="1">
            <a:spLocks noChangeArrowheads="1"/>
          </p:cNvSpPr>
          <p:nvPr/>
        </p:nvSpPr>
        <p:spPr bwMode="auto">
          <a:xfrm>
            <a:off x="5356679" y="3599846"/>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sp>
        <p:nvSpPr>
          <p:cNvPr id="16456" name="Text Box 72"/>
          <p:cNvSpPr txBox="1">
            <a:spLocks noChangeArrowheads="1"/>
          </p:cNvSpPr>
          <p:nvPr/>
        </p:nvSpPr>
        <p:spPr bwMode="auto">
          <a:xfrm>
            <a:off x="2887739" y="6369655"/>
            <a:ext cx="1643440"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東洋エンジニアリング</a:t>
            </a:r>
          </a:p>
        </p:txBody>
      </p:sp>
      <p:sp>
        <p:nvSpPr>
          <p:cNvPr id="16457" name="Text Box 73"/>
          <p:cNvSpPr txBox="1">
            <a:spLocks noChangeArrowheads="1"/>
          </p:cNvSpPr>
          <p:nvPr/>
        </p:nvSpPr>
        <p:spPr bwMode="auto">
          <a:xfrm>
            <a:off x="2910417" y="3249084"/>
            <a:ext cx="164192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三井化学／三井金属</a:t>
            </a:r>
          </a:p>
        </p:txBody>
      </p:sp>
      <p:sp>
        <p:nvSpPr>
          <p:cNvPr id="18462" name="Rectangle 74"/>
          <p:cNvSpPr>
            <a:spLocks noChangeArrowheads="1"/>
          </p:cNvSpPr>
          <p:nvPr/>
        </p:nvSpPr>
        <p:spPr bwMode="auto">
          <a:xfrm>
            <a:off x="6659941" y="2097013"/>
            <a:ext cx="3831167" cy="4584095"/>
          </a:xfrm>
          <a:prstGeom prst="rect">
            <a:avLst/>
          </a:prstGeom>
          <a:solidFill>
            <a:schemeClr val="accent1">
              <a:alpha val="16862"/>
            </a:schemeClr>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18463" name="Line 75"/>
          <p:cNvSpPr>
            <a:spLocks noChangeShapeType="1"/>
          </p:cNvSpPr>
          <p:nvPr/>
        </p:nvSpPr>
        <p:spPr bwMode="auto">
          <a:xfrm>
            <a:off x="7488465"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4" name="Line 76"/>
          <p:cNvSpPr>
            <a:spLocks noChangeShapeType="1"/>
          </p:cNvSpPr>
          <p:nvPr/>
        </p:nvSpPr>
        <p:spPr bwMode="auto">
          <a:xfrm>
            <a:off x="8522608"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5" name="Line 77"/>
          <p:cNvSpPr>
            <a:spLocks noChangeShapeType="1"/>
          </p:cNvSpPr>
          <p:nvPr/>
        </p:nvSpPr>
        <p:spPr bwMode="auto">
          <a:xfrm>
            <a:off x="9559774"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6" name="Text Box 78"/>
          <p:cNvSpPr txBox="1">
            <a:spLocks noChangeArrowheads="1"/>
          </p:cNvSpPr>
          <p:nvPr/>
        </p:nvSpPr>
        <p:spPr bwMode="auto">
          <a:xfrm>
            <a:off x="7650240" y="2296584"/>
            <a:ext cx="1973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国家戦略特区？</a:t>
            </a:r>
          </a:p>
        </p:txBody>
      </p:sp>
      <p:pic>
        <p:nvPicPr>
          <p:cNvPr id="16431" name="Picture 47" descr="drycas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406" y="5083024"/>
            <a:ext cx="784678" cy="122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8" name="Line 67"/>
          <p:cNvSpPr>
            <a:spLocks noChangeShapeType="1"/>
          </p:cNvSpPr>
          <p:nvPr/>
        </p:nvSpPr>
        <p:spPr bwMode="auto">
          <a:xfrm>
            <a:off x="5584977" y="3362476"/>
            <a:ext cx="1868714" cy="21650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64" name="Text Box 80"/>
          <p:cNvSpPr txBox="1">
            <a:spLocks noChangeArrowheads="1"/>
          </p:cNvSpPr>
          <p:nvPr/>
        </p:nvSpPr>
        <p:spPr bwMode="auto">
          <a:xfrm>
            <a:off x="7235977" y="2759227"/>
            <a:ext cx="2646878" cy="33855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放射性物質総合管理機構？</a:t>
            </a:r>
          </a:p>
        </p:txBody>
      </p:sp>
      <p:sp>
        <p:nvSpPr>
          <p:cNvPr id="16465" name="Text Box 81"/>
          <p:cNvSpPr txBox="1">
            <a:spLocks noChangeArrowheads="1"/>
          </p:cNvSpPr>
          <p:nvPr/>
        </p:nvSpPr>
        <p:spPr bwMode="auto">
          <a:xfrm>
            <a:off x="3677335" y="4621893"/>
            <a:ext cx="646332" cy="276999"/>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産総研</a:t>
            </a:r>
          </a:p>
        </p:txBody>
      </p:sp>
      <p:sp>
        <p:nvSpPr>
          <p:cNvPr id="41"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民間企業・団体が保有する放射性物質を統合管理と将来は消滅処理</a:t>
            </a:r>
          </a:p>
        </p:txBody>
      </p:sp>
    </p:spTree>
    <p:extLst>
      <p:ext uri="{BB962C8B-B14F-4D97-AF65-F5344CB8AC3E}">
        <p14:creationId xmlns:p14="http://schemas.microsoft.com/office/powerpoint/2010/main" val="1601439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4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中川町位置図（北海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930" y="2278441"/>
            <a:ext cx="1528535" cy="230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8" descr="日本地域区画地図補助 01450.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620" y="817941"/>
            <a:ext cx="1829405" cy="115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9"/>
          <p:cNvSpPr txBox="1">
            <a:spLocks noChangeArrowheads="1"/>
          </p:cNvSpPr>
          <p:nvPr/>
        </p:nvSpPr>
        <p:spPr bwMode="auto">
          <a:xfrm>
            <a:off x="1844525" y="768048"/>
            <a:ext cx="6353021" cy="61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714" b="1">
                <a:latin typeface="Meiryo UI" panose="020B0604030504040204" pitchFamily="50" charset="-128"/>
                <a:ea typeface="Meiryo UI" panose="020B0604030504040204" pitchFamily="50" charset="-128"/>
              </a:rPr>
              <a:t>希望「トリウム溶融塩炉を熱源とし畑作北限地域での新農業の構築」</a:t>
            </a:r>
          </a:p>
          <a:p>
            <a:pPr>
              <a:spcBef>
                <a:spcPct val="0"/>
              </a:spcBef>
              <a:buFontTx/>
              <a:buNone/>
            </a:pPr>
            <a:r>
              <a:rPr lang="ja-JP" altLang="en-US" sz="1714" b="1">
                <a:latin typeface="Meiryo UI" panose="020B0604030504040204" pitchFamily="50" charset="-128"/>
                <a:ea typeface="Meiryo UI" panose="020B0604030504040204" pitchFamily="50" charset="-128"/>
              </a:rPr>
              <a:t>主体：トリウム協議会（中川町有志。代表「高見善雄」）</a:t>
            </a:r>
          </a:p>
        </p:txBody>
      </p:sp>
      <p:sp>
        <p:nvSpPr>
          <p:cNvPr id="2058" name="Text Box 10"/>
          <p:cNvSpPr txBox="1">
            <a:spLocks noChangeArrowheads="1"/>
          </p:cNvSpPr>
          <p:nvPr/>
        </p:nvSpPr>
        <p:spPr bwMode="auto">
          <a:xfrm>
            <a:off x="1501322" y="1383394"/>
            <a:ext cx="7896714"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ja-JP" altLang="en-US" sz="1400" dirty="0">
                <a:latin typeface="Meiryo UI" panose="020B0604030504040204" pitchFamily="50" charset="-128"/>
                <a:ea typeface="Meiryo UI" panose="020B0604030504040204" pitchFamily="50" charset="-128"/>
              </a:rPr>
              <a:t>・トリウム溶融塩炉の研究所を誘致したい（中川町）→すぐには無理（亀井）</a:t>
            </a:r>
          </a:p>
          <a:p>
            <a:pPr>
              <a:defRPr/>
            </a:pPr>
            <a:r>
              <a:rPr lang="ja-JP" altLang="en-US" sz="1400" b="1" dirty="0">
                <a:latin typeface="Meiryo UI" panose="020B0604030504040204" pitchFamily="50" charset="-128"/>
                <a:ea typeface="Meiryo UI" panose="020B0604030504040204" pitchFamily="50" charset="-128"/>
              </a:rPr>
              <a:t>・トリウム国家備蓄の候補地を探している。それはどうか→可能だ（中川町）</a:t>
            </a:r>
          </a:p>
          <a:p>
            <a:pPr>
              <a:defRPr/>
            </a:pPr>
            <a:r>
              <a:rPr lang="ja-JP" altLang="en-US" sz="1400" dirty="0">
                <a:latin typeface="Meiryo UI" panose="020B0604030504040204" pitchFamily="50" charset="-128"/>
                <a:ea typeface="Meiryo UI" panose="020B0604030504040204" pitchFamily="50" charset="-128"/>
              </a:rPr>
              <a:t>・中川町は</a:t>
            </a:r>
            <a:r>
              <a:rPr lang="en-US" altLang="ja-JP" sz="1400" dirty="0">
                <a:latin typeface="Meiryo UI" panose="020B0604030504040204" pitchFamily="50" charset="-128"/>
                <a:ea typeface="Meiryo UI" panose="020B0604030504040204" pitchFamily="50" charset="-128"/>
              </a:rPr>
              <a:t>1800</a:t>
            </a:r>
            <a:r>
              <a:rPr lang="ja-JP" altLang="en-US" sz="1400" dirty="0">
                <a:latin typeface="Meiryo UI" panose="020B0604030504040204" pitchFamily="50" charset="-128"/>
                <a:ea typeface="Meiryo UI" panose="020B0604030504040204" pitchFamily="50" charset="-128"/>
              </a:rPr>
              <a:t>人。トリウム溶融塩炉を</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年前から学習。すでに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回程度の勉強会を開催。</a:t>
            </a:r>
          </a:p>
          <a:p>
            <a:pPr>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2011</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8</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28</a:t>
            </a:r>
            <a:r>
              <a:rPr lang="ja-JP" altLang="en-US" sz="1400" dirty="0">
                <a:latin typeface="Meiryo UI" panose="020B0604030504040204" pitchFamily="50" charset="-128"/>
                <a:ea typeface="Meiryo UI" panose="020B0604030504040204" pitchFamily="50" charset="-128"/>
              </a:rPr>
              <a:t>日、亀井の講演会。</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人。　原発革命が発端だが古川氏とは別かつ今後も接触なし。</a:t>
            </a:r>
          </a:p>
          <a:p>
            <a:pPr>
              <a:defRPr/>
            </a:pPr>
            <a:r>
              <a:rPr lang="ja-JP" altLang="en-US" sz="1400" dirty="0">
                <a:latin typeface="Meiryo UI" panose="020B0604030504040204" pitchFamily="50" charset="-128"/>
                <a:ea typeface="Meiryo UI" panose="020B0604030504040204" pitchFamily="50" charset="-128"/>
              </a:rPr>
              <a:t>・中川町は２５００ｈａにわたり活断層なし（亀井義昭前町長は地質の専門家）</a:t>
            </a:r>
          </a:p>
          <a:p>
            <a:pPr>
              <a:defRPr/>
            </a:pPr>
            <a:r>
              <a:rPr lang="ja-JP" altLang="en-US" sz="1400" dirty="0">
                <a:latin typeface="Meiryo UI" panose="020B0604030504040204" pitchFamily="50" charset="-128"/>
                <a:ea typeface="Meiryo UI" panose="020B0604030504040204" pitchFamily="50" charset="-128"/>
              </a:rPr>
              <a:t>・レアアース精錬残渣のトリウムは、鉱物資源課も問題を認識しつつも、国内</a:t>
            </a:r>
          </a:p>
          <a:p>
            <a:pPr>
              <a:defRPr/>
            </a:pPr>
            <a:r>
              <a:rPr lang="ja-JP" altLang="en-US" sz="1400" dirty="0">
                <a:latin typeface="Meiryo UI" panose="020B0604030504040204" pitchFamily="50" charset="-128"/>
                <a:ea typeface="Meiryo UI" panose="020B0604030504040204" pitchFamily="50" charset="-128"/>
              </a:rPr>
              <a:t>　での国家備蓄には消極的（①自己の責任問題、②今後の利用の不透明さ）</a:t>
            </a:r>
          </a:p>
          <a:p>
            <a:pPr>
              <a:defRPr/>
            </a:pPr>
            <a:r>
              <a:rPr lang="ja-JP" altLang="en-US" sz="1400" dirty="0">
                <a:latin typeface="Meiryo UI" panose="020B0604030504040204" pitchFamily="50" charset="-128"/>
                <a:ea typeface="Meiryo UI" panose="020B0604030504040204" pitchFamily="50" charset="-128"/>
              </a:rPr>
              <a:t>・双日提携の豪ライナスはマレーシアに工場。現地の反対。トリウムが原因</a:t>
            </a:r>
          </a:p>
          <a:p>
            <a:pPr>
              <a:defRPr/>
            </a:pPr>
            <a:r>
              <a:rPr lang="ja-JP" altLang="en-US" sz="1400" dirty="0">
                <a:latin typeface="Meiryo UI" panose="020B0604030504040204" pitchFamily="50" charset="-128"/>
                <a:ea typeface="Meiryo UI" panose="020B0604030504040204" pitchFamily="50" charset="-128"/>
              </a:rPr>
              <a:t>・下記のステップを検討（亀井案）</a:t>
            </a:r>
          </a:p>
          <a:p>
            <a:pPr>
              <a:defRPr/>
            </a:pPr>
            <a:r>
              <a:rPr lang="ja-JP" altLang="en-US" sz="1400" dirty="0">
                <a:latin typeface="Meiryo UI" panose="020B0604030504040204" pitchFamily="50" charset="-128"/>
                <a:ea typeface="Meiryo UI" panose="020B0604030504040204" pitchFamily="50" charset="-128"/>
              </a:rPr>
              <a:t>　１．国内で地元自治体了承のもと、トリウム国家備蓄地に名乗り</a:t>
            </a:r>
          </a:p>
          <a:p>
            <a:pPr>
              <a:defRPr/>
            </a:pPr>
            <a:r>
              <a:rPr lang="ja-JP" altLang="en-US" sz="1400" dirty="0">
                <a:latin typeface="Meiryo UI" panose="020B0604030504040204" pitchFamily="50" charset="-128"/>
                <a:ea typeface="Meiryo UI" panose="020B0604030504040204" pitchFamily="50" charset="-128"/>
              </a:rPr>
              <a:t>　２．ライナス工場などで発生するトリウムを商社は引き受け、中川町トリウム</a:t>
            </a:r>
          </a:p>
          <a:p>
            <a:pPr>
              <a:defRPr/>
            </a:pPr>
            <a:r>
              <a:rPr lang="ja-JP" altLang="en-US" sz="1400" dirty="0">
                <a:latin typeface="Meiryo UI" panose="020B0604030504040204" pitchFamily="50" charset="-128"/>
                <a:ea typeface="Meiryo UI" panose="020B0604030504040204" pitchFamily="50" charset="-128"/>
              </a:rPr>
              <a:t>　　　倉庫に保管。</a:t>
            </a:r>
            <a:r>
              <a:rPr lang="ja-JP" altLang="en-US" sz="1400" dirty="0">
                <a:solidFill>
                  <a:srgbClr val="FF0000"/>
                </a:solidFill>
                <a:latin typeface="Meiryo UI" panose="020B0604030504040204" pitchFamily="50" charset="-128"/>
                <a:ea typeface="Meiryo UI" panose="020B0604030504040204" pitchFamily="50" charset="-128"/>
              </a:rPr>
              <a:t>管理主体は国？商社？町立新会社？（要検討）</a:t>
            </a:r>
          </a:p>
          <a:p>
            <a:pPr>
              <a:defRPr/>
            </a:pPr>
            <a:r>
              <a:rPr lang="ja-JP" altLang="en-US" sz="1400" dirty="0">
                <a:latin typeface="Meiryo UI" panose="020B0604030504040204" pitchFamily="50" charset="-128"/>
                <a:ea typeface="Meiryo UI" panose="020B0604030504040204" pitchFamily="50" charset="-128"/>
              </a:rPr>
              <a:t>　３．倉庫の設計等基礎情報はメタ研西川氏に相談（ブラジルの事例熟知）</a:t>
            </a:r>
          </a:p>
          <a:p>
            <a:pPr>
              <a:defRPr/>
            </a:pPr>
            <a:r>
              <a:rPr lang="ja-JP" altLang="en-US" sz="1400" dirty="0">
                <a:latin typeface="Meiryo UI" panose="020B0604030504040204" pitchFamily="50" charset="-128"/>
                <a:ea typeface="Meiryo UI" panose="020B0604030504040204" pitchFamily="50" charset="-128"/>
              </a:rPr>
              <a:t>　４．倉庫の施工は地元企業（大掛かりな設備ではない）</a:t>
            </a:r>
          </a:p>
          <a:p>
            <a:pPr>
              <a:defRPr/>
            </a:pPr>
            <a:r>
              <a:rPr lang="ja-JP" altLang="en-US" sz="1400" dirty="0">
                <a:latin typeface="Meiryo UI" panose="020B0604030504040204" pitchFamily="50" charset="-128"/>
                <a:ea typeface="Meiryo UI" panose="020B0604030504040204" pitchFamily="50" charset="-128"/>
              </a:rPr>
              <a:t>　５．倉庫の安全保障に自衛隊（防衛省に相談）</a:t>
            </a:r>
          </a:p>
          <a:p>
            <a:pPr>
              <a:defRPr/>
            </a:pPr>
            <a:r>
              <a:rPr lang="ja-JP" altLang="en-US" sz="1400" dirty="0">
                <a:latin typeface="Meiryo UI" panose="020B0604030504040204" pitchFamily="50" charset="-128"/>
                <a:ea typeface="Meiryo UI" panose="020B0604030504040204" pitchFamily="50" charset="-128"/>
              </a:rPr>
              <a:t>　６．ノルウェー、ベネズエラ、トルコなど新たな海外権益獲得時に、「鉱石を輸入、隣接自治体（天塩町）に</a:t>
            </a:r>
          </a:p>
          <a:p>
            <a:pPr>
              <a:defRPr/>
            </a:pPr>
            <a:r>
              <a:rPr lang="ja-JP" altLang="en-US" sz="1400" dirty="0">
                <a:latin typeface="Meiryo UI" panose="020B0604030504040204" pitchFamily="50" charset="-128"/>
                <a:ea typeface="Meiryo UI" panose="020B0604030504040204" pitchFamily="50" charset="-128"/>
              </a:rPr>
              <a:t>　　　陸揚げ、</a:t>
            </a:r>
            <a:r>
              <a:rPr lang="ja-JP" altLang="en-US" sz="1400" dirty="0">
                <a:solidFill>
                  <a:srgbClr val="FF0000"/>
                </a:solidFill>
                <a:latin typeface="Meiryo UI" panose="020B0604030504040204" pitchFamily="50" charset="-128"/>
                <a:ea typeface="Meiryo UI" panose="020B0604030504040204" pitchFamily="50" charset="-128"/>
              </a:rPr>
              <a:t>新レアアース工場を建設</a:t>
            </a:r>
            <a:r>
              <a:rPr lang="ja-JP" altLang="en-US" sz="1400" dirty="0">
                <a:latin typeface="Meiryo UI" panose="020B0604030504040204" pitchFamily="50" charset="-128"/>
                <a:ea typeface="Meiryo UI" panose="020B0604030504040204" pitchFamily="50" charset="-128"/>
              </a:rPr>
              <a:t>、レアアースは国内企業に販売、</a:t>
            </a:r>
            <a:r>
              <a:rPr lang="ja-JP" altLang="en-US" sz="1400" dirty="0">
                <a:solidFill>
                  <a:srgbClr val="FF0000"/>
                </a:solidFill>
                <a:latin typeface="Meiryo UI" panose="020B0604030504040204" pitchFamily="50" charset="-128"/>
                <a:ea typeface="Meiryo UI" panose="020B0604030504040204" pitchFamily="50" charset="-128"/>
              </a:rPr>
              <a:t>トリウムは中川町</a:t>
            </a:r>
          </a:p>
          <a:p>
            <a:pPr>
              <a:defRPr/>
            </a:pPr>
            <a:r>
              <a:rPr lang="ja-JP" altLang="en-US" sz="1400" dirty="0">
                <a:solidFill>
                  <a:srgbClr val="FF0000"/>
                </a:solidFill>
                <a:latin typeface="Meiryo UI" panose="020B0604030504040204" pitchFamily="50" charset="-128"/>
                <a:ea typeface="Meiryo UI" panose="020B0604030504040204" pitchFamily="50" charset="-128"/>
              </a:rPr>
              <a:t>　　　トリウム倉庫に保管</a:t>
            </a:r>
            <a:r>
              <a:rPr lang="ja-JP" altLang="en-US" sz="1400" dirty="0">
                <a:latin typeface="Meiryo UI" panose="020B0604030504040204" pitchFamily="50" charset="-128"/>
                <a:ea typeface="Meiryo UI" panose="020B0604030504040204" pitchFamily="50" charset="-128"/>
              </a:rPr>
              <a:t>（いずれは国内・海外利用）」隣接する幌延町はＮＵＭＯによる</a:t>
            </a:r>
          </a:p>
          <a:p>
            <a:pPr>
              <a:defRPr/>
            </a:pPr>
            <a:r>
              <a:rPr lang="ja-JP" altLang="en-US" sz="1400" dirty="0">
                <a:latin typeface="Meiryo UI" panose="020B0604030504040204" pitchFamily="50" charset="-128"/>
                <a:ea typeface="Meiryo UI" panose="020B0604030504040204" pitchFamily="50" charset="-128"/>
              </a:rPr>
              <a:t>　　　深地層処分研究施設。レアアース工場稼動時の課題（化学薬品の利用など）は説明済み。</a:t>
            </a:r>
          </a:p>
          <a:p>
            <a:pPr>
              <a:defRPr/>
            </a:pPr>
            <a:r>
              <a:rPr lang="ja-JP" altLang="en-US" sz="1400" dirty="0">
                <a:latin typeface="Meiryo UI" panose="020B0604030504040204" pitchFamily="50" charset="-128"/>
                <a:ea typeface="Meiryo UI" panose="020B0604030504040204" pitchFamily="50" charset="-128"/>
              </a:rPr>
              <a:t>　　　天塩町は</a:t>
            </a:r>
            <a:r>
              <a:rPr lang="en-US" altLang="ja-JP" sz="1400" dirty="0">
                <a:latin typeface="Meiryo UI" panose="020B0604030504040204" pitchFamily="50" charset="-128"/>
                <a:ea typeface="Meiryo UI" panose="020B0604030504040204" pitchFamily="50" charset="-128"/>
              </a:rPr>
              <a:t>5000</a:t>
            </a:r>
            <a:r>
              <a:rPr lang="ja-JP" altLang="en-US" sz="1400" dirty="0">
                <a:latin typeface="Meiryo UI" panose="020B0604030504040204" pitchFamily="50" charset="-128"/>
                <a:ea typeface="Meiryo UI" panose="020B0604030504040204" pitchFamily="50" charset="-128"/>
              </a:rPr>
              <a:t>トンクラスの港湾施設あり。</a:t>
            </a:r>
          </a:p>
          <a:p>
            <a:pPr>
              <a:defRPr/>
            </a:pPr>
            <a:r>
              <a:rPr lang="ja-JP" altLang="en-US" sz="1400" dirty="0">
                <a:latin typeface="Meiryo UI" panose="020B0604030504040204" pitchFamily="50" charset="-128"/>
                <a:ea typeface="Meiryo UI" panose="020B0604030504040204" pitchFamily="50" charset="-128"/>
              </a:rPr>
              <a:t>　７．新たなレアアース生産に伴うトリウム発生前に、</a:t>
            </a:r>
            <a:r>
              <a:rPr lang="ja-JP" altLang="en-US" sz="1400" dirty="0">
                <a:solidFill>
                  <a:srgbClr val="FF0000"/>
                </a:solidFill>
                <a:latin typeface="Meiryo UI" panose="020B0604030504040204" pitchFamily="50" charset="-128"/>
                <a:ea typeface="Meiryo UI" panose="020B0604030504040204" pitchFamily="50" charset="-128"/>
              </a:rPr>
              <a:t>「今、日本にゴマンとあるトリウムを集めて保管する」</a:t>
            </a:r>
          </a:p>
          <a:p>
            <a:pPr>
              <a:defRPr/>
            </a:pPr>
            <a:r>
              <a:rPr lang="ja-JP" altLang="en-US" sz="1400" dirty="0">
                <a:latin typeface="Meiryo UI" panose="020B0604030504040204" pitchFamily="50" charset="-128"/>
                <a:ea typeface="Meiryo UI" panose="020B0604030504040204" pitchFamily="50" charset="-128"/>
              </a:rPr>
              <a:t>　８．上記と並行し、京都「トリウム研究会（顧問：堀場雅夫）」によるトリウム溶融塩炉開発。</a:t>
            </a:r>
          </a:p>
          <a:p>
            <a:pPr>
              <a:defRPr/>
            </a:pPr>
            <a:r>
              <a:rPr lang="ja-JP" altLang="en-US" sz="1400" dirty="0">
                <a:latin typeface="Meiryo UI" panose="020B0604030504040204" pitchFamily="50" charset="-128"/>
                <a:ea typeface="Meiryo UI" panose="020B0604030504040204" pitchFamily="50" charset="-128"/>
              </a:rPr>
              <a:t>　９．発電設備としての開発は京都を拠点に、熱利用を主体とする設備を将来、中川町に？</a:t>
            </a:r>
          </a:p>
          <a:p>
            <a:pPr>
              <a:defRPr/>
            </a:pPr>
            <a:r>
              <a:rPr lang="ja-JP" altLang="en-US" sz="1400" dirty="0">
                <a:latin typeface="Meiryo UI" panose="020B0604030504040204" pitchFamily="50" charset="-128"/>
                <a:ea typeface="Meiryo UI" panose="020B0604030504040204" pitchFamily="50" charset="-128"/>
              </a:rPr>
              <a:t>　　　気候はアイダホ国立研究所（冬－３０度）、地形はチェコ原子力研究所に酷似</a:t>
            </a:r>
          </a:p>
          <a:p>
            <a:pPr>
              <a:defRPr/>
            </a:pPr>
            <a:r>
              <a:rPr lang="ja-JP" altLang="en-US" sz="1400" dirty="0">
                <a:latin typeface="Meiryo UI" panose="020B0604030504040204" pitchFamily="50" charset="-128"/>
                <a:ea typeface="Meiryo UI" panose="020B0604030504040204" pitchFamily="50" charset="-128"/>
              </a:rPr>
              <a:t>　　　将来の研究所設立候補地の周辺は居住者なし。天塩川支流域（チェコも同様）。</a:t>
            </a:r>
          </a:p>
        </p:txBody>
      </p:sp>
      <p:sp>
        <p:nvSpPr>
          <p:cNvPr id="6" name="タイトル 1"/>
          <p:cNvSpPr txBox="1">
            <a:spLocks/>
          </p:cNvSpPr>
          <p:nvPr/>
        </p:nvSpPr>
        <p:spPr bwMode="auto">
          <a:xfrm>
            <a:off x="1303003" y="205785"/>
            <a:ext cx="9600595" cy="34289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トリウム国家備蓄構想：北海道中川町</a:t>
            </a:r>
          </a:p>
        </p:txBody>
      </p:sp>
    </p:spTree>
    <p:extLst>
      <p:ext uri="{BB962C8B-B14F-4D97-AF65-F5344CB8AC3E}">
        <p14:creationId xmlns:p14="http://schemas.microsoft.com/office/powerpoint/2010/main" val="604537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欧州共同体における溶融塩燃料照射</a:t>
            </a:r>
          </a:p>
        </p:txBody>
      </p:sp>
      <p:sp>
        <p:nvSpPr>
          <p:cNvPr id="9" name="object 2"/>
          <p:cNvSpPr/>
          <p:nvPr/>
        </p:nvSpPr>
        <p:spPr>
          <a:xfrm>
            <a:off x="1844525" y="616858"/>
            <a:ext cx="8297333" cy="5894917"/>
          </a:xfrm>
          <a:prstGeom prst="rect">
            <a:avLst/>
          </a:prstGeom>
          <a:blipFill>
            <a:blip r:embed="rId2" cstate="print"/>
            <a:stretch>
              <a:fillRect/>
            </a:stretch>
          </a:blipFill>
        </p:spPr>
        <p:txBody>
          <a:bodyPr lIns="0" tIns="0" rIns="0" bIns="0"/>
          <a:lstStyle/>
          <a:p>
            <a:pPr>
              <a:defRPr/>
            </a:pPr>
            <a:endParaRPr sz="1556"/>
          </a:p>
        </p:txBody>
      </p:sp>
      <p:sp>
        <p:nvSpPr>
          <p:cNvPr id="10" name="object 3"/>
          <p:cNvSpPr txBox="1"/>
          <p:nvPr/>
        </p:nvSpPr>
        <p:spPr>
          <a:xfrm>
            <a:off x="3551465" y="6511775"/>
            <a:ext cx="5089071" cy="239425"/>
          </a:xfrm>
          <a:prstGeom prst="rect">
            <a:avLst/>
          </a:prstGeom>
        </p:spPr>
        <p:txBody>
          <a:bodyPr lIns="0" tIns="0" rIns="0" bIns="0">
            <a:spAutoFit/>
          </a:bodyPr>
          <a:lstStyle/>
          <a:p>
            <a:pPr marL="10978">
              <a:defRPr/>
            </a:pPr>
            <a:r>
              <a:rPr sz="1556" spc="-5" dirty="0">
                <a:latin typeface="Calibri"/>
                <a:cs typeface="Calibri"/>
                <a:hlinkClick r:id="rId3"/>
              </a:rPr>
              <a:t>http://www.janleenkloosterman.nl/symposium_20150417.php</a:t>
            </a:r>
            <a:endParaRPr sz="1556" dirty="0">
              <a:latin typeface="Calibri"/>
              <a:cs typeface="Calibri"/>
            </a:endParaRPr>
          </a:p>
        </p:txBody>
      </p:sp>
      <p:sp>
        <p:nvSpPr>
          <p:cNvPr id="12" name="object 4"/>
          <p:cNvSpPr/>
          <p:nvPr/>
        </p:nvSpPr>
        <p:spPr>
          <a:xfrm>
            <a:off x="2224013" y="849691"/>
            <a:ext cx="3087310" cy="987274"/>
          </a:xfrm>
          <a:custGeom>
            <a:avLst/>
            <a:gdLst/>
            <a:ahLst/>
            <a:cxnLst/>
            <a:rect l="l" t="t" r="r" b="b"/>
            <a:pathLst>
              <a:path w="3572510" h="1143000">
                <a:moveTo>
                  <a:pt x="0" y="0"/>
                </a:moveTo>
                <a:lnTo>
                  <a:pt x="3571930" y="0"/>
                </a:lnTo>
                <a:lnTo>
                  <a:pt x="3571930" y="1143000"/>
                </a:lnTo>
                <a:lnTo>
                  <a:pt x="0" y="1143000"/>
                </a:lnTo>
                <a:lnTo>
                  <a:pt x="0" y="0"/>
                </a:lnTo>
                <a:close/>
              </a:path>
            </a:pathLst>
          </a:custGeom>
          <a:solidFill>
            <a:srgbClr val="FFFFFF"/>
          </a:solidFill>
        </p:spPr>
        <p:txBody>
          <a:bodyPr lIns="0" tIns="0" rIns="0" bIns="0"/>
          <a:lstStyle/>
          <a:p>
            <a:pPr>
              <a:defRPr/>
            </a:pPr>
            <a:endParaRPr sz="1556"/>
          </a:p>
        </p:txBody>
      </p:sp>
      <p:sp>
        <p:nvSpPr>
          <p:cNvPr id="24584" name="object 5"/>
          <p:cNvSpPr>
            <a:spLocks noGrp="1"/>
          </p:cNvSpPr>
          <p:nvPr>
            <p:ph type="title"/>
          </p:nvPr>
        </p:nvSpPr>
        <p:spPr>
          <a:xfrm>
            <a:off x="2224013" y="844147"/>
            <a:ext cx="3087310" cy="883456"/>
          </a:xfrm>
          <a:solidFill>
            <a:srgbClr val="FFFFFF"/>
          </a:solidFill>
          <a:ln w="9524">
            <a:solidFill>
              <a:srgbClr val="6095C9"/>
            </a:solidFill>
            <a:miter lim="800000"/>
            <a:headEnd/>
            <a:tailEnd/>
          </a:ln>
        </p:spPr>
        <p:txBody>
          <a:bodyPr vert="horz" lIns="0" tIns="138312" rIns="0" bIns="0" rtlCol="0" anchor="ctr">
            <a:spAutoFit/>
          </a:bodyPr>
          <a:lstStyle/>
          <a:p>
            <a:pPr marL="426366" indent="-267613">
              <a:lnSpc>
                <a:spcPts val="2857"/>
              </a:lnSpc>
              <a:spcBef>
                <a:spcPts val="1095"/>
              </a:spcBef>
            </a:pPr>
            <a:r>
              <a:rPr lang="ja-JP" altLang="ja-JP" sz="2381"/>
              <a:t>欧州共同体の溶融塩  燃料照射 2015〜</a:t>
            </a:r>
          </a:p>
        </p:txBody>
      </p:sp>
      <p:sp>
        <p:nvSpPr>
          <p:cNvPr id="24585" name="object 6"/>
          <p:cNvSpPr txBox="1">
            <a:spLocks noChangeArrowheads="1"/>
          </p:cNvSpPr>
          <p:nvPr/>
        </p:nvSpPr>
        <p:spPr bwMode="auto">
          <a:xfrm>
            <a:off x="2591406" y="2195286"/>
            <a:ext cx="67884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810"/>
              </a:lnSpc>
              <a:spcBef>
                <a:spcPct val="0"/>
              </a:spcBef>
              <a:buNone/>
            </a:pPr>
            <a:r>
              <a:rPr lang="ja-JP" altLang="ja-JP" sz="1524">
                <a:latin typeface="Meiryo UI" panose="020B0604030504040204" pitchFamily="50" charset="-128"/>
                <a:ea typeface="Meiryo UI" panose="020B0604030504040204" pitchFamily="50" charset="-128"/>
                <a:cs typeface="ＭＳ Ｐゴシック" panose="020B0600070205080204" pitchFamily="50" charset="-128"/>
              </a:rPr>
              <a:t>超ウラン元素研究所と共同でアクチニド 弗化物を照射</a:t>
            </a:r>
          </a:p>
        </p:txBody>
      </p:sp>
    </p:spTree>
    <p:extLst>
      <p:ext uri="{BB962C8B-B14F-4D97-AF65-F5344CB8AC3E}">
        <p14:creationId xmlns:p14="http://schemas.microsoft.com/office/powerpoint/2010/main" val="171511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75883"/>
            <a:ext cx="12191999"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英</a:t>
            </a:r>
            <a:r>
              <a:rPr lang="en-US" altLang="ja-JP" sz="1524" dirty="0">
                <a:solidFill>
                  <a:schemeClr val="bg1"/>
                </a:solidFill>
                <a:latin typeface="Meiryo UI" panose="020B0604030504040204" pitchFamily="50" charset="-128"/>
                <a:ea typeface="Meiryo UI" panose="020B0604030504040204" pitchFamily="50" charset="-128"/>
              </a:rPr>
              <a:t>MOLTEX</a:t>
            </a:r>
            <a:r>
              <a:rPr lang="ja-JP" altLang="en-US" sz="1524" dirty="0">
                <a:solidFill>
                  <a:schemeClr val="bg1"/>
                </a:solidFill>
                <a:latin typeface="Meiryo UI" panose="020B0604030504040204" pitchFamily="50" charset="-128"/>
                <a:ea typeface="Meiryo UI" panose="020B0604030504040204" pitchFamily="50" charset="-128"/>
              </a:rPr>
              <a:t>の塩化物溶融塩　高速中性子炉</a:t>
            </a:r>
          </a:p>
        </p:txBody>
      </p:sp>
      <p:sp>
        <p:nvSpPr>
          <p:cNvPr id="12" name="object 4"/>
          <p:cNvSpPr/>
          <p:nvPr/>
        </p:nvSpPr>
        <p:spPr>
          <a:xfrm>
            <a:off x="1974709" y="1161289"/>
            <a:ext cx="8242582" cy="5439207"/>
          </a:xfrm>
          <a:prstGeom prst="rect">
            <a:avLst/>
          </a:prstGeom>
          <a:blipFill>
            <a:blip r:embed="rId2" cstate="print"/>
            <a:stretch>
              <a:fillRect/>
            </a:stretch>
          </a:blipFill>
        </p:spPr>
        <p:txBody>
          <a:bodyPr lIns="0" tIns="0" rIns="0" bIns="0"/>
          <a:lstStyle/>
          <a:p>
            <a:pPr>
              <a:defRPr/>
            </a:pPr>
            <a:endParaRPr sz="1556"/>
          </a:p>
        </p:txBody>
      </p:sp>
      <p:sp>
        <p:nvSpPr>
          <p:cNvPr id="13" name="object 5"/>
          <p:cNvSpPr txBox="1"/>
          <p:nvPr/>
        </p:nvSpPr>
        <p:spPr>
          <a:xfrm>
            <a:off x="650934" y="6465395"/>
            <a:ext cx="3868514" cy="239425"/>
          </a:xfrm>
          <a:prstGeom prst="rect">
            <a:avLst/>
          </a:prstGeom>
        </p:spPr>
        <p:txBody>
          <a:bodyPr wrap="square" lIns="0" tIns="0" rIns="0" bIns="0">
            <a:spAutoFit/>
          </a:bodyPr>
          <a:lstStyle/>
          <a:p>
            <a:pPr marL="1575872">
              <a:spcBef>
                <a:spcPts val="51"/>
              </a:spcBef>
              <a:defRPr/>
            </a:pPr>
            <a:r>
              <a:rPr sz="1556" spc="-5" dirty="0">
                <a:latin typeface="Calibri"/>
                <a:cs typeface="Calibri"/>
              </a:rPr>
              <a:t>Dr. </a:t>
            </a:r>
            <a:r>
              <a:rPr sz="1556" spc="-13" dirty="0">
                <a:latin typeface="Calibri"/>
                <a:cs typeface="Calibri"/>
              </a:rPr>
              <a:t>Scott, </a:t>
            </a:r>
            <a:r>
              <a:rPr sz="1556" spc="-5" dirty="0">
                <a:latin typeface="Calibri"/>
                <a:cs typeface="Calibri"/>
              </a:rPr>
              <a:t>UK,</a:t>
            </a:r>
            <a:r>
              <a:rPr sz="1556" spc="-65" dirty="0">
                <a:latin typeface="Calibri"/>
                <a:cs typeface="Calibri"/>
              </a:rPr>
              <a:t> </a:t>
            </a:r>
            <a:r>
              <a:rPr sz="1556" dirty="0">
                <a:latin typeface="Calibri"/>
                <a:cs typeface="Calibri"/>
              </a:rPr>
              <a:t>2014</a:t>
            </a:r>
          </a:p>
        </p:txBody>
      </p:sp>
      <p:sp>
        <p:nvSpPr>
          <p:cNvPr id="25607" name="object 6"/>
          <p:cNvSpPr txBox="1">
            <a:spLocks noChangeArrowheads="1"/>
          </p:cNvSpPr>
          <p:nvPr/>
        </p:nvSpPr>
        <p:spPr bwMode="auto">
          <a:xfrm>
            <a:off x="4313465" y="827012"/>
            <a:ext cx="44691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810"/>
              </a:lnSpc>
              <a:spcBef>
                <a:spcPct val="0"/>
              </a:spcBef>
              <a:buNone/>
            </a:pPr>
            <a:r>
              <a:rPr lang="ja-JP" altLang="ja-JP" sz="1524">
                <a:latin typeface="Meiryo UI" panose="020B0604030504040204" pitchFamily="50" charset="-128"/>
                <a:ea typeface="Meiryo UI" panose="020B0604030504040204" pitchFamily="50" charset="-128"/>
                <a:cs typeface="ＭＳ Ｐゴシック" panose="020B0600070205080204" pitchFamily="50" charset="-128"/>
              </a:rPr>
              <a:t>英国の残存プルトニウム  処理に適合する設計</a:t>
            </a:r>
          </a:p>
        </p:txBody>
      </p:sp>
    </p:spTree>
    <p:extLst>
      <p:ext uri="{BB962C8B-B14F-4D97-AF65-F5344CB8AC3E}">
        <p14:creationId xmlns:p14="http://schemas.microsoft.com/office/powerpoint/2010/main" val="2557210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上海応用物理研究所での溶融塩炉開発</a:t>
            </a:r>
          </a:p>
        </p:txBody>
      </p:sp>
      <p:sp>
        <p:nvSpPr>
          <p:cNvPr id="11" name="object 2"/>
          <p:cNvSpPr/>
          <p:nvPr/>
        </p:nvSpPr>
        <p:spPr>
          <a:xfrm>
            <a:off x="5380870" y="1994203"/>
            <a:ext cx="5510893" cy="4011083"/>
          </a:xfrm>
          <a:prstGeom prst="rect">
            <a:avLst/>
          </a:prstGeom>
          <a:blipFill>
            <a:blip r:embed="rId2" cstate="print"/>
            <a:stretch>
              <a:fillRect/>
            </a:stretch>
          </a:blipFill>
        </p:spPr>
        <p:txBody>
          <a:bodyPr lIns="0" tIns="0" rIns="0" bIns="0"/>
          <a:lstStyle/>
          <a:p>
            <a:pPr>
              <a:defRPr/>
            </a:pPr>
            <a:endParaRPr sz="1556"/>
          </a:p>
        </p:txBody>
      </p:sp>
      <p:pic>
        <p:nvPicPr>
          <p:cNvPr id="26630" name="図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703" y="2266346"/>
            <a:ext cx="3977822" cy="363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14"/>
          <p:cNvSpPr/>
          <p:nvPr/>
        </p:nvSpPr>
        <p:spPr>
          <a:xfrm>
            <a:off x="972156" y="1560286"/>
            <a:ext cx="4413250" cy="964367"/>
          </a:xfrm>
          <a:prstGeom prst="rect">
            <a:avLst/>
          </a:prstGeom>
        </p:spPr>
        <p:txBody>
          <a:bodyPr>
            <a:spAutoFit/>
          </a:bodyPr>
          <a:lstStyle/>
          <a:p>
            <a:pPr marL="177291" algn="ctr">
              <a:lnSpc>
                <a:spcPts val="3406"/>
              </a:lnSpc>
              <a:defRPr/>
            </a:pPr>
            <a:r>
              <a:rPr lang="ja-JP" altLang="en-US" sz="1714" spc="-5" dirty="0">
                <a:latin typeface="Meiryo UI" panose="020B0604030504040204" pitchFamily="50" charset="-128"/>
                <a:ea typeface="Meiryo UI" panose="020B0604030504040204" pitchFamily="50" charset="-128"/>
              </a:rPr>
              <a:t>上海</a:t>
            </a:r>
            <a:r>
              <a:rPr lang="en-US" altLang="ja-JP" sz="1714" spc="-5" dirty="0">
                <a:latin typeface="Meiryo UI" panose="020B0604030504040204" pitchFamily="50" charset="-128"/>
                <a:ea typeface="Meiryo UI" panose="020B0604030504040204" pitchFamily="50" charset="-128"/>
                <a:cs typeface="Calibri"/>
              </a:rPr>
              <a:t>SINAP</a:t>
            </a:r>
            <a:r>
              <a:rPr lang="ja-JP" altLang="en-US" sz="1714" spc="-5" dirty="0">
                <a:latin typeface="Meiryo UI" panose="020B0604030504040204" pitchFamily="50" charset="-128"/>
                <a:ea typeface="Meiryo UI" panose="020B0604030504040204" pitchFamily="50" charset="-128"/>
                <a:cs typeface="Calibri"/>
              </a:rPr>
              <a:t>の</a:t>
            </a:r>
            <a:r>
              <a:rPr lang="ja-JP" altLang="en-US" sz="1714" spc="-5" dirty="0">
                <a:latin typeface="Meiryo UI" panose="020B0604030504040204" pitchFamily="50" charset="-128"/>
                <a:ea typeface="Meiryo UI" panose="020B0604030504040204" pitchFamily="50" charset="-128"/>
              </a:rPr>
              <a:t>溶融塩冷却炉</a:t>
            </a:r>
            <a:endParaRPr lang="en-US" altLang="ja-JP" sz="1000" spc="-5" dirty="0">
              <a:latin typeface="Meiryo UI" panose="020B0604030504040204" pitchFamily="50" charset="-128"/>
              <a:ea typeface="Meiryo UI" panose="020B0604030504040204" pitchFamily="50" charset="-128"/>
            </a:endParaRPr>
          </a:p>
          <a:p>
            <a:pPr marL="177291" algn="ctr">
              <a:lnSpc>
                <a:spcPts val="3406"/>
              </a:lnSpc>
              <a:defRPr/>
            </a:pPr>
            <a:r>
              <a:rPr lang="ja-JP" altLang="en-US" sz="1333" dirty="0">
                <a:latin typeface="Meiryo UI" panose="020B0604030504040204" pitchFamily="50" charset="-128"/>
                <a:ea typeface="Meiryo UI" panose="020B0604030504040204" pitchFamily="50" charset="-128"/>
              </a:rPr>
              <a:t>（</a:t>
            </a:r>
            <a:r>
              <a:rPr lang="en-US" altLang="ja-JP" sz="1333" dirty="0">
                <a:latin typeface="Meiryo UI" panose="020B0604030504040204" pitchFamily="50" charset="-128"/>
                <a:ea typeface="Meiryo UI" panose="020B0604030504040204" pitchFamily="50" charset="-128"/>
                <a:cs typeface="Calibri"/>
              </a:rPr>
              <a:t>2MW</a:t>
            </a:r>
            <a:r>
              <a:rPr lang="en-US" altLang="ja-JP" sz="1333"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で始め、その後</a:t>
            </a:r>
            <a:r>
              <a:rPr lang="en-US" altLang="ja-JP" sz="1333" spc="-5" dirty="0">
                <a:latin typeface="Meiryo UI" panose="020B0604030504040204" pitchFamily="50" charset="-128"/>
                <a:ea typeface="Meiryo UI" panose="020B0604030504040204" pitchFamily="50" charset="-128"/>
                <a:cs typeface="Calibri"/>
              </a:rPr>
              <a:t>10MW</a:t>
            </a:r>
            <a:r>
              <a:rPr lang="en-US" altLang="ja-JP" sz="1333" spc="-6"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に拡張想定）</a:t>
            </a:r>
            <a:endParaRPr lang="ja-JP" altLang="en-US" sz="1333" dirty="0"/>
          </a:p>
        </p:txBody>
      </p:sp>
      <p:sp>
        <p:nvSpPr>
          <p:cNvPr id="26632" name="正方形/長方形 15"/>
          <p:cNvSpPr>
            <a:spLocks noChangeArrowheads="1"/>
          </p:cNvSpPr>
          <p:nvPr/>
        </p:nvSpPr>
        <p:spPr bwMode="auto">
          <a:xfrm>
            <a:off x="2118179" y="5736167"/>
            <a:ext cx="2008883"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a:t>
            </a:r>
            <a:r>
              <a:rPr lang="en-US" altLang="ja-JP" sz="857">
                <a:latin typeface="Meiryo UI" panose="020B0604030504040204" pitchFamily="50" charset="-128"/>
                <a:ea typeface="Meiryo UI" panose="020B0604030504040204" pitchFamily="50" charset="-128"/>
              </a:rPr>
              <a:t>http://www.sinap.cas.cn/</a:t>
            </a:r>
            <a:endParaRPr lang="ja-JP" altLang="en-US" sz="857">
              <a:latin typeface="Meiryo UI" panose="020B0604030504040204" pitchFamily="50" charset="-128"/>
              <a:ea typeface="Meiryo UI" panose="020B0604030504040204" pitchFamily="50" charset="-128"/>
            </a:endParaRPr>
          </a:p>
        </p:txBody>
      </p:sp>
      <p:sp>
        <p:nvSpPr>
          <p:cNvPr id="26633" name="正方形/長方形 1"/>
          <p:cNvSpPr>
            <a:spLocks noChangeArrowheads="1"/>
          </p:cNvSpPr>
          <p:nvPr/>
        </p:nvSpPr>
        <p:spPr bwMode="auto">
          <a:xfrm>
            <a:off x="2529418" y="6080881"/>
            <a:ext cx="7616976"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CN" altLang="en-US" sz="1333">
                <a:latin typeface="Meiryo UI" panose="020B0604030504040204" pitchFamily="50" charset="-128"/>
                <a:ea typeface="Meiryo UI" panose="020B0604030504040204" pitchFamily="50" charset="-128"/>
              </a:rPr>
              <a:t>中国科学院上海应用物理研究所 沪</a:t>
            </a:r>
            <a:r>
              <a:rPr lang="en-US" altLang="zh-CN" sz="1333">
                <a:latin typeface="Meiryo UI" panose="020B0604030504040204" pitchFamily="50" charset="-128"/>
                <a:ea typeface="Meiryo UI" panose="020B0604030504040204" pitchFamily="50" charset="-128"/>
              </a:rPr>
              <a:t>ICP</a:t>
            </a:r>
            <a:r>
              <a:rPr lang="zh-CN" altLang="en-US" sz="1333">
                <a:latin typeface="Meiryo UI" panose="020B0604030504040204" pitchFamily="50" charset="-128"/>
                <a:ea typeface="Meiryo UI" panose="020B0604030504040204" pitchFamily="50" charset="-128"/>
              </a:rPr>
              <a:t>备</a:t>
            </a:r>
            <a:r>
              <a:rPr lang="en-US" altLang="zh-CN" sz="1333">
                <a:latin typeface="Meiryo UI" panose="020B0604030504040204" pitchFamily="50" charset="-128"/>
                <a:ea typeface="Meiryo UI" panose="020B0604030504040204" pitchFamily="50" charset="-128"/>
              </a:rPr>
              <a:t>05005479</a:t>
            </a:r>
            <a:r>
              <a:rPr lang="zh-CN" altLang="en-US" sz="1333">
                <a:latin typeface="Meiryo UI" panose="020B0604030504040204" pitchFamily="50" charset="-128"/>
                <a:ea typeface="Meiryo UI" panose="020B0604030504040204" pitchFamily="50" charset="-128"/>
              </a:rPr>
              <a:t>号</a:t>
            </a:r>
            <a:br>
              <a:rPr lang="zh-CN" altLang="en-US" sz="1333">
                <a:latin typeface="Meiryo UI" panose="020B0604030504040204" pitchFamily="50" charset="-128"/>
                <a:ea typeface="Meiryo UI" panose="020B0604030504040204" pitchFamily="50" charset="-128"/>
              </a:rPr>
            </a:br>
            <a:r>
              <a:rPr lang="zh-CN" altLang="en-US" sz="1333">
                <a:latin typeface="Meiryo UI" panose="020B0604030504040204" pitchFamily="50" charset="-128"/>
                <a:ea typeface="Meiryo UI" panose="020B0604030504040204" pitchFamily="50" charset="-128"/>
              </a:rPr>
              <a:t>通信地址：上海</a:t>
            </a:r>
            <a:r>
              <a:rPr lang="en-US" altLang="zh-CN" sz="1333">
                <a:latin typeface="Meiryo UI" panose="020B0604030504040204" pitchFamily="50" charset="-128"/>
                <a:ea typeface="Meiryo UI" panose="020B0604030504040204" pitchFamily="50" charset="-128"/>
              </a:rPr>
              <a:t>800-204</a:t>
            </a:r>
            <a:r>
              <a:rPr lang="zh-CN" altLang="en-US" sz="1333">
                <a:latin typeface="Meiryo UI" panose="020B0604030504040204" pitchFamily="50" charset="-128"/>
                <a:ea typeface="Meiryo UI" panose="020B0604030504040204" pitchFamily="50" charset="-128"/>
              </a:rPr>
              <a:t>邮政信箱</a:t>
            </a:r>
            <a:r>
              <a:rPr lang="en-US" altLang="zh-CN" sz="1333">
                <a:latin typeface="Meiryo UI" panose="020B0604030504040204" pitchFamily="50" charset="-128"/>
                <a:ea typeface="Meiryo UI" panose="020B0604030504040204" pitchFamily="50" charset="-128"/>
              </a:rPr>
              <a:t>(201800) </a:t>
            </a:r>
            <a:r>
              <a:rPr lang="zh-CN" altLang="en-US" sz="1333">
                <a:latin typeface="Meiryo UI" panose="020B0604030504040204" pitchFamily="50" charset="-128"/>
                <a:ea typeface="Meiryo UI" panose="020B0604030504040204" pitchFamily="50" charset="-128"/>
              </a:rPr>
              <a:t>电话：</a:t>
            </a:r>
            <a:r>
              <a:rPr lang="en-US" altLang="zh-CN" sz="1333">
                <a:latin typeface="Meiryo UI" panose="020B0604030504040204" pitchFamily="50" charset="-128"/>
                <a:ea typeface="Meiryo UI" panose="020B0604030504040204" pitchFamily="50" charset="-128"/>
              </a:rPr>
              <a:t>+86-21-59553998</a:t>
            </a:r>
            <a:br>
              <a:rPr lang="en-US" altLang="zh-CN" sz="1333">
                <a:latin typeface="Meiryo UI" panose="020B0604030504040204" pitchFamily="50" charset="-128"/>
                <a:ea typeface="Meiryo UI" panose="020B0604030504040204" pitchFamily="50" charset="-128"/>
              </a:rPr>
            </a:br>
            <a:r>
              <a:rPr lang="zh-CN" altLang="en-US" sz="1333">
                <a:latin typeface="Meiryo UI" panose="020B0604030504040204" pitchFamily="50" charset="-128"/>
                <a:ea typeface="Meiryo UI" panose="020B0604030504040204" pitchFamily="50" charset="-128"/>
              </a:rPr>
              <a:t>嘉定园区：嘉定区嘉罗公路</a:t>
            </a:r>
            <a:r>
              <a:rPr lang="en-US" altLang="zh-CN" sz="1333">
                <a:latin typeface="Meiryo UI" panose="020B0604030504040204" pitchFamily="50" charset="-128"/>
                <a:ea typeface="Meiryo UI" panose="020B0604030504040204" pitchFamily="50" charset="-128"/>
              </a:rPr>
              <a:t>2019</a:t>
            </a:r>
            <a:r>
              <a:rPr lang="zh-CN" altLang="en-US" sz="1333">
                <a:latin typeface="Meiryo UI" panose="020B0604030504040204" pitchFamily="50" charset="-128"/>
                <a:ea typeface="Meiryo UI" panose="020B0604030504040204" pitchFamily="50" charset="-128"/>
              </a:rPr>
              <a:t>号（</a:t>
            </a:r>
            <a:r>
              <a:rPr lang="en-US" altLang="zh-CN" sz="1333">
                <a:latin typeface="Meiryo UI" panose="020B0604030504040204" pitchFamily="50" charset="-128"/>
                <a:ea typeface="Meiryo UI" panose="020B0604030504040204" pitchFamily="50" charset="-128"/>
              </a:rPr>
              <a:t>201800</a:t>
            </a:r>
            <a:r>
              <a:rPr lang="zh-CN" altLang="en-US" sz="1333">
                <a:latin typeface="Meiryo UI" panose="020B0604030504040204" pitchFamily="50" charset="-128"/>
                <a:ea typeface="Meiryo UI" panose="020B0604030504040204" pitchFamily="50" charset="-128"/>
              </a:rPr>
              <a:t>） 张江园区：浦东新区张衡路</a:t>
            </a:r>
            <a:r>
              <a:rPr lang="en-US" altLang="zh-CN" sz="1333">
                <a:latin typeface="Meiryo UI" panose="020B0604030504040204" pitchFamily="50" charset="-128"/>
                <a:ea typeface="Meiryo UI" panose="020B0604030504040204" pitchFamily="50" charset="-128"/>
              </a:rPr>
              <a:t>239</a:t>
            </a:r>
            <a:r>
              <a:rPr lang="zh-CN" altLang="en-US" sz="1333">
                <a:latin typeface="Meiryo UI" panose="020B0604030504040204" pitchFamily="50" charset="-128"/>
                <a:ea typeface="Meiryo UI" panose="020B0604030504040204" pitchFamily="50" charset="-128"/>
              </a:rPr>
              <a:t>号（</a:t>
            </a:r>
            <a:r>
              <a:rPr lang="en-US" altLang="zh-CN" sz="1333">
                <a:latin typeface="Meiryo UI" panose="020B0604030504040204" pitchFamily="50" charset="-128"/>
                <a:ea typeface="Meiryo UI" panose="020B0604030504040204" pitchFamily="50" charset="-128"/>
              </a:rPr>
              <a:t>201204</a:t>
            </a:r>
            <a:r>
              <a:rPr lang="zh-CN" altLang="en-US" sz="1333">
                <a:latin typeface="Meiryo UI" panose="020B0604030504040204" pitchFamily="50" charset="-128"/>
                <a:ea typeface="Meiryo UI" panose="020B0604030504040204" pitchFamily="50" charset="-128"/>
              </a:rPr>
              <a:t>） </a:t>
            </a:r>
            <a:endParaRPr lang="ja-JP" altLang="en-US" sz="1333">
              <a:latin typeface="Meiryo UI" panose="020B0604030504040204" pitchFamily="50" charset="-128"/>
              <a:ea typeface="Meiryo UI" panose="020B0604030504040204" pitchFamily="50" charset="-128"/>
            </a:endParaRPr>
          </a:p>
        </p:txBody>
      </p:sp>
      <p:pic>
        <p:nvPicPr>
          <p:cNvPr id="26634" name="図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2965" y="586619"/>
            <a:ext cx="9026071" cy="97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653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a:t>
            </a:r>
            <a:r>
              <a:rPr lang="en-US" altLang="ja-JP" sz="2000" dirty="0">
                <a:latin typeface="Meiryo UI" panose="020B0604030504040204" pitchFamily="50" charset="-128"/>
                <a:ea typeface="Meiryo UI" panose="020B0604030504040204" pitchFamily="50" charset="-128"/>
              </a:rPr>
              <a:t>4</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5078313"/>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原子力学会 原子力安全部会セッション「深層防護と安全確保</a:t>
            </a:r>
            <a:r>
              <a:rPr lang="ja-JP" altLang="en-US" dirty="0" smtClean="0">
                <a:latin typeface="Meiryo UI" panose="020B0604030504040204" pitchFamily="50" charset="-128"/>
                <a:ea typeface="Meiryo UI" panose="020B0604030504040204" pitchFamily="50" charset="-128"/>
              </a:rPr>
              <a:t>」（東京大学・武田ホール）に出席。</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東芝・主席技監</a:t>
            </a:r>
            <a:r>
              <a:rPr lang="en-US" altLang="ja-JP" dirty="0" smtClean="0">
                <a:latin typeface="Meiryo UI" panose="020B0604030504040204" pitchFamily="50" charset="-128"/>
                <a:ea typeface="Meiryo UI" panose="020B0604030504040204" pitchFamily="50" charset="-128"/>
              </a:rPr>
              <a:t>_</a:t>
            </a:r>
            <a:r>
              <a:rPr lang="ja-JP" altLang="en-US" dirty="0" smtClean="0">
                <a:latin typeface="Meiryo UI" panose="020B0604030504040204" pitchFamily="50" charset="-128"/>
                <a:ea typeface="Meiryo UI" panose="020B0604030504040204" pitchFamily="50" charset="-128"/>
              </a:rPr>
              <a:t>藤田氏と意見交換実施。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原子力平和利用国際</a:t>
            </a:r>
            <a:r>
              <a:rPr lang="ja-JP" altLang="en-US" dirty="0" smtClean="0">
                <a:latin typeface="Meiryo UI" panose="020B0604030504040204" pitchFamily="50" charset="-128"/>
                <a:ea typeface="Meiryo UI" panose="020B0604030504040204" pitchFamily="50" charset="-128"/>
              </a:rPr>
              <a:t>フォーラム（時事通信ホール）に出席。東京大学・寺井教授と意見交換実施。</a:t>
            </a:r>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東京大学・木下</a:t>
            </a:r>
            <a:r>
              <a:rPr lang="ja-JP" altLang="en-US" dirty="0" smtClean="0">
                <a:latin typeface="Meiryo UI" panose="020B0604030504040204" pitchFamily="50" charset="-128"/>
                <a:ea typeface="Meiryo UI" panose="020B0604030504040204" pitchFamily="50" charset="-128"/>
              </a:rPr>
              <a:t>教授と共同で、世界</a:t>
            </a:r>
            <a:r>
              <a:rPr lang="ja-JP" altLang="en-US" dirty="0">
                <a:latin typeface="Meiryo UI" panose="020B0604030504040204" pitchFamily="50" charset="-128"/>
                <a:ea typeface="Meiryo UI" panose="020B0604030504040204" pitchFamily="50" charset="-128"/>
              </a:rPr>
              <a:t>の原子力市場制覇に動き出した中国：新型炉開発から原子力輸出</a:t>
            </a:r>
            <a:r>
              <a:rPr lang="ja-JP" altLang="en-US" dirty="0" smtClean="0">
                <a:latin typeface="Meiryo UI" panose="020B0604030504040204" pitchFamily="50" charset="-128"/>
                <a:ea typeface="Meiryo UI" panose="020B0604030504040204" pitchFamily="50" charset="-128"/>
              </a:rPr>
              <a:t>戦略に関する情報交換会を実施。</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日本原子力学会事故調査委員会最終</a:t>
            </a:r>
            <a:r>
              <a:rPr lang="ja-JP" altLang="en-US" dirty="0" smtClean="0">
                <a:latin typeface="Meiryo UI" panose="020B0604030504040204" pitchFamily="50" charset="-128"/>
                <a:ea typeface="Meiryo UI" panose="020B0604030504040204" pitchFamily="50" charset="-128"/>
              </a:rPr>
              <a:t>報告会に出席。（ヤクルトホール）来期、原子力学会会長に就任する東芝・藤田氏にご挨拶。</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三井物産エアロスペース・大江さんに対し、核セキュリティと原子力施設の保安</a:t>
            </a:r>
            <a:r>
              <a:rPr lang="ja-JP" altLang="en-US" b="1" u="sng" dirty="0" smtClean="0">
                <a:latin typeface="Meiryo UI" panose="020B0604030504040204" pitchFamily="50" charset="-128"/>
                <a:ea typeface="Meiryo UI" panose="020B0604030504040204" pitchFamily="50" charset="-128"/>
              </a:rPr>
              <a:t>管理に関し説明実施</a:t>
            </a:r>
            <a:r>
              <a:rPr lang="ja-JP" altLang="en-US"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第</a:t>
            </a:r>
            <a:r>
              <a:rPr lang="en-US" altLang="ja-JP" dirty="0">
                <a:latin typeface="Meiryo UI" panose="020B0604030504040204" pitchFamily="50" charset="-128"/>
                <a:ea typeface="Meiryo UI" panose="020B0604030504040204" pitchFamily="50" charset="-128"/>
              </a:rPr>
              <a:t>10</a:t>
            </a:r>
            <a:r>
              <a:rPr lang="ja-JP" altLang="ja-JP" dirty="0">
                <a:latin typeface="Meiryo UI" panose="020B0604030504040204" pitchFamily="50" charset="-128"/>
                <a:ea typeface="Meiryo UI" panose="020B0604030504040204" pitchFamily="50" charset="-128"/>
              </a:rPr>
              <a:t>回未来</a:t>
            </a:r>
            <a:r>
              <a:rPr lang="ja-JP" altLang="ja-JP" dirty="0" smtClean="0">
                <a:latin typeface="Meiryo UI" panose="020B0604030504040204" pitchFamily="50" charset="-128"/>
                <a:ea typeface="Meiryo UI" panose="020B0604030504040204" pitchFamily="50" charset="-128"/>
              </a:rPr>
              <a:t>エネルギーシンポジウム―次</a:t>
            </a:r>
            <a:r>
              <a:rPr lang="ja-JP" altLang="ja-JP" dirty="0">
                <a:latin typeface="Meiryo UI" panose="020B0604030504040204" pitchFamily="50" charset="-128"/>
                <a:ea typeface="Meiryo UI" panose="020B0604030504040204" pitchFamily="50" charset="-128"/>
              </a:rPr>
              <a:t>世代原子炉の安全性はどこまで高められるのか</a:t>
            </a:r>
            <a:r>
              <a:rPr lang="ja-JP"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に出席。</a:t>
            </a:r>
            <a:endParaRPr lang="ja-JP"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内閣府原子力委員会に陪席。</a:t>
            </a:r>
            <a:endParaRPr lang="en-US" altLang="ja-JP" dirty="0" smtClean="0">
              <a:latin typeface="Meiryo UI" panose="020B0604030504040204" pitchFamily="50" charset="-128"/>
              <a:ea typeface="Meiryo UI" panose="020B0604030504040204" pitchFamily="50" charset="-128"/>
            </a:endParaRPr>
          </a:p>
          <a:p>
            <a:endParaRPr lang="ja-JP"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三菱原子燃料・清水氏の「</a:t>
            </a:r>
            <a:r>
              <a:rPr lang="ja-JP" altLang="ja-JP" dirty="0" smtClean="0">
                <a:latin typeface="Meiryo UI" panose="020B0604030504040204" pitchFamily="50" charset="-128"/>
                <a:ea typeface="Meiryo UI" panose="020B0604030504040204" pitchFamily="50" charset="-128"/>
              </a:rPr>
              <a:t>原子力</a:t>
            </a:r>
            <a:r>
              <a:rPr lang="ja-JP" altLang="ja-JP" dirty="0">
                <a:latin typeface="Meiryo UI" panose="020B0604030504040204" pitchFamily="50" charset="-128"/>
                <a:ea typeface="Meiryo UI" panose="020B0604030504040204" pitchFamily="50" charset="-128"/>
              </a:rPr>
              <a:t>発電炉</a:t>
            </a:r>
            <a:r>
              <a:rPr lang="en-US" altLang="ja-JP" dirty="0">
                <a:latin typeface="Meiryo UI" panose="020B0604030504040204" pitchFamily="50" charset="-128"/>
                <a:ea typeface="Meiryo UI" panose="020B0604030504040204" pitchFamily="50" charset="-128"/>
              </a:rPr>
              <a:t>(PWR)</a:t>
            </a:r>
            <a:r>
              <a:rPr lang="ja-JP" altLang="ja-JP" dirty="0">
                <a:latin typeface="Meiryo UI" panose="020B0604030504040204" pitchFamily="50" charset="-128"/>
                <a:ea typeface="Meiryo UI" panose="020B0604030504040204" pitchFamily="50" charset="-128"/>
              </a:rPr>
              <a:t>燃料の設計と</a:t>
            </a:r>
            <a:r>
              <a:rPr lang="ja-JP" altLang="ja-JP" dirty="0" smtClean="0">
                <a:latin typeface="Meiryo UI" panose="020B0604030504040204" pitchFamily="50" charset="-128"/>
                <a:ea typeface="Meiryo UI" panose="020B0604030504040204" pitchFamily="50" charset="-128"/>
              </a:rPr>
              <a:t>製造</a:t>
            </a:r>
            <a:r>
              <a:rPr lang="ja-JP" altLang="en-US" dirty="0" smtClean="0">
                <a:latin typeface="Meiryo UI" panose="020B0604030504040204" pitchFamily="50" charset="-128"/>
                <a:ea typeface="Meiryo UI" panose="020B0604030504040204" pitchFamily="50" charset="-128"/>
              </a:rPr>
              <a:t>」研究会に出席。</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507831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2013</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4</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2013</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4</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2014</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15</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2014</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8</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20</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2014</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27</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2014</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31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3</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2015</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7</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17</a:t>
            </a:r>
            <a:r>
              <a:rPr lang="ja-JP" altLang="en-US" dirty="0" smtClean="0">
                <a:latin typeface="Meiryo UI" panose="020B0604030504040204" pitchFamily="50" charset="-128"/>
                <a:ea typeface="Meiryo UI" panose="020B0604030504040204" pitchFamily="50" charset="-128"/>
              </a:rPr>
              <a:t>日</a:t>
            </a:r>
            <a:endParaRPr kumimoji="1" lang="en-US" altLang="ja-JP"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lang="en-US" altLang="ja-JP" sz="1600" b="1" dirty="0">
                <a:solidFill>
                  <a:schemeClr val="tx1"/>
                </a:solidFill>
                <a:latin typeface="Meiryo UI" panose="020B0604030504040204" pitchFamily="50" charset="-128"/>
                <a:ea typeface="Meiryo UI" panose="020B0604030504040204" pitchFamily="50" charset="-128"/>
              </a:rPr>
              <a:t>4</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4609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上海応用物理研究所で実機スケールの高温溶融塩ループ炉を建設</a:t>
            </a:r>
          </a:p>
        </p:txBody>
      </p:sp>
      <p:sp>
        <p:nvSpPr>
          <p:cNvPr id="9" name="object 2"/>
          <p:cNvSpPr/>
          <p:nvPr/>
        </p:nvSpPr>
        <p:spPr>
          <a:xfrm>
            <a:off x="1638906" y="701524"/>
            <a:ext cx="7757583" cy="5805714"/>
          </a:xfrm>
          <a:prstGeom prst="rect">
            <a:avLst/>
          </a:prstGeom>
          <a:blipFill>
            <a:blip r:embed="rId2" cstate="print"/>
            <a:stretch>
              <a:fillRect/>
            </a:stretch>
          </a:blipFill>
        </p:spPr>
        <p:txBody>
          <a:bodyPr lIns="0" tIns="0" rIns="0" bIns="0"/>
          <a:lstStyle/>
          <a:p>
            <a:pPr>
              <a:defRPr/>
            </a:pPr>
            <a:endParaRPr sz="1556"/>
          </a:p>
        </p:txBody>
      </p:sp>
      <p:sp>
        <p:nvSpPr>
          <p:cNvPr id="27654" name="object 8"/>
          <p:cNvSpPr txBox="1">
            <a:spLocks noChangeArrowheads="1"/>
          </p:cNvSpPr>
          <p:nvPr/>
        </p:nvSpPr>
        <p:spPr bwMode="auto">
          <a:xfrm>
            <a:off x="8360834" y="3977822"/>
            <a:ext cx="2375202" cy="70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429" rIns="0" bIns="0">
            <a:spAutoFit/>
          </a:bodyPr>
          <a:lstStyle>
            <a:lvl1pPr marL="111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810"/>
              </a:lnSpc>
              <a:spcBef>
                <a:spcPts val="84"/>
              </a:spcBef>
              <a:buNone/>
            </a:pPr>
            <a:r>
              <a:rPr lang="ja-JP" altLang="ja-JP" sz="1524">
                <a:latin typeface="Meiryo UI" panose="020B0604030504040204" pitchFamily="50" charset="-128"/>
                <a:ea typeface="Meiryo UI" panose="020B0604030504040204" pitchFamily="50" charset="-128"/>
                <a:cs typeface="ＭＳ Ｐゴシック" panose="020B0600070205080204" pitchFamily="50" charset="-128"/>
              </a:rPr>
              <a:t>正門の左脇の農地をつぶして建設サイトを整地</a:t>
            </a:r>
          </a:p>
          <a:p>
            <a:pPr>
              <a:lnSpc>
                <a:spcPts val="1846"/>
              </a:lnSpc>
              <a:spcBef>
                <a:spcPct val="0"/>
              </a:spcBef>
              <a:buNone/>
            </a:pPr>
            <a:r>
              <a:rPr lang="ja-JP" altLang="ja-JP" sz="1524">
                <a:latin typeface="Meiryo UI" panose="020B0604030504040204" pitchFamily="50" charset="-128"/>
                <a:ea typeface="Meiryo UI" panose="020B0604030504040204" pitchFamily="50" charset="-128"/>
                <a:cs typeface="Calibri" panose="020F0502020204030204" pitchFamily="34" charset="0"/>
              </a:rPr>
              <a:t>(2014)</a:t>
            </a:r>
          </a:p>
        </p:txBody>
      </p:sp>
      <p:sp>
        <p:nvSpPr>
          <p:cNvPr id="5" name="正方形/長方形 4"/>
          <p:cNvSpPr/>
          <p:nvPr/>
        </p:nvSpPr>
        <p:spPr>
          <a:xfrm>
            <a:off x="2940656" y="4321024"/>
            <a:ext cx="3292929" cy="2056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cxnSp>
        <p:nvCxnSpPr>
          <p:cNvPr id="7" name="直線矢印コネクタ 6"/>
          <p:cNvCxnSpPr/>
          <p:nvPr/>
        </p:nvCxnSpPr>
        <p:spPr>
          <a:xfrm flipH="1">
            <a:off x="6233585" y="4331608"/>
            <a:ext cx="2127250" cy="263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334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内蒙古自治区におけるトリウム原子炉開発</a:t>
            </a:r>
          </a:p>
        </p:txBody>
      </p:sp>
      <p:sp>
        <p:nvSpPr>
          <p:cNvPr id="28677" name="Line 142"/>
          <p:cNvSpPr>
            <a:spLocks noChangeShapeType="1"/>
          </p:cNvSpPr>
          <p:nvPr/>
        </p:nvSpPr>
        <p:spPr bwMode="auto">
          <a:xfrm>
            <a:off x="8165798" y="4887989"/>
            <a:ext cx="0" cy="10356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28678" name="Picture 4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gray">
          <a:xfrm>
            <a:off x="5208512" y="5362727"/>
            <a:ext cx="876905" cy="108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8"/>
          <p:cNvSpPr txBox="1">
            <a:spLocks noChangeArrowheads="1"/>
          </p:cNvSpPr>
          <p:nvPr/>
        </p:nvSpPr>
        <p:spPr bwMode="auto">
          <a:xfrm>
            <a:off x="5326294" y="1156608"/>
            <a:ext cx="1037463" cy="385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中華人民共和国</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国務院</a:t>
            </a:r>
          </a:p>
        </p:txBody>
      </p:sp>
      <p:sp>
        <p:nvSpPr>
          <p:cNvPr id="28680" name="Line 9"/>
          <p:cNvSpPr>
            <a:spLocks noChangeShapeType="1"/>
          </p:cNvSpPr>
          <p:nvPr/>
        </p:nvSpPr>
        <p:spPr bwMode="auto">
          <a:xfrm>
            <a:off x="4109359" y="1703917"/>
            <a:ext cx="54141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81" name="Line 10"/>
          <p:cNvSpPr>
            <a:spLocks noChangeShapeType="1"/>
          </p:cNvSpPr>
          <p:nvPr/>
        </p:nvSpPr>
        <p:spPr bwMode="auto">
          <a:xfrm flipH="1">
            <a:off x="5825370" y="1545167"/>
            <a:ext cx="16631" cy="16993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28682"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9311" y="4349751"/>
            <a:ext cx="1322916" cy="61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Text Box 62"/>
          <p:cNvSpPr txBox="1">
            <a:spLocks noChangeArrowheads="1"/>
          </p:cNvSpPr>
          <p:nvPr/>
        </p:nvSpPr>
        <p:spPr bwMode="auto">
          <a:xfrm>
            <a:off x="5318735" y="1897441"/>
            <a:ext cx="1037463"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内蒙古自治政府</a:t>
            </a:r>
          </a:p>
        </p:txBody>
      </p:sp>
      <p:sp>
        <p:nvSpPr>
          <p:cNvPr id="28684" name="Text Box 89"/>
          <p:cNvSpPr txBox="1">
            <a:spLocks noChangeArrowheads="1"/>
          </p:cNvSpPr>
          <p:nvPr/>
        </p:nvSpPr>
        <p:spPr bwMode="auto">
          <a:xfrm>
            <a:off x="8449343" y="4325561"/>
            <a:ext cx="671979"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952">
                <a:latin typeface="Meiryo UI" panose="020B0604030504040204" pitchFamily="50" charset="-128"/>
                <a:ea typeface="Meiryo UI" panose="020B0604030504040204" pitchFamily="50" charset="-128"/>
              </a:rPr>
              <a:t>白雲鄂博</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鉱山</a:t>
            </a:r>
            <a:endParaRPr lang="ja-JP" altLang="en-US" sz="476">
              <a:latin typeface="Meiryo UI" panose="020B0604030504040204" pitchFamily="50" charset="-128"/>
              <a:ea typeface="Meiryo UI" panose="020B0604030504040204" pitchFamily="50" charset="-128"/>
            </a:endParaRPr>
          </a:p>
        </p:txBody>
      </p:sp>
      <p:sp>
        <p:nvSpPr>
          <p:cNvPr id="28685" name="Text Box 105"/>
          <p:cNvSpPr txBox="1">
            <a:spLocks noChangeArrowheads="1"/>
          </p:cNvSpPr>
          <p:nvPr/>
        </p:nvSpPr>
        <p:spPr bwMode="auto">
          <a:xfrm>
            <a:off x="5253283" y="2595941"/>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内蒙古科学技術局</a:t>
            </a:r>
          </a:p>
        </p:txBody>
      </p:sp>
      <p:sp>
        <p:nvSpPr>
          <p:cNvPr id="28686" name="Line 107"/>
          <p:cNvSpPr>
            <a:spLocks noChangeShapeType="1"/>
          </p:cNvSpPr>
          <p:nvPr/>
        </p:nvSpPr>
        <p:spPr bwMode="auto">
          <a:xfrm>
            <a:off x="4103310" y="1703917"/>
            <a:ext cx="0" cy="16252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87" name="Text Box 106"/>
          <p:cNvSpPr txBox="1">
            <a:spLocks noChangeArrowheads="1"/>
          </p:cNvSpPr>
          <p:nvPr/>
        </p:nvSpPr>
        <p:spPr bwMode="auto">
          <a:xfrm>
            <a:off x="3459726" y="1897441"/>
            <a:ext cx="1281121"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中国核工業集団公司</a:t>
            </a:r>
          </a:p>
        </p:txBody>
      </p:sp>
      <p:sp>
        <p:nvSpPr>
          <p:cNvPr id="28688" name="Text Box 110"/>
          <p:cNvSpPr txBox="1">
            <a:spLocks noChangeArrowheads="1"/>
          </p:cNvSpPr>
          <p:nvPr/>
        </p:nvSpPr>
        <p:spPr bwMode="auto">
          <a:xfrm>
            <a:off x="7727395" y="3203727"/>
            <a:ext cx="1402949" cy="385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包頭鉄鋼希土高技股</a:t>
            </a:r>
            <a:r>
              <a:rPr lang="ja-JP" altLang="en-US" sz="952" b="1">
                <a:latin typeface="Meiryo UI" panose="020B0604030504040204" pitchFamily="50" charset="-128"/>
                <a:ea typeface="Meiryo UI" panose="020B0604030504040204" pitchFamily="50" charset="-128"/>
              </a:rPr>
              <a:t>份</a:t>
            </a:r>
            <a:br>
              <a:rPr lang="ja-JP" altLang="en-US" sz="952" b="1">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有限公司</a:t>
            </a:r>
          </a:p>
        </p:txBody>
      </p:sp>
      <p:sp>
        <p:nvSpPr>
          <p:cNvPr id="28689" name="Line 112"/>
          <p:cNvSpPr>
            <a:spLocks noChangeShapeType="1"/>
          </p:cNvSpPr>
          <p:nvPr/>
        </p:nvSpPr>
        <p:spPr bwMode="auto">
          <a:xfrm>
            <a:off x="5835953" y="2308679"/>
            <a:ext cx="25883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0" name="Line 114"/>
          <p:cNvSpPr>
            <a:spLocks noChangeShapeType="1"/>
          </p:cNvSpPr>
          <p:nvPr/>
        </p:nvSpPr>
        <p:spPr bwMode="auto">
          <a:xfrm>
            <a:off x="8424335" y="2299608"/>
            <a:ext cx="7559" cy="8965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1" name="Text Box 113"/>
          <p:cNvSpPr txBox="1">
            <a:spLocks noChangeArrowheads="1"/>
          </p:cNvSpPr>
          <p:nvPr/>
        </p:nvSpPr>
        <p:spPr bwMode="auto">
          <a:xfrm>
            <a:off x="7961982" y="2618619"/>
            <a:ext cx="91563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内蒙古国資委</a:t>
            </a:r>
          </a:p>
        </p:txBody>
      </p:sp>
      <p:sp>
        <p:nvSpPr>
          <p:cNvPr id="28692" name="Text Box 34"/>
          <p:cNvSpPr txBox="1">
            <a:spLocks noChangeArrowheads="1"/>
          </p:cNvSpPr>
          <p:nvPr/>
        </p:nvSpPr>
        <p:spPr bwMode="auto">
          <a:xfrm>
            <a:off x="6629358" y="3206751"/>
            <a:ext cx="67197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清華大学</a:t>
            </a:r>
          </a:p>
        </p:txBody>
      </p:sp>
      <p:sp>
        <p:nvSpPr>
          <p:cNvPr id="28693" name="Text Box 116"/>
          <p:cNvSpPr txBox="1">
            <a:spLocks noChangeArrowheads="1"/>
          </p:cNvSpPr>
          <p:nvPr/>
        </p:nvSpPr>
        <p:spPr bwMode="auto">
          <a:xfrm>
            <a:off x="5554851" y="4221238"/>
            <a:ext cx="1640193"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トリウム燃料開発技術センター</a:t>
            </a:r>
          </a:p>
        </p:txBody>
      </p:sp>
      <p:sp>
        <p:nvSpPr>
          <p:cNvPr id="28694" name="Line 117"/>
          <p:cNvSpPr>
            <a:spLocks noChangeShapeType="1"/>
          </p:cNvSpPr>
          <p:nvPr/>
        </p:nvSpPr>
        <p:spPr bwMode="auto">
          <a:xfrm>
            <a:off x="4534203" y="3802441"/>
            <a:ext cx="388257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5" name="Line 118"/>
          <p:cNvSpPr>
            <a:spLocks noChangeShapeType="1"/>
          </p:cNvSpPr>
          <p:nvPr/>
        </p:nvSpPr>
        <p:spPr bwMode="auto">
          <a:xfrm>
            <a:off x="4528155" y="3453191"/>
            <a:ext cx="0" cy="349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6" name="Line 119"/>
          <p:cNvSpPr>
            <a:spLocks noChangeShapeType="1"/>
          </p:cNvSpPr>
          <p:nvPr/>
        </p:nvSpPr>
        <p:spPr bwMode="auto">
          <a:xfrm>
            <a:off x="6966858" y="3460750"/>
            <a:ext cx="0" cy="349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7" name="Line 120"/>
          <p:cNvSpPr>
            <a:spLocks noChangeShapeType="1"/>
          </p:cNvSpPr>
          <p:nvPr/>
        </p:nvSpPr>
        <p:spPr bwMode="auto">
          <a:xfrm>
            <a:off x="8451549" y="3592286"/>
            <a:ext cx="0" cy="2252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8" name="Text Box 121"/>
          <p:cNvSpPr txBox="1">
            <a:spLocks noChangeArrowheads="1"/>
          </p:cNvSpPr>
          <p:nvPr/>
        </p:nvSpPr>
        <p:spPr bwMode="auto">
          <a:xfrm>
            <a:off x="5783278" y="3696608"/>
            <a:ext cx="1693092" cy="2242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重水炉用トリウム燃料の開発設計</a:t>
            </a:r>
            <a:endParaRPr lang="ja-JP" altLang="en-US" sz="381">
              <a:latin typeface="Meiryo UI" panose="020B0604030504040204" pitchFamily="50" charset="-128"/>
              <a:ea typeface="Meiryo UI" panose="020B0604030504040204" pitchFamily="50" charset="-128"/>
            </a:endParaRPr>
          </a:p>
        </p:txBody>
      </p:sp>
      <p:sp>
        <p:nvSpPr>
          <p:cNvPr id="28699" name="Text Box 122"/>
          <p:cNvSpPr txBox="1">
            <a:spLocks noChangeArrowheads="1"/>
          </p:cNvSpPr>
          <p:nvPr/>
        </p:nvSpPr>
        <p:spPr bwMode="auto">
          <a:xfrm>
            <a:off x="6532192" y="4053417"/>
            <a:ext cx="779381" cy="1949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667">
                <a:latin typeface="Meiryo UI" panose="020B0604030504040204" pitchFamily="50" charset="-128"/>
                <a:ea typeface="Meiryo UI" panose="020B0604030504040204" pitchFamily="50" charset="-128"/>
              </a:rPr>
              <a:t>２００９年６月</a:t>
            </a:r>
            <a:endParaRPr lang="ja-JP" altLang="en-US" sz="190">
              <a:latin typeface="Meiryo UI" panose="020B0604030504040204" pitchFamily="50" charset="-128"/>
              <a:ea typeface="Meiryo UI" panose="020B0604030504040204" pitchFamily="50" charset="-128"/>
            </a:endParaRPr>
          </a:p>
        </p:txBody>
      </p:sp>
      <p:sp>
        <p:nvSpPr>
          <p:cNvPr id="28700" name="Text Box 123"/>
          <p:cNvSpPr txBox="1">
            <a:spLocks noChangeArrowheads="1"/>
          </p:cNvSpPr>
          <p:nvPr/>
        </p:nvSpPr>
        <p:spPr bwMode="auto">
          <a:xfrm>
            <a:off x="1793168" y="4602238"/>
            <a:ext cx="140294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泰山第三核電有限公司</a:t>
            </a:r>
          </a:p>
        </p:txBody>
      </p:sp>
      <p:sp>
        <p:nvSpPr>
          <p:cNvPr id="28701" name="Text Box 124"/>
          <p:cNvSpPr txBox="1">
            <a:spLocks noChangeArrowheads="1"/>
          </p:cNvSpPr>
          <p:nvPr/>
        </p:nvSpPr>
        <p:spPr bwMode="auto">
          <a:xfrm>
            <a:off x="1791657" y="5184322"/>
            <a:ext cx="140294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中国核動力研究設計院</a:t>
            </a:r>
          </a:p>
        </p:txBody>
      </p:sp>
      <p:sp>
        <p:nvSpPr>
          <p:cNvPr id="28702" name="Text Box 125"/>
          <p:cNvSpPr txBox="1">
            <a:spLocks noChangeArrowheads="1"/>
          </p:cNvSpPr>
          <p:nvPr/>
        </p:nvSpPr>
        <p:spPr bwMode="auto">
          <a:xfrm>
            <a:off x="4478378" y="4753429"/>
            <a:ext cx="2624437" cy="385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en-US" altLang="ja-JP" sz="952">
                <a:latin typeface="Meiryo UI" panose="020B0604030504040204" pitchFamily="50" charset="-128"/>
                <a:ea typeface="Meiryo UI" panose="020B0604030504040204" pitchFamily="50" charset="-128"/>
              </a:rPr>
              <a:t>Atomic</a:t>
            </a:r>
            <a:r>
              <a:rPr lang="ja-JP" altLang="en-US" sz="952">
                <a:latin typeface="Meiryo UI" panose="020B0604030504040204" pitchFamily="50" charset="-128"/>
                <a:ea typeface="Meiryo UI" panose="020B0604030504040204" pitchFamily="50" charset="-128"/>
              </a:rPr>
              <a:t> </a:t>
            </a:r>
            <a:r>
              <a:rPr lang="en-US" altLang="ja-JP" sz="952">
                <a:latin typeface="Meiryo UI" panose="020B0604030504040204" pitchFamily="50" charset="-128"/>
                <a:ea typeface="Meiryo UI" panose="020B0604030504040204" pitchFamily="50" charset="-128"/>
              </a:rPr>
              <a:t>Energy of Canada Limited (AECL)</a:t>
            </a:r>
            <a:br>
              <a:rPr lang="en-US" altLang="ja-JP"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カナダ</a:t>
            </a:r>
          </a:p>
        </p:txBody>
      </p:sp>
      <p:sp>
        <p:nvSpPr>
          <p:cNvPr id="28703" name="AutoShape 126"/>
          <p:cNvSpPr>
            <a:spLocks noChangeArrowheads="1"/>
          </p:cNvSpPr>
          <p:nvPr/>
        </p:nvSpPr>
        <p:spPr bwMode="auto">
          <a:xfrm>
            <a:off x="1675192" y="4484310"/>
            <a:ext cx="1632857" cy="1194405"/>
          </a:xfrm>
          <a:prstGeom prst="roundRect">
            <a:avLst>
              <a:gd name="adj" fmla="val 13806"/>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28704" name="Line 127"/>
          <p:cNvSpPr>
            <a:spLocks noChangeShapeType="1"/>
          </p:cNvSpPr>
          <p:nvPr/>
        </p:nvSpPr>
        <p:spPr bwMode="auto">
          <a:xfrm flipV="1">
            <a:off x="2493132" y="2010834"/>
            <a:ext cx="9071" cy="24628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5" name="Line 129"/>
          <p:cNvSpPr>
            <a:spLocks noChangeShapeType="1"/>
          </p:cNvSpPr>
          <p:nvPr/>
        </p:nvSpPr>
        <p:spPr bwMode="auto">
          <a:xfrm>
            <a:off x="2502204" y="2012346"/>
            <a:ext cx="9464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6" name="Line 130"/>
          <p:cNvSpPr>
            <a:spLocks noChangeShapeType="1"/>
          </p:cNvSpPr>
          <p:nvPr/>
        </p:nvSpPr>
        <p:spPr bwMode="auto">
          <a:xfrm>
            <a:off x="4251477" y="4358822"/>
            <a:ext cx="127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7" name="Line 131"/>
          <p:cNvSpPr>
            <a:spLocks noChangeShapeType="1"/>
          </p:cNvSpPr>
          <p:nvPr/>
        </p:nvSpPr>
        <p:spPr bwMode="auto">
          <a:xfrm>
            <a:off x="3912810" y="3453191"/>
            <a:ext cx="0" cy="14771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8" name="Line 132"/>
          <p:cNvSpPr>
            <a:spLocks noChangeShapeType="1"/>
          </p:cNvSpPr>
          <p:nvPr/>
        </p:nvSpPr>
        <p:spPr bwMode="auto">
          <a:xfrm>
            <a:off x="3315608" y="4930322"/>
            <a:ext cx="114451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9" name="Text Box 134"/>
          <p:cNvSpPr txBox="1">
            <a:spLocks noChangeArrowheads="1"/>
          </p:cNvSpPr>
          <p:nvPr/>
        </p:nvSpPr>
        <p:spPr bwMode="auto">
          <a:xfrm>
            <a:off x="1832002" y="4806346"/>
            <a:ext cx="1199367"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ＣＡＮＤＵ炉オーナー</a:t>
            </a:r>
            <a:endParaRPr lang="ja-JP" altLang="en-US" sz="381">
              <a:latin typeface="Meiryo UI" panose="020B0604030504040204" pitchFamily="50" charset="-128"/>
              <a:ea typeface="Meiryo UI" panose="020B0604030504040204" pitchFamily="50" charset="-128"/>
            </a:endParaRPr>
          </a:p>
        </p:txBody>
      </p:sp>
      <p:sp>
        <p:nvSpPr>
          <p:cNvPr id="28710" name="Text Box 135"/>
          <p:cNvSpPr txBox="1">
            <a:spLocks noChangeArrowheads="1"/>
          </p:cNvSpPr>
          <p:nvPr/>
        </p:nvSpPr>
        <p:spPr bwMode="auto">
          <a:xfrm>
            <a:off x="5185358" y="5113262"/>
            <a:ext cx="907620"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en-US" altLang="ja-JP" sz="857" dirty="0" smtClean="0">
                <a:latin typeface="Meiryo UI" panose="020B0604030504040204" pitchFamily="50" charset="-128"/>
                <a:ea typeface="Meiryo UI" panose="020B0604030504040204" pitchFamily="50" charset="-128"/>
              </a:rPr>
              <a:t>CANDU</a:t>
            </a:r>
            <a:r>
              <a:rPr lang="ja-JP" altLang="en-US" sz="857" dirty="0" smtClean="0">
                <a:latin typeface="Meiryo UI" panose="020B0604030504040204" pitchFamily="50" charset="-128"/>
                <a:ea typeface="Meiryo UI" panose="020B0604030504040204" pitchFamily="50" charset="-128"/>
              </a:rPr>
              <a:t>炉</a:t>
            </a:r>
            <a:r>
              <a:rPr lang="ja-JP" altLang="en-US" sz="857" dirty="0">
                <a:latin typeface="Meiryo UI" panose="020B0604030504040204" pitchFamily="50" charset="-128"/>
                <a:ea typeface="Meiryo UI" panose="020B0604030504040204" pitchFamily="50" charset="-128"/>
              </a:rPr>
              <a:t>設計</a:t>
            </a:r>
            <a:endParaRPr lang="ja-JP" altLang="en-US" sz="381" dirty="0">
              <a:latin typeface="Meiryo UI" panose="020B0604030504040204" pitchFamily="50" charset="-128"/>
              <a:ea typeface="Meiryo UI" panose="020B0604030504040204" pitchFamily="50" charset="-128"/>
            </a:endParaRPr>
          </a:p>
        </p:txBody>
      </p:sp>
      <p:sp>
        <p:nvSpPr>
          <p:cNvPr id="28711" name="Text Box 136"/>
          <p:cNvSpPr txBox="1">
            <a:spLocks noChangeArrowheads="1"/>
          </p:cNvSpPr>
          <p:nvPr/>
        </p:nvSpPr>
        <p:spPr bwMode="auto">
          <a:xfrm>
            <a:off x="1739119" y="5395989"/>
            <a:ext cx="1290739"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ＣＡＮＤＵ炉設計支援</a:t>
            </a:r>
            <a:endParaRPr lang="ja-JP" altLang="en-US" sz="381">
              <a:latin typeface="Meiryo UI" panose="020B0604030504040204" pitchFamily="50" charset="-128"/>
              <a:ea typeface="Meiryo UI" panose="020B0604030504040204" pitchFamily="50" charset="-128"/>
            </a:endParaRPr>
          </a:p>
        </p:txBody>
      </p:sp>
      <p:sp>
        <p:nvSpPr>
          <p:cNvPr id="28712" name="Text Box 137"/>
          <p:cNvSpPr txBox="1">
            <a:spLocks noChangeArrowheads="1"/>
          </p:cNvSpPr>
          <p:nvPr/>
        </p:nvSpPr>
        <p:spPr bwMode="auto">
          <a:xfrm>
            <a:off x="3751475" y="3562312"/>
            <a:ext cx="301942" cy="10701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762">
                <a:latin typeface="Meiryo UI" panose="020B0604030504040204" pitchFamily="50" charset="-128"/>
                <a:ea typeface="Meiryo UI" panose="020B0604030504040204" pitchFamily="50" charset="-128"/>
              </a:rPr>
              <a:t>ＣＡＮＤＵ炉燃料製造</a:t>
            </a:r>
            <a:endParaRPr lang="ja-JP" altLang="en-US" sz="286">
              <a:latin typeface="Meiryo UI" panose="020B0604030504040204" pitchFamily="50" charset="-128"/>
              <a:ea typeface="Meiryo UI" panose="020B0604030504040204" pitchFamily="50" charset="-128"/>
            </a:endParaRPr>
          </a:p>
        </p:txBody>
      </p:sp>
      <p:sp>
        <p:nvSpPr>
          <p:cNvPr id="28713" name="Line 138"/>
          <p:cNvSpPr>
            <a:spLocks noChangeShapeType="1"/>
          </p:cNvSpPr>
          <p:nvPr/>
        </p:nvSpPr>
        <p:spPr bwMode="auto">
          <a:xfrm>
            <a:off x="4245430" y="3453191"/>
            <a:ext cx="0" cy="9041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14" name="Text Box 139"/>
          <p:cNvSpPr txBox="1">
            <a:spLocks noChangeArrowheads="1"/>
          </p:cNvSpPr>
          <p:nvPr/>
        </p:nvSpPr>
        <p:spPr bwMode="auto">
          <a:xfrm>
            <a:off x="3579026" y="4822976"/>
            <a:ext cx="627095" cy="2242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４社契約</a:t>
            </a:r>
            <a:endParaRPr lang="ja-JP" altLang="en-US" sz="381">
              <a:latin typeface="Meiryo UI" panose="020B0604030504040204" pitchFamily="50" charset="-128"/>
              <a:ea typeface="Meiryo UI" panose="020B0604030504040204" pitchFamily="50" charset="-128"/>
            </a:endParaRPr>
          </a:p>
        </p:txBody>
      </p:sp>
      <p:sp>
        <p:nvSpPr>
          <p:cNvPr id="28715" name="AutoShape 133"/>
          <p:cNvSpPr>
            <a:spLocks noChangeArrowheads="1"/>
          </p:cNvSpPr>
          <p:nvPr/>
        </p:nvSpPr>
        <p:spPr bwMode="auto">
          <a:xfrm>
            <a:off x="3430512" y="5849560"/>
            <a:ext cx="1651000" cy="539750"/>
          </a:xfrm>
          <a:prstGeom prst="wedgeRoundRectCallout">
            <a:avLst>
              <a:gd name="adj1" fmla="val -19690"/>
              <a:gd name="adj2" fmla="val -206861"/>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857">
                <a:latin typeface="Meiryo UI" panose="020B0604030504040204" pitchFamily="50" charset="-128"/>
                <a:ea typeface="Meiryo UI" panose="020B0604030504040204" pitchFamily="50" charset="-128"/>
              </a:rPr>
              <a:t>新型ＣＡＮＤＵ燃料開発</a:t>
            </a:r>
            <a:br>
              <a:rPr lang="ja-JP" altLang="en-US" sz="857">
                <a:latin typeface="Meiryo UI" panose="020B0604030504040204" pitchFamily="50" charset="-128"/>
                <a:ea typeface="Meiryo UI" panose="020B0604030504040204" pitchFamily="50" charset="-128"/>
              </a:rPr>
            </a:br>
            <a:r>
              <a:rPr lang="ja-JP" altLang="en-US" sz="857">
                <a:latin typeface="Meiryo UI" panose="020B0604030504040204" pitchFamily="50" charset="-128"/>
                <a:ea typeface="Meiryo UI" panose="020B0604030504040204" pitchFamily="50" charset="-128"/>
              </a:rPr>
              <a:t>及び</a:t>
            </a:r>
            <a:br>
              <a:rPr lang="ja-JP" altLang="en-US" sz="857">
                <a:latin typeface="Meiryo UI" panose="020B0604030504040204" pitchFamily="50" charset="-128"/>
                <a:ea typeface="Meiryo UI" panose="020B0604030504040204" pitchFamily="50" charset="-128"/>
              </a:rPr>
            </a:br>
            <a:r>
              <a:rPr lang="ja-JP" altLang="en-US" sz="857">
                <a:latin typeface="Meiryo UI" panose="020B0604030504040204" pitchFamily="50" charset="-128"/>
                <a:ea typeface="Meiryo UI" panose="020B0604030504040204" pitchFamily="50" charset="-128"/>
              </a:rPr>
              <a:t>トリウム燃料実証プロジェクト</a:t>
            </a:r>
          </a:p>
        </p:txBody>
      </p:sp>
      <p:sp>
        <p:nvSpPr>
          <p:cNvPr id="28716" name="Text Box 140"/>
          <p:cNvSpPr txBox="1">
            <a:spLocks noChangeArrowheads="1"/>
          </p:cNvSpPr>
          <p:nvPr/>
        </p:nvSpPr>
        <p:spPr bwMode="auto">
          <a:xfrm>
            <a:off x="5164536" y="6434667"/>
            <a:ext cx="848310"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a:t>
            </a:r>
            <a:endParaRPr lang="ja-JP" altLang="en-US" sz="381">
              <a:latin typeface="Meiryo UI" panose="020B0604030504040204" pitchFamily="50" charset="-128"/>
              <a:ea typeface="Meiryo UI" panose="020B0604030504040204" pitchFamily="50" charset="-128"/>
            </a:endParaRPr>
          </a:p>
        </p:txBody>
      </p:sp>
      <p:sp>
        <p:nvSpPr>
          <p:cNvPr id="28717" name="Line 141"/>
          <p:cNvSpPr>
            <a:spLocks noChangeShapeType="1"/>
          </p:cNvSpPr>
          <p:nvPr/>
        </p:nvSpPr>
        <p:spPr bwMode="auto">
          <a:xfrm flipH="1">
            <a:off x="8790216" y="3586238"/>
            <a:ext cx="7559" cy="7801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18" name="Text Box 144"/>
          <p:cNvSpPr txBox="1">
            <a:spLocks noChangeArrowheads="1"/>
          </p:cNvSpPr>
          <p:nvPr/>
        </p:nvSpPr>
        <p:spPr bwMode="auto">
          <a:xfrm>
            <a:off x="6898988" y="5754309"/>
            <a:ext cx="497252"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トリウム</a:t>
            </a:r>
            <a:endParaRPr lang="ja-JP" altLang="en-US" sz="381">
              <a:latin typeface="Meiryo UI" panose="020B0604030504040204" pitchFamily="50" charset="-128"/>
              <a:ea typeface="Meiryo UI" panose="020B0604030504040204" pitchFamily="50" charset="-128"/>
            </a:endParaRPr>
          </a:p>
        </p:txBody>
      </p:sp>
      <p:sp>
        <p:nvSpPr>
          <p:cNvPr id="28719" name="Line 148"/>
          <p:cNvSpPr>
            <a:spLocks noChangeShapeType="1"/>
          </p:cNvSpPr>
          <p:nvPr/>
        </p:nvSpPr>
        <p:spPr bwMode="auto">
          <a:xfrm>
            <a:off x="9525001" y="1711477"/>
            <a:ext cx="0" cy="2895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0" name="Text Box 146"/>
          <p:cNvSpPr txBox="1">
            <a:spLocks noChangeArrowheads="1"/>
          </p:cNvSpPr>
          <p:nvPr/>
        </p:nvSpPr>
        <p:spPr bwMode="auto">
          <a:xfrm>
            <a:off x="9067183" y="2614084"/>
            <a:ext cx="91563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核安全管理司</a:t>
            </a:r>
          </a:p>
        </p:txBody>
      </p:sp>
      <p:sp>
        <p:nvSpPr>
          <p:cNvPr id="28721" name="Text Box 145"/>
          <p:cNvSpPr txBox="1">
            <a:spLocks noChangeArrowheads="1"/>
          </p:cNvSpPr>
          <p:nvPr/>
        </p:nvSpPr>
        <p:spPr bwMode="auto">
          <a:xfrm>
            <a:off x="8906044" y="1963965"/>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国家環境保護総局</a:t>
            </a:r>
          </a:p>
        </p:txBody>
      </p:sp>
      <p:sp>
        <p:nvSpPr>
          <p:cNvPr id="28722" name="Line 149"/>
          <p:cNvSpPr>
            <a:spLocks noChangeShapeType="1"/>
          </p:cNvSpPr>
          <p:nvPr/>
        </p:nvSpPr>
        <p:spPr bwMode="auto">
          <a:xfrm flipH="1">
            <a:off x="9068406" y="4605262"/>
            <a:ext cx="4565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3" name="Text Box 150"/>
          <p:cNvSpPr txBox="1">
            <a:spLocks noChangeArrowheads="1"/>
          </p:cNvSpPr>
          <p:nvPr/>
        </p:nvSpPr>
        <p:spPr bwMode="auto">
          <a:xfrm>
            <a:off x="9451356" y="3305859"/>
            <a:ext cx="301942" cy="5812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762">
                <a:latin typeface="Meiryo UI" panose="020B0604030504040204" pitchFamily="50" charset="-128"/>
                <a:ea typeface="Meiryo UI" panose="020B0604030504040204" pitchFamily="50" charset="-128"/>
              </a:rPr>
              <a:t>監督・指導</a:t>
            </a:r>
            <a:endParaRPr lang="ja-JP" altLang="en-US" sz="286">
              <a:latin typeface="Meiryo UI" panose="020B0604030504040204" pitchFamily="50" charset="-128"/>
              <a:ea typeface="Meiryo UI" panose="020B0604030504040204" pitchFamily="50" charset="-128"/>
            </a:endParaRPr>
          </a:p>
        </p:txBody>
      </p:sp>
      <p:sp>
        <p:nvSpPr>
          <p:cNvPr id="28724" name="AutoShape 151"/>
          <p:cNvSpPr>
            <a:spLocks noChangeArrowheads="1"/>
          </p:cNvSpPr>
          <p:nvPr/>
        </p:nvSpPr>
        <p:spPr bwMode="auto">
          <a:xfrm>
            <a:off x="7269239" y="6253239"/>
            <a:ext cx="1451429" cy="565452"/>
          </a:xfrm>
          <a:prstGeom prst="wedgeRoundRectCallout">
            <a:avLst>
              <a:gd name="adj1" fmla="val 59014"/>
              <a:gd name="adj2" fmla="val -326630"/>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白雲鄂博鉱山は、中国のトリウム資源の</a:t>
            </a:r>
            <a:r>
              <a:rPr lang="en-US" altLang="ja-JP" sz="762">
                <a:latin typeface="Meiryo UI" panose="020B0604030504040204" pitchFamily="50" charset="-128"/>
                <a:ea typeface="Meiryo UI" panose="020B0604030504040204" pitchFamily="50" charset="-128"/>
              </a:rPr>
              <a:t>77.3</a:t>
            </a:r>
            <a:r>
              <a:rPr lang="ja-JP" altLang="en-US" sz="762">
                <a:latin typeface="Meiryo UI" panose="020B0604030504040204" pitchFamily="50" charset="-128"/>
                <a:ea typeface="Meiryo UI" panose="020B0604030504040204" pitchFamily="50" charset="-128"/>
              </a:rPr>
              <a:t>％を占める。</a:t>
            </a:r>
            <a:r>
              <a:rPr lang="en-US" altLang="ja-JP" sz="762">
                <a:latin typeface="Meiryo UI" panose="020B0604030504040204" pitchFamily="50" charset="-128"/>
                <a:ea typeface="Meiryo UI" panose="020B0604030504040204" pitchFamily="50" charset="-128"/>
              </a:rPr>
              <a:t/>
            </a:r>
            <a:br>
              <a:rPr lang="en-US" altLang="ja-JP" sz="762">
                <a:latin typeface="Meiryo UI" panose="020B0604030504040204" pitchFamily="50" charset="-128"/>
                <a:ea typeface="Meiryo UI" panose="020B0604030504040204" pitchFamily="50" charset="-128"/>
              </a:rPr>
            </a:br>
            <a:r>
              <a:rPr lang="ja-JP" altLang="en-US" sz="762">
                <a:latin typeface="Meiryo UI" panose="020B0604030504040204" pitchFamily="50" charset="-128"/>
                <a:ea typeface="Meiryo UI" panose="020B0604030504040204" pitchFamily="50" charset="-128"/>
              </a:rPr>
              <a:t>トリウム含有量は</a:t>
            </a:r>
            <a:r>
              <a:rPr lang="en-US" altLang="ja-JP" sz="762">
                <a:latin typeface="Meiryo UI" panose="020B0604030504040204" pitchFamily="50" charset="-128"/>
                <a:ea typeface="Meiryo UI" panose="020B0604030504040204" pitchFamily="50" charset="-128"/>
              </a:rPr>
              <a:t>0.3</a:t>
            </a:r>
            <a:r>
              <a:rPr lang="ja-JP" altLang="en-US" sz="762">
                <a:latin typeface="Meiryo UI" panose="020B0604030504040204" pitchFamily="50" charset="-128"/>
                <a:ea typeface="Meiryo UI" panose="020B0604030504040204" pitchFamily="50" charset="-128"/>
              </a:rPr>
              <a:t>％程度。</a:t>
            </a:r>
            <a:endParaRPr lang="ja-JP" altLang="en-US" sz="286">
              <a:latin typeface="Meiryo UI" panose="020B0604030504040204" pitchFamily="50" charset="-128"/>
              <a:ea typeface="Meiryo UI" panose="020B0604030504040204" pitchFamily="50" charset="-128"/>
            </a:endParaRPr>
          </a:p>
        </p:txBody>
      </p:sp>
      <p:sp>
        <p:nvSpPr>
          <p:cNvPr id="28725" name="Line 152"/>
          <p:cNvSpPr>
            <a:spLocks noChangeShapeType="1"/>
          </p:cNvSpPr>
          <p:nvPr/>
        </p:nvSpPr>
        <p:spPr bwMode="auto">
          <a:xfrm flipH="1">
            <a:off x="6106584" y="5925155"/>
            <a:ext cx="20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6" name="Line 153"/>
          <p:cNvSpPr>
            <a:spLocks noChangeShapeType="1"/>
          </p:cNvSpPr>
          <p:nvPr/>
        </p:nvSpPr>
        <p:spPr bwMode="auto">
          <a:xfrm flipH="1">
            <a:off x="4854727" y="3329214"/>
            <a:ext cx="3900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7" name="Text Box 104"/>
          <p:cNvSpPr txBox="1">
            <a:spLocks noChangeArrowheads="1"/>
          </p:cNvSpPr>
          <p:nvPr/>
        </p:nvSpPr>
        <p:spPr bwMode="auto">
          <a:xfrm>
            <a:off x="3342434" y="3208262"/>
            <a:ext cx="152477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中核北方核燃料元件公司</a:t>
            </a:r>
          </a:p>
        </p:txBody>
      </p:sp>
      <p:sp>
        <p:nvSpPr>
          <p:cNvPr id="28728" name="Line 154"/>
          <p:cNvSpPr>
            <a:spLocks noChangeShapeType="1"/>
          </p:cNvSpPr>
          <p:nvPr/>
        </p:nvSpPr>
        <p:spPr bwMode="auto">
          <a:xfrm>
            <a:off x="6389311" y="3320143"/>
            <a:ext cx="232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9" name="Text Box 108"/>
          <p:cNvSpPr txBox="1">
            <a:spLocks noChangeArrowheads="1"/>
          </p:cNvSpPr>
          <p:nvPr/>
        </p:nvSpPr>
        <p:spPr bwMode="auto">
          <a:xfrm>
            <a:off x="5239676" y="3208262"/>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包頭市科学技術局</a:t>
            </a:r>
          </a:p>
        </p:txBody>
      </p:sp>
      <p:sp>
        <p:nvSpPr>
          <p:cNvPr id="28730" name="Line 155"/>
          <p:cNvSpPr>
            <a:spLocks noChangeShapeType="1"/>
          </p:cNvSpPr>
          <p:nvPr/>
        </p:nvSpPr>
        <p:spPr bwMode="auto">
          <a:xfrm>
            <a:off x="8280703" y="4971144"/>
            <a:ext cx="0" cy="9464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1" name="Line 156"/>
          <p:cNvSpPr>
            <a:spLocks noChangeShapeType="1"/>
          </p:cNvSpPr>
          <p:nvPr/>
        </p:nvSpPr>
        <p:spPr bwMode="auto">
          <a:xfrm>
            <a:off x="8288263" y="5922131"/>
            <a:ext cx="15935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2" name="Line 157"/>
          <p:cNvSpPr>
            <a:spLocks noChangeShapeType="1"/>
          </p:cNvSpPr>
          <p:nvPr/>
        </p:nvSpPr>
        <p:spPr bwMode="auto">
          <a:xfrm flipV="1">
            <a:off x="9881810" y="2848429"/>
            <a:ext cx="0" cy="30600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3" name="Text Box 158"/>
          <p:cNvSpPr txBox="1">
            <a:spLocks noChangeArrowheads="1"/>
          </p:cNvSpPr>
          <p:nvPr/>
        </p:nvSpPr>
        <p:spPr bwMode="auto">
          <a:xfrm>
            <a:off x="8832368" y="5875262"/>
            <a:ext cx="423514"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ウラン</a:t>
            </a:r>
            <a:endParaRPr lang="ja-JP" altLang="en-US" sz="38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21596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三菱電気は、海外勢と連携し打開を図る</a:t>
            </a:r>
          </a:p>
        </p:txBody>
      </p:sp>
      <p:pic>
        <p:nvPicPr>
          <p:cNvPr id="31749" name="図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4644" y="488346"/>
            <a:ext cx="4662714"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テキスト ボックス 2"/>
          <p:cNvSpPr txBox="1">
            <a:spLocks noChangeArrowheads="1"/>
          </p:cNvSpPr>
          <p:nvPr/>
        </p:nvSpPr>
        <p:spPr bwMode="auto">
          <a:xfrm>
            <a:off x="1298726" y="6596441"/>
            <a:ext cx="239637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（出典）日本経済新聞（</a:t>
            </a:r>
            <a:r>
              <a:rPr lang="en-US" altLang="ja-JP" sz="857">
                <a:latin typeface="Meiryo UI" panose="020B0604030504040204" pitchFamily="50" charset="-128"/>
                <a:ea typeface="Meiryo UI" panose="020B0604030504040204" pitchFamily="50" charset="-128"/>
              </a:rPr>
              <a:t>2017</a:t>
            </a:r>
            <a:r>
              <a:rPr lang="ja-JP" altLang="en-US" sz="857">
                <a:latin typeface="Meiryo UI" panose="020B0604030504040204" pitchFamily="50" charset="-128"/>
                <a:ea typeface="Meiryo UI" panose="020B0604030504040204" pitchFamily="50" charset="-128"/>
              </a:rPr>
              <a:t>年</a:t>
            </a:r>
            <a:r>
              <a:rPr lang="en-US" altLang="ja-JP" sz="857">
                <a:latin typeface="Meiryo UI" panose="020B0604030504040204" pitchFamily="50" charset="-128"/>
                <a:ea typeface="Meiryo UI" panose="020B0604030504040204" pitchFamily="50" charset="-128"/>
              </a:rPr>
              <a:t>7</a:t>
            </a:r>
            <a:r>
              <a:rPr lang="ja-JP" altLang="en-US" sz="857">
                <a:latin typeface="Meiryo UI" panose="020B0604030504040204" pitchFamily="50" charset="-128"/>
                <a:ea typeface="Meiryo UI" panose="020B0604030504040204" pitchFamily="50" charset="-128"/>
              </a:rPr>
              <a:t>月</a:t>
            </a:r>
            <a:r>
              <a:rPr lang="en-US" altLang="ja-JP" sz="857">
                <a:latin typeface="Meiryo UI" panose="020B0604030504040204" pitchFamily="50" charset="-128"/>
                <a:ea typeface="Meiryo UI" panose="020B0604030504040204" pitchFamily="50" charset="-128"/>
              </a:rPr>
              <a:t>16</a:t>
            </a:r>
            <a:r>
              <a:rPr lang="ja-JP" altLang="en-US" sz="857">
                <a:latin typeface="Meiryo UI" panose="020B0604030504040204" pitchFamily="50" charset="-128"/>
                <a:ea typeface="Meiryo UI" panose="020B0604030504040204" pitchFamily="50" charset="-128"/>
              </a:rPr>
              <a:t>日）</a:t>
            </a:r>
          </a:p>
        </p:txBody>
      </p:sp>
    </p:spTree>
    <p:extLst>
      <p:ext uri="{BB962C8B-B14F-4D97-AF65-F5344CB8AC3E}">
        <p14:creationId xmlns:p14="http://schemas.microsoft.com/office/powerpoint/2010/main" val="28733566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図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9358" y="1165680"/>
            <a:ext cx="91424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米国の次世代原子炉開発地と炉型</a:t>
            </a:r>
          </a:p>
        </p:txBody>
      </p:sp>
    </p:spTree>
    <p:extLst>
      <p:ext uri="{BB962C8B-B14F-4D97-AF65-F5344CB8AC3E}">
        <p14:creationId xmlns:p14="http://schemas.microsoft.com/office/powerpoint/2010/main" val="3340115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図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977" y="686405"/>
            <a:ext cx="8713107" cy="599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米国の次世代原子炉開発地と炉型（２）</a:t>
            </a:r>
          </a:p>
        </p:txBody>
      </p:sp>
    </p:spTree>
    <p:extLst>
      <p:ext uri="{BB962C8B-B14F-4D97-AF65-F5344CB8AC3E}">
        <p14:creationId xmlns:p14="http://schemas.microsoft.com/office/powerpoint/2010/main" val="13729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小型炉を巡る動向（１）</a:t>
            </a:r>
          </a:p>
        </p:txBody>
      </p:sp>
      <p:sp>
        <p:nvSpPr>
          <p:cNvPr id="33" name="角丸四角形 32"/>
          <p:cNvSpPr/>
          <p:nvPr/>
        </p:nvSpPr>
        <p:spPr>
          <a:xfrm>
            <a:off x="1295703" y="5344266"/>
            <a:ext cx="9600596" cy="1095749"/>
          </a:xfrm>
          <a:prstGeom prst="roundRect">
            <a:avLst/>
          </a:prstGeom>
          <a:solidFill>
            <a:schemeClr val="accent2"/>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米国の</a:t>
            </a:r>
            <a:r>
              <a:rPr lang="en-US" altLang="ja-JP" sz="1524" dirty="0">
                <a:solidFill>
                  <a:schemeClr val="bg1"/>
                </a:solidFill>
                <a:latin typeface="Meiryo UI" panose="020B0604030504040204" pitchFamily="50" charset="-128"/>
                <a:ea typeface="Meiryo UI" panose="020B0604030504040204" pitchFamily="50" charset="-128"/>
              </a:rPr>
              <a:t>GE</a:t>
            </a:r>
            <a:r>
              <a:rPr lang="ja-JP" altLang="en-US" sz="1524" dirty="0">
                <a:solidFill>
                  <a:schemeClr val="bg1"/>
                </a:solidFill>
                <a:latin typeface="Meiryo UI" panose="020B0604030504040204" pitchFamily="50" charset="-128"/>
                <a:ea typeface="Meiryo UI" panose="020B0604030504040204" pitchFamily="50" charset="-128"/>
              </a:rPr>
              <a:t>日立ニュークリア・エナジー（</a:t>
            </a:r>
            <a:r>
              <a:rPr lang="en-US" altLang="ja-JP" sz="1524" dirty="0">
                <a:solidFill>
                  <a:schemeClr val="bg1"/>
                </a:solidFill>
                <a:latin typeface="Meiryo UI" panose="020B0604030504040204" pitchFamily="50" charset="-128"/>
                <a:ea typeface="Meiryo UI" panose="020B0604030504040204" pitchFamily="50" charset="-128"/>
              </a:rPr>
              <a:t>GEH</a:t>
            </a:r>
            <a:r>
              <a:rPr lang="ja-JP" altLang="en-US" sz="1524" dirty="0">
                <a:solidFill>
                  <a:schemeClr val="bg1"/>
                </a:solidFill>
                <a:latin typeface="Meiryo UI" panose="020B0604030504040204" pitchFamily="50" charset="-128"/>
                <a:ea typeface="Meiryo UI" panose="020B0604030504040204" pitchFamily="50" charset="-128"/>
              </a:rPr>
              <a:t>）社は</a:t>
            </a:r>
            <a:r>
              <a:rPr lang="en-US" altLang="ja-JP" sz="1524" dirty="0">
                <a:solidFill>
                  <a:schemeClr val="bg1"/>
                </a:solidFill>
                <a:latin typeface="Meiryo UI" panose="020B0604030504040204" pitchFamily="50" charset="-128"/>
                <a:ea typeface="Meiryo UI" panose="020B0604030504040204" pitchFamily="50" charset="-128"/>
              </a:rPr>
              <a:t>3</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13</a:t>
            </a:r>
            <a:r>
              <a:rPr lang="ja-JP" altLang="en-US" sz="1524" dirty="0">
                <a:solidFill>
                  <a:schemeClr val="bg1"/>
                </a:solidFill>
                <a:latin typeface="Meiryo UI" panose="020B0604030504040204" pitchFamily="50" charset="-128"/>
                <a:ea typeface="Meiryo UI" panose="020B0604030504040204" pitchFamily="50" charset="-128"/>
              </a:rPr>
              <a:t>日、</a:t>
            </a:r>
            <a:r>
              <a:rPr lang="ja-JP" altLang="en-US" sz="1524" b="1" dirty="0">
                <a:solidFill>
                  <a:schemeClr val="tx1"/>
                </a:solidFill>
                <a:latin typeface="Meiryo UI" panose="020B0604030504040204" pitchFamily="50" charset="-128"/>
                <a:ea typeface="Meiryo UI" panose="020B0604030504040204" pitchFamily="50" charset="-128"/>
              </a:rPr>
              <a:t>第</a:t>
            </a:r>
            <a:r>
              <a:rPr lang="en-US" altLang="ja-JP" sz="1524" b="1" dirty="0">
                <a:solidFill>
                  <a:schemeClr val="tx1"/>
                </a:solidFill>
                <a:latin typeface="Meiryo UI" panose="020B0604030504040204" pitchFamily="50" charset="-128"/>
                <a:ea typeface="Meiryo UI" panose="020B0604030504040204" pitchFamily="50" charset="-128"/>
              </a:rPr>
              <a:t>4</a:t>
            </a:r>
            <a:r>
              <a:rPr lang="ja-JP" altLang="en-US" sz="1524" b="1" dirty="0">
                <a:solidFill>
                  <a:schemeClr val="tx1"/>
                </a:solidFill>
                <a:latin typeface="Meiryo UI" panose="020B0604030504040204" pitchFamily="50" charset="-128"/>
                <a:ea typeface="Meiryo UI" panose="020B0604030504040204" pitchFamily="50" charset="-128"/>
              </a:rPr>
              <a:t>世代のナトリウム冷却炉技術に基づく先進的小型モジュール炉（</a:t>
            </a:r>
            <a:r>
              <a:rPr lang="en-US" altLang="ja-JP" sz="1524" b="1" dirty="0">
                <a:solidFill>
                  <a:schemeClr val="tx1"/>
                </a:solidFill>
                <a:latin typeface="Meiryo UI" panose="020B0604030504040204" pitchFamily="50" charset="-128"/>
                <a:ea typeface="Meiryo UI" panose="020B0604030504040204" pitchFamily="50" charset="-128"/>
              </a:rPr>
              <a:t>SMR</a:t>
            </a:r>
            <a:r>
              <a:rPr lang="ja-JP" altLang="en-US" sz="1524" b="1" dirty="0">
                <a:solidFill>
                  <a:schemeClr val="tx1"/>
                </a:solidFill>
                <a:latin typeface="Meiryo UI" panose="020B0604030504040204" pitchFamily="50" charset="-128"/>
                <a:ea typeface="Meiryo UI" panose="020B0604030504040204" pitchFamily="50" charset="-128"/>
              </a:rPr>
              <a:t>）の開発と許認可</a:t>
            </a:r>
            <a:r>
              <a:rPr lang="ja-JP" altLang="en-US" sz="1524" dirty="0">
                <a:solidFill>
                  <a:schemeClr val="bg1"/>
                </a:solidFill>
                <a:latin typeface="Meiryo UI" panose="020B0604030504040204" pitchFamily="50" charset="-128"/>
                <a:ea typeface="Meiryo UI" panose="020B0604030504040204" pitchFamily="50" charset="-128"/>
              </a:rPr>
              <a:t>に関する協力で、デラウェア州の株式非公開企業、アドバンスド・リアクター・コンセプツ</a:t>
            </a:r>
            <a:r>
              <a:rPr lang="en-US" altLang="ja-JP" sz="1524" dirty="0">
                <a:solidFill>
                  <a:schemeClr val="bg1"/>
                </a:solidFill>
                <a:latin typeface="Meiryo UI" panose="020B0604030504040204" pitchFamily="50" charset="-128"/>
                <a:ea typeface="Meiryo UI" panose="020B0604030504040204" pitchFamily="50" charset="-128"/>
              </a:rPr>
              <a:t>LLC</a:t>
            </a:r>
            <a:r>
              <a:rPr lang="ja-JP" altLang="en-US" sz="1524" dirty="0">
                <a:solidFill>
                  <a:schemeClr val="bg1"/>
                </a:solidFill>
                <a:latin typeface="Meiryo UI" panose="020B0604030504040204" pitchFamily="50" charset="-128"/>
                <a:ea typeface="Meiryo UI" panose="020B0604030504040204" pitchFamily="50" charset="-128"/>
              </a:rPr>
              <a:t>（</a:t>
            </a:r>
            <a:r>
              <a:rPr lang="en-US" altLang="ja-JP" sz="1524" dirty="0">
                <a:solidFill>
                  <a:schemeClr val="bg1"/>
                </a:solidFill>
                <a:latin typeface="Meiryo UI" panose="020B0604030504040204" pitchFamily="50" charset="-128"/>
                <a:ea typeface="Meiryo UI" panose="020B0604030504040204" pitchFamily="50" charset="-128"/>
              </a:rPr>
              <a:t>ARC</a:t>
            </a:r>
            <a:r>
              <a:rPr lang="ja-JP" altLang="en-US" sz="1524" dirty="0">
                <a:solidFill>
                  <a:schemeClr val="bg1"/>
                </a:solidFill>
                <a:latin typeface="Meiryo UI" panose="020B0604030504040204" pitchFamily="50" charset="-128"/>
                <a:ea typeface="Meiryo UI" panose="020B0604030504040204" pitchFamily="50" charset="-128"/>
              </a:rPr>
              <a:t>ニュークリア）社と合意に達した。両社は、先進的</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を共同設計・商業化することにより、無炭素で適正価格な原子力発電を一層迅速にエネルギー市場にもたらす意向。</a:t>
            </a:r>
          </a:p>
        </p:txBody>
      </p:sp>
      <p:sp>
        <p:nvSpPr>
          <p:cNvPr id="34" name="角丸四角形 33"/>
          <p:cNvSpPr/>
          <p:nvPr/>
        </p:nvSpPr>
        <p:spPr>
          <a:xfrm>
            <a:off x="1295703" y="4266064"/>
            <a:ext cx="9600595" cy="1007323"/>
          </a:xfrm>
          <a:prstGeom prst="roundRect">
            <a:avLst/>
          </a:prstGeom>
          <a:solidFill>
            <a:schemeClr val="accent1"/>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latin typeface="Meiryo UI" panose="020B0604030504040204" pitchFamily="50" charset="-128"/>
                <a:ea typeface="Meiryo UI" panose="020B0604030504040204" pitchFamily="50" charset="-128"/>
              </a:rPr>
              <a:t>米国で</a:t>
            </a:r>
            <a:r>
              <a:rPr lang="ja-JP" altLang="en-US" sz="1524" b="1" dirty="0">
                <a:solidFill>
                  <a:schemeClr val="tx1"/>
                </a:solidFill>
                <a:latin typeface="Meiryo UI" panose="020B0604030504040204" pitchFamily="50" charset="-128"/>
                <a:ea typeface="Meiryo UI" panose="020B0604030504040204" pitchFamily="50" charset="-128"/>
              </a:rPr>
              <a:t>革新的な小型モジュール炉（</a:t>
            </a:r>
            <a:r>
              <a:rPr lang="en-US" altLang="ja-JP" sz="1524" b="1" dirty="0">
                <a:solidFill>
                  <a:schemeClr val="tx1"/>
                </a:solidFill>
                <a:latin typeface="Meiryo UI" panose="020B0604030504040204" pitchFamily="50" charset="-128"/>
                <a:ea typeface="Meiryo UI" panose="020B0604030504040204" pitchFamily="50" charset="-128"/>
              </a:rPr>
              <a:t>SMR</a:t>
            </a:r>
            <a:r>
              <a:rPr lang="ja-JP" altLang="en-US" sz="1524" b="1" dirty="0">
                <a:solidFill>
                  <a:schemeClr val="tx1"/>
                </a:solidFill>
                <a:latin typeface="Meiryo UI" panose="020B0604030504040204" pitchFamily="50" charset="-128"/>
                <a:ea typeface="Meiryo UI" panose="020B0604030504040204" pitchFamily="50" charset="-128"/>
              </a:rPr>
              <a:t>）設計の商業化</a:t>
            </a:r>
            <a:r>
              <a:rPr lang="ja-JP" altLang="en-US" sz="1524" dirty="0">
                <a:latin typeface="Meiryo UI" panose="020B0604030504040204" pitchFamily="50" charset="-128"/>
                <a:ea typeface="Meiryo UI" panose="020B0604030504040204" pitchFamily="50" charset="-128"/>
              </a:rPr>
              <a:t>を進めている企業連合「</a:t>
            </a:r>
            <a:r>
              <a:rPr lang="en-US" altLang="ja-JP" sz="1524" dirty="0">
                <a:latin typeface="Meiryo UI" panose="020B0604030504040204" pitchFamily="50" charset="-128"/>
                <a:ea typeface="Meiryo UI" panose="020B0604030504040204" pitchFamily="50" charset="-128"/>
              </a:rPr>
              <a:t>SMR</a:t>
            </a:r>
            <a:r>
              <a:rPr lang="ja-JP" altLang="en-US" sz="1524" dirty="0">
                <a:latin typeface="Meiryo UI" panose="020B0604030504040204" pitchFamily="50" charset="-128"/>
                <a:ea typeface="Meiryo UI" panose="020B0604030504040204" pitchFamily="50" charset="-128"/>
              </a:rPr>
              <a:t>スタート」は</a:t>
            </a:r>
            <a:r>
              <a:rPr lang="en-US" altLang="ja-JP" sz="1524" dirty="0">
                <a:latin typeface="Meiryo UI" panose="020B0604030504040204" pitchFamily="50" charset="-128"/>
                <a:ea typeface="Meiryo UI" panose="020B0604030504040204" pitchFamily="50" charset="-128"/>
              </a:rPr>
              <a:t>2</a:t>
            </a:r>
            <a:r>
              <a:rPr lang="ja-JP" altLang="en-US" sz="1524" dirty="0">
                <a:latin typeface="Meiryo UI" panose="020B0604030504040204" pitchFamily="50" charset="-128"/>
                <a:ea typeface="Meiryo UI" panose="020B0604030504040204" pitchFamily="50" charset="-128"/>
              </a:rPr>
              <a:t>月</a:t>
            </a:r>
            <a:r>
              <a:rPr lang="en-US" altLang="ja-JP" sz="1524" dirty="0">
                <a:latin typeface="Meiryo UI" panose="020B0604030504040204" pitchFamily="50" charset="-128"/>
                <a:ea typeface="Meiryo UI" panose="020B0604030504040204" pitchFamily="50" charset="-128"/>
              </a:rPr>
              <a:t>14</a:t>
            </a:r>
            <a:r>
              <a:rPr lang="ja-JP" altLang="en-US" sz="1524" dirty="0">
                <a:latin typeface="Meiryo UI" panose="020B0604030504040204" pitchFamily="50" charset="-128"/>
                <a:ea typeface="Meiryo UI" panose="020B0604030504040204" pitchFamily="50" charset="-128"/>
              </a:rPr>
              <a:t>日、米国で開発された</a:t>
            </a:r>
            <a:r>
              <a:rPr lang="en-US" altLang="ja-JP" sz="1524" dirty="0">
                <a:latin typeface="Meiryo UI" panose="020B0604030504040204" pitchFamily="50" charset="-128"/>
                <a:ea typeface="Meiryo UI" panose="020B0604030504040204" pitchFamily="50" charset="-128"/>
              </a:rPr>
              <a:t>SMR</a:t>
            </a:r>
            <a:r>
              <a:rPr lang="ja-JP" altLang="en-US" sz="1524" dirty="0">
                <a:latin typeface="Meiryo UI" panose="020B0604030504040204" pitchFamily="50" charset="-128"/>
                <a:ea typeface="Meiryo UI" panose="020B0604030504040204" pitchFamily="50" charset="-128"/>
              </a:rPr>
              <a:t>の国内建設と将来的な輸出を加速するには、官民の連携が不可欠であると連邦政府に訴える声明文を発表。米国ではエネルギー省（</a:t>
            </a:r>
            <a:r>
              <a:rPr lang="en-US" altLang="ja-JP" sz="1524" dirty="0">
                <a:latin typeface="Meiryo UI" panose="020B0604030504040204" pitchFamily="50" charset="-128"/>
                <a:ea typeface="Meiryo UI" panose="020B0604030504040204" pitchFamily="50" charset="-128"/>
              </a:rPr>
              <a:t>DoE</a:t>
            </a:r>
            <a:r>
              <a:rPr lang="ja-JP" altLang="en-US" sz="1524" dirty="0">
                <a:latin typeface="Meiryo UI" panose="020B0604030504040204" pitchFamily="50" charset="-128"/>
                <a:ea typeface="Meiryo UI" panose="020B0604030504040204" pitchFamily="50" charset="-128"/>
              </a:rPr>
              <a:t>）がすでに</a:t>
            </a:r>
            <a:r>
              <a:rPr lang="en-US" altLang="ja-JP" sz="1524" dirty="0">
                <a:latin typeface="Meiryo UI" panose="020B0604030504040204" pitchFamily="50" charset="-128"/>
                <a:ea typeface="Meiryo UI" panose="020B0604030504040204" pitchFamily="50" charset="-128"/>
              </a:rPr>
              <a:t>2012</a:t>
            </a:r>
            <a:r>
              <a:rPr lang="ja-JP" altLang="en-US" sz="1524" dirty="0">
                <a:latin typeface="Meiryo UI" panose="020B0604030504040204" pitchFamily="50" charset="-128"/>
                <a:ea typeface="Meiryo UI" panose="020B0604030504040204" pitchFamily="50" charset="-128"/>
              </a:rPr>
              <a:t>年から、官民折半の</a:t>
            </a:r>
            <a:r>
              <a:rPr lang="en-US" altLang="ja-JP" sz="1524" dirty="0">
                <a:latin typeface="Meiryo UI" panose="020B0604030504040204" pitchFamily="50" charset="-128"/>
                <a:ea typeface="Meiryo UI" panose="020B0604030504040204" pitchFamily="50" charset="-128"/>
              </a:rPr>
              <a:t>SMR</a:t>
            </a:r>
            <a:r>
              <a:rPr lang="ja-JP" altLang="en-US" sz="1524" dirty="0">
                <a:latin typeface="Meiryo UI" panose="020B0604030504040204" pitchFamily="50" charset="-128"/>
                <a:ea typeface="Meiryo UI" panose="020B0604030504040204" pitchFamily="50" charset="-128"/>
              </a:rPr>
              <a:t>許認可技術支援（</a:t>
            </a:r>
            <a:r>
              <a:rPr lang="en-US" altLang="ja-JP" sz="1524" dirty="0">
                <a:latin typeface="Meiryo UI" panose="020B0604030504040204" pitchFamily="50" charset="-128"/>
                <a:ea typeface="Meiryo UI" panose="020B0604030504040204" pitchFamily="50" charset="-128"/>
              </a:rPr>
              <a:t>LTS</a:t>
            </a:r>
            <a:r>
              <a:rPr lang="ja-JP" altLang="en-US" sz="1524" dirty="0">
                <a:latin typeface="Meiryo UI" panose="020B0604030504040204" pitchFamily="50" charset="-128"/>
                <a:ea typeface="Meiryo UI" panose="020B0604030504040204" pitchFamily="50" charset="-128"/>
              </a:rPr>
              <a:t>）プログラムに</a:t>
            </a:r>
            <a:r>
              <a:rPr lang="en-US" altLang="ja-JP" sz="1524" dirty="0">
                <a:latin typeface="Meiryo UI" panose="020B0604030504040204" pitchFamily="50" charset="-128"/>
                <a:ea typeface="Meiryo UI" panose="020B0604030504040204" pitchFamily="50" charset="-128"/>
              </a:rPr>
              <a:t>4</a:t>
            </a:r>
            <a:r>
              <a:rPr lang="ja-JP" altLang="en-US" sz="1524" dirty="0">
                <a:latin typeface="Meiryo UI" panose="020B0604030504040204" pitchFamily="50" charset="-128"/>
                <a:ea typeface="Meiryo UI" panose="020B0604030504040204" pitchFamily="50" charset="-128"/>
              </a:rPr>
              <a:t>億</a:t>
            </a:r>
            <a:r>
              <a:rPr lang="en-US" altLang="ja-JP" sz="1524" dirty="0">
                <a:latin typeface="Meiryo UI" panose="020B0604030504040204" pitchFamily="50" charset="-128"/>
                <a:ea typeface="Meiryo UI" panose="020B0604030504040204" pitchFamily="50" charset="-128"/>
              </a:rPr>
              <a:t>5,200</a:t>
            </a:r>
            <a:r>
              <a:rPr lang="ja-JP" altLang="en-US" sz="1524" dirty="0">
                <a:latin typeface="Meiryo UI" panose="020B0604030504040204" pitchFamily="50" charset="-128"/>
                <a:ea typeface="Meiryo UI" panose="020B0604030504040204" pitchFamily="50" charset="-128"/>
              </a:rPr>
              <a:t>万ドルを拠出し、</a:t>
            </a:r>
            <a:r>
              <a:rPr lang="ja-JP" altLang="en-US" sz="1524" b="1" dirty="0">
                <a:solidFill>
                  <a:schemeClr val="tx1"/>
                </a:solidFill>
                <a:latin typeface="Meiryo UI" panose="020B0604030504040204" pitchFamily="50" charset="-128"/>
                <a:ea typeface="Meiryo UI" panose="020B0604030504040204" pitchFamily="50" charset="-128"/>
              </a:rPr>
              <a:t>有望な</a:t>
            </a:r>
            <a:r>
              <a:rPr lang="en-US" altLang="ja-JP" sz="1524" b="1" dirty="0">
                <a:solidFill>
                  <a:schemeClr val="tx1"/>
                </a:solidFill>
                <a:latin typeface="Meiryo UI" panose="020B0604030504040204" pitchFamily="50" charset="-128"/>
                <a:ea typeface="Meiryo UI" panose="020B0604030504040204" pitchFamily="50" charset="-128"/>
              </a:rPr>
              <a:t>2</a:t>
            </a:r>
            <a:r>
              <a:rPr lang="ja-JP" altLang="en-US" sz="1524" b="1" dirty="0" err="1">
                <a:solidFill>
                  <a:schemeClr val="tx1"/>
                </a:solidFill>
                <a:latin typeface="Meiryo UI" panose="020B0604030504040204" pitchFamily="50" charset="-128"/>
                <a:ea typeface="Meiryo UI" panose="020B0604030504040204" pitchFamily="50" charset="-128"/>
              </a:rPr>
              <a:t>つの</a:t>
            </a:r>
            <a:r>
              <a:rPr lang="en-US" altLang="ja-JP" sz="1524" b="1" dirty="0">
                <a:solidFill>
                  <a:schemeClr val="tx1"/>
                </a:solidFill>
                <a:latin typeface="Meiryo UI" panose="020B0604030504040204" pitchFamily="50" charset="-128"/>
                <a:ea typeface="Meiryo UI" panose="020B0604030504040204" pitchFamily="50" charset="-128"/>
              </a:rPr>
              <a:t>SMR</a:t>
            </a:r>
            <a:r>
              <a:rPr lang="ja-JP" altLang="en-US" sz="1524" b="1" dirty="0">
                <a:solidFill>
                  <a:schemeClr val="tx1"/>
                </a:solidFill>
                <a:latin typeface="Meiryo UI" panose="020B0604030504040204" pitchFamily="50" charset="-128"/>
                <a:ea typeface="Meiryo UI" panose="020B0604030504040204" pitchFamily="50" charset="-128"/>
              </a:rPr>
              <a:t>設計について商業化支援</a:t>
            </a:r>
            <a:r>
              <a:rPr lang="ja-JP" altLang="en-US" sz="1524" dirty="0">
                <a:latin typeface="Meiryo UI" panose="020B0604030504040204" pitchFamily="50" charset="-128"/>
                <a:ea typeface="Meiryo UI" panose="020B0604030504040204" pitchFamily="50" charset="-128"/>
              </a:rPr>
              <a:t>を実施中。</a:t>
            </a:r>
            <a:endParaRPr lang="ja-JP" altLang="en-US" sz="1524"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1295703" y="3469183"/>
            <a:ext cx="9600595" cy="730178"/>
          </a:xfrm>
          <a:prstGeom prst="roundRect">
            <a:avLst/>
          </a:prstGeom>
          <a:solidFill>
            <a:schemeClr val="accent6">
              <a:lumMod val="40000"/>
              <a:lumOff val="60000"/>
            </a:schemeClr>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米議会下院は、</a:t>
            </a:r>
            <a:r>
              <a:rPr lang="en-US" altLang="ja-JP" sz="1524" dirty="0">
                <a:solidFill>
                  <a:schemeClr val="tx1"/>
                </a:solidFill>
                <a:latin typeface="Meiryo UI" panose="020B0604030504040204" pitchFamily="50" charset="-128"/>
                <a:ea typeface="Meiryo UI" panose="020B0604030504040204" pitchFamily="50" charset="-128"/>
              </a:rPr>
              <a:t>2017</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1</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23</a:t>
            </a:r>
            <a:r>
              <a:rPr lang="ja-JP" altLang="en-US" sz="1524" dirty="0">
                <a:solidFill>
                  <a:schemeClr val="tx1"/>
                </a:solidFill>
                <a:latin typeface="Meiryo UI" panose="020B0604030504040204" pitchFamily="50" charset="-128"/>
                <a:ea typeface="Meiryo UI" panose="020B0604030504040204" pitchFamily="50" charset="-128"/>
              </a:rPr>
              <a:t>日、</a:t>
            </a:r>
            <a:r>
              <a:rPr lang="ja-JP" altLang="en-US" sz="1524" b="1" dirty="0">
                <a:solidFill>
                  <a:schemeClr val="tx1"/>
                </a:solidFill>
                <a:latin typeface="Meiryo UI" panose="020B0604030504040204" pitchFamily="50" charset="-128"/>
                <a:ea typeface="Meiryo UI" panose="020B0604030504040204" pitchFamily="50" charset="-128"/>
              </a:rPr>
              <a:t>民生用の先進的な原子炉技術の研究開発</a:t>
            </a:r>
            <a:r>
              <a:rPr lang="ja-JP" altLang="en-US" sz="1524" dirty="0">
                <a:solidFill>
                  <a:schemeClr val="tx1"/>
                </a:solidFill>
                <a:latin typeface="Meiryo UI" panose="020B0604030504040204" pitchFamily="50" charset="-128"/>
                <a:ea typeface="Meiryo UI" panose="020B0604030504040204" pitchFamily="50" charset="-128"/>
              </a:rPr>
              <a:t>およびその許認可と商業化促進を目的とする法案（</a:t>
            </a:r>
            <a:r>
              <a:rPr lang="en-US" altLang="ja-JP" sz="1524" dirty="0">
                <a:solidFill>
                  <a:schemeClr val="tx1"/>
                </a:solidFill>
                <a:latin typeface="Meiryo UI" panose="020B0604030504040204" pitchFamily="50" charset="-128"/>
                <a:ea typeface="Meiryo UI" panose="020B0604030504040204" pitchFamily="50" charset="-128"/>
              </a:rPr>
              <a:t>H.R590</a:t>
            </a:r>
            <a:r>
              <a:rPr lang="ja-JP" altLang="en-US" sz="1524" dirty="0">
                <a:solidFill>
                  <a:schemeClr val="tx1"/>
                </a:solidFill>
                <a:latin typeface="Meiryo UI" panose="020B0604030504040204" pitchFamily="50" charset="-128"/>
                <a:ea typeface="Meiryo UI" panose="020B0604030504040204" pitchFamily="50" charset="-128"/>
              </a:rPr>
              <a:t>）を可決。</a:t>
            </a:r>
            <a:endParaRPr lang="ja-JP" altLang="en-US" sz="1524" b="1" dirty="0">
              <a:solidFill>
                <a:schemeClr val="tx1"/>
              </a:solidFill>
              <a:latin typeface="Meiryo UI" panose="020B0604030504040204" pitchFamily="50" charset="-128"/>
              <a:ea typeface="Meiryo UI" panose="020B0604030504040204" pitchFamily="50" charset="-128"/>
            </a:endParaRPr>
          </a:p>
        </p:txBody>
      </p:sp>
      <p:sp>
        <p:nvSpPr>
          <p:cNvPr id="36" name="角丸四角形 35"/>
          <p:cNvSpPr/>
          <p:nvPr/>
        </p:nvSpPr>
        <p:spPr>
          <a:xfrm>
            <a:off x="1279055" y="2444474"/>
            <a:ext cx="9600595" cy="952900"/>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テレストリアル・エナジー社が、</a:t>
            </a:r>
            <a:r>
              <a:rPr lang="en-US" altLang="ja-JP" sz="1524" dirty="0">
                <a:solidFill>
                  <a:schemeClr val="tx1"/>
                </a:solidFill>
                <a:latin typeface="Meiryo UI" panose="020B0604030504040204" pitchFamily="50" charset="-128"/>
                <a:ea typeface="Meiryo UI" panose="020B0604030504040204" pitchFamily="50" charset="-128"/>
              </a:rPr>
              <a:t>2017</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1</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24</a:t>
            </a:r>
            <a:r>
              <a:rPr lang="ja-JP" altLang="en-US" sz="1524" dirty="0">
                <a:solidFill>
                  <a:schemeClr val="tx1"/>
                </a:solidFill>
                <a:latin typeface="Meiryo UI" panose="020B0604030504040204" pitchFamily="50" charset="-128"/>
                <a:ea typeface="Meiryo UI" panose="020B0604030504040204" pitchFamily="50" charset="-128"/>
              </a:rPr>
              <a:t>日、</a:t>
            </a:r>
            <a:r>
              <a:rPr lang="ja-JP" altLang="en-US" sz="1524" b="1" dirty="0">
                <a:solidFill>
                  <a:schemeClr val="tx1"/>
                </a:solidFill>
                <a:latin typeface="Meiryo UI" panose="020B0604030504040204" pitchFamily="50" charset="-128"/>
                <a:ea typeface="Meiryo UI" panose="020B0604030504040204" pitchFamily="50" charset="-128"/>
              </a:rPr>
              <a:t>開発中の溶融塩炉（</a:t>
            </a:r>
            <a:r>
              <a:rPr lang="en-US" altLang="ja-JP" sz="1524" b="1" dirty="0">
                <a:solidFill>
                  <a:schemeClr val="tx1"/>
                </a:solidFill>
                <a:latin typeface="Meiryo UI" panose="020B0604030504040204" pitchFamily="50" charset="-128"/>
                <a:ea typeface="Meiryo UI" panose="020B0604030504040204" pitchFamily="50" charset="-128"/>
              </a:rPr>
              <a:t>IMSR</a:t>
            </a:r>
            <a:r>
              <a:rPr lang="ja-JP" altLang="en-US" sz="1524" b="1" dirty="0">
                <a:solidFill>
                  <a:schemeClr val="tx1"/>
                </a:solidFill>
                <a:latin typeface="Meiryo UI" panose="020B0604030504040204" pitchFamily="50" charset="-128"/>
                <a:ea typeface="Meiryo UI" panose="020B0604030504040204" pitchFamily="50" charset="-128"/>
              </a:rPr>
              <a:t>）</a:t>
            </a:r>
            <a:r>
              <a:rPr lang="ja-JP" altLang="en-US" sz="1524" dirty="0">
                <a:solidFill>
                  <a:schemeClr val="tx1"/>
                </a:solidFill>
                <a:latin typeface="Meiryo UI" panose="020B0604030504040204" pitchFamily="50" charset="-128"/>
                <a:ea typeface="Meiryo UI" panose="020B0604030504040204" pitchFamily="50" charset="-128"/>
              </a:rPr>
              <a:t>について、米国で許認可申請手続を開始する意向を米原子力規制委員会（</a:t>
            </a:r>
            <a:r>
              <a:rPr lang="en-US" altLang="ja-JP" sz="1524" dirty="0">
                <a:solidFill>
                  <a:schemeClr val="tx1"/>
                </a:solidFill>
                <a:latin typeface="Meiryo UI" panose="020B0604030504040204" pitchFamily="50" charset="-128"/>
                <a:ea typeface="Meiryo UI" panose="020B0604030504040204" pitchFamily="50" charset="-128"/>
              </a:rPr>
              <a:t>NRC</a:t>
            </a:r>
            <a:r>
              <a:rPr lang="ja-JP" altLang="en-US" sz="1524" dirty="0">
                <a:solidFill>
                  <a:schemeClr val="tx1"/>
                </a:solidFill>
                <a:latin typeface="Meiryo UI" panose="020B0604030504040204" pitchFamily="50" charset="-128"/>
                <a:ea typeface="Meiryo UI" panose="020B0604030504040204" pitchFamily="50" charset="-128"/>
              </a:rPr>
              <a:t>）に伝えた。</a:t>
            </a:r>
            <a:r>
              <a:rPr lang="en-US" altLang="ja-JP" sz="1524" dirty="0">
                <a:solidFill>
                  <a:schemeClr val="tx1"/>
                </a:solidFill>
                <a:latin typeface="Meiryo UI" panose="020B0604030504040204" pitchFamily="50" charset="-128"/>
                <a:ea typeface="Meiryo UI" panose="020B0604030504040204" pitchFamily="50" charset="-128"/>
              </a:rPr>
              <a:t>2020</a:t>
            </a:r>
            <a:r>
              <a:rPr lang="ja-JP" altLang="en-US" sz="1524" dirty="0">
                <a:solidFill>
                  <a:schemeClr val="tx1"/>
                </a:solidFill>
                <a:latin typeface="Meiryo UI" panose="020B0604030504040204" pitchFamily="50" charset="-128"/>
                <a:ea typeface="Meiryo UI" panose="020B0604030504040204" pitchFamily="50" charset="-128"/>
              </a:rPr>
              <a:t>年代に</a:t>
            </a:r>
            <a:r>
              <a:rPr lang="en-US" altLang="ja-JP" sz="1524" dirty="0">
                <a:solidFill>
                  <a:schemeClr val="tx1"/>
                </a:solidFill>
                <a:latin typeface="Meiryo UI" panose="020B0604030504040204" pitchFamily="50" charset="-128"/>
                <a:ea typeface="Meiryo UI" panose="020B0604030504040204" pitchFamily="50" charset="-128"/>
              </a:rPr>
              <a:t>IMSR</a:t>
            </a:r>
            <a:r>
              <a:rPr lang="ja-JP" altLang="en-US" sz="1524" dirty="0">
                <a:solidFill>
                  <a:schemeClr val="tx1"/>
                </a:solidFill>
                <a:latin typeface="Meiryo UI" panose="020B0604030504040204" pitchFamily="50" charset="-128"/>
                <a:ea typeface="Meiryo UI" panose="020B0604030504040204" pitchFamily="50" charset="-128"/>
              </a:rPr>
              <a:t>を米国市場で販売することを目標に、年内にも</a:t>
            </a:r>
            <a:r>
              <a:rPr lang="en-US" altLang="ja-JP" sz="1524" dirty="0">
                <a:solidFill>
                  <a:schemeClr val="tx1"/>
                </a:solidFill>
                <a:latin typeface="Meiryo UI" panose="020B0604030504040204" pitchFamily="50" charset="-128"/>
                <a:ea typeface="Meiryo UI" panose="020B0604030504040204" pitchFamily="50" charset="-128"/>
              </a:rPr>
              <a:t>NRC</a:t>
            </a:r>
            <a:r>
              <a:rPr lang="ja-JP" altLang="en-US" sz="1524" dirty="0">
                <a:solidFill>
                  <a:schemeClr val="tx1"/>
                </a:solidFill>
                <a:latin typeface="Meiryo UI" panose="020B0604030504040204" pitchFamily="50" charset="-128"/>
                <a:ea typeface="Meiryo UI" panose="020B0604030504040204" pitchFamily="50" charset="-128"/>
              </a:rPr>
              <a:t>予備申請作業を開始し、</a:t>
            </a:r>
            <a:r>
              <a:rPr lang="en-US" altLang="ja-JP" sz="1524" dirty="0">
                <a:solidFill>
                  <a:schemeClr val="tx1"/>
                </a:solidFill>
                <a:latin typeface="Meiryo UI" panose="020B0604030504040204" pitchFamily="50" charset="-128"/>
                <a:ea typeface="Meiryo UI" panose="020B0604030504040204" pitchFamily="50" charset="-128"/>
              </a:rPr>
              <a:t>2019</a:t>
            </a:r>
            <a:r>
              <a:rPr lang="ja-JP" altLang="en-US" sz="1524" dirty="0">
                <a:solidFill>
                  <a:schemeClr val="tx1"/>
                </a:solidFill>
                <a:latin typeface="Meiryo UI" panose="020B0604030504040204" pitchFamily="50" charset="-128"/>
                <a:ea typeface="Meiryo UI" panose="020B0604030504040204" pitchFamily="50" charset="-128"/>
              </a:rPr>
              <a:t>年後半に設計認証（</a:t>
            </a:r>
            <a:r>
              <a:rPr lang="en-US" altLang="ja-JP" sz="1524" dirty="0">
                <a:solidFill>
                  <a:schemeClr val="tx1"/>
                </a:solidFill>
                <a:latin typeface="Meiryo UI" panose="020B0604030504040204" pitchFamily="50" charset="-128"/>
                <a:ea typeface="Meiryo UI" panose="020B0604030504040204" pitchFamily="50" charset="-128"/>
              </a:rPr>
              <a:t>DC</a:t>
            </a:r>
            <a:r>
              <a:rPr lang="ja-JP" altLang="en-US" sz="1524" dirty="0">
                <a:solidFill>
                  <a:schemeClr val="tx1"/>
                </a:solidFill>
                <a:latin typeface="Meiryo UI" panose="020B0604030504040204" pitchFamily="50" charset="-128"/>
                <a:ea typeface="Meiryo UI" panose="020B0604030504040204" pitchFamily="50" charset="-128"/>
              </a:rPr>
              <a:t>）審査を申請。米国内で商業用初号機を建設する許可の取得につなげる。</a:t>
            </a:r>
          </a:p>
        </p:txBody>
      </p:sp>
      <p:sp>
        <p:nvSpPr>
          <p:cNvPr id="37" name="角丸四角形 36"/>
          <p:cNvSpPr/>
          <p:nvPr/>
        </p:nvSpPr>
        <p:spPr>
          <a:xfrm>
            <a:off x="1279054" y="617260"/>
            <a:ext cx="9566847" cy="952900"/>
          </a:xfrm>
          <a:prstGeom prst="roundRect">
            <a:avLst/>
          </a:prstGeom>
          <a:solidFill>
            <a:srgbClr val="00206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米原子力規制委員会（</a:t>
            </a:r>
            <a:r>
              <a:rPr lang="en-US" altLang="ja-JP" sz="1524" dirty="0">
                <a:solidFill>
                  <a:schemeClr val="bg1"/>
                </a:solidFill>
                <a:latin typeface="Meiryo UI" panose="020B0604030504040204" pitchFamily="50" charset="-128"/>
                <a:ea typeface="Meiryo UI" panose="020B0604030504040204" pitchFamily="50" charset="-128"/>
              </a:rPr>
              <a:t>NRC</a:t>
            </a:r>
            <a:r>
              <a:rPr lang="ja-JP" altLang="en-US" sz="1524" dirty="0">
                <a:solidFill>
                  <a:schemeClr val="bg1"/>
                </a:solidFill>
                <a:latin typeface="Meiryo UI" panose="020B0604030504040204" pitchFamily="50" charset="-128"/>
                <a:ea typeface="Meiryo UI" panose="020B0604030504040204" pitchFamily="50" charset="-128"/>
              </a:rPr>
              <a:t>）は、</a:t>
            </a:r>
            <a:r>
              <a:rPr lang="ja-JP" altLang="en-US" sz="1524" b="1" dirty="0">
                <a:solidFill>
                  <a:schemeClr val="bg1"/>
                </a:solidFill>
                <a:latin typeface="Meiryo UI" panose="020B0604030504040204" pitchFamily="50" charset="-128"/>
                <a:ea typeface="Meiryo UI" panose="020B0604030504040204" pitchFamily="50" charset="-128"/>
              </a:rPr>
              <a:t>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）の建設が計画</a:t>
            </a:r>
            <a:r>
              <a:rPr lang="ja-JP" altLang="en-US" sz="1524" dirty="0">
                <a:solidFill>
                  <a:schemeClr val="bg1"/>
                </a:solidFill>
                <a:latin typeface="Meiryo UI" panose="020B0604030504040204" pitchFamily="50" charset="-128"/>
                <a:ea typeface="Meiryo UI" panose="020B0604030504040204" pitchFamily="50" charset="-128"/>
              </a:rPr>
              <a:t>されているテネシー州オークリッジ近郊のクリンチリバー・サイトについて、</a:t>
            </a:r>
            <a:r>
              <a:rPr lang="en-US" altLang="ja-JP" sz="1524" dirty="0">
                <a:solidFill>
                  <a:schemeClr val="bg1"/>
                </a:solidFill>
                <a:latin typeface="Meiryo UI" panose="020B0604030504040204" pitchFamily="50" charset="-128"/>
                <a:ea typeface="Meiryo UI" panose="020B0604030504040204" pitchFamily="50" charset="-128"/>
              </a:rPr>
              <a:t>2016</a:t>
            </a:r>
            <a:r>
              <a:rPr lang="ja-JP" altLang="en-US" sz="1524" dirty="0">
                <a:solidFill>
                  <a:schemeClr val="bg1"/>
                </a:solidFill>
                <a:latin typeface="Meiryo UI" panose="020B0604030504040204" pitchFamily="50" charset="-128"/>
                <a:ea typeface="Meiryo UI" panose="020B0604030504040204" pitchFamily="50" charset="-128"/>
              </a:rPr>
              <a:t>年</a:t>
            </a:r>
            <a:r>
              <a:rPr lang="en-US" altLang="ja-JP" sz="1524" dirty="0">
                <a:solidFill>
                  <a:schemeClr val="bg1"/>
                </a:solidFill>
                <a:latin typeface="Meiryo UI" panose="020B0604030504040204" pitchFamily="50" charset="-128"/>
                <a:ea typeface="Meiryo UI" panose="020B0604030504040204" pitchFamily="50" charset="-128"/>
              </a:rPr>
              <a:t>5</a:t>
            </a:r>
            <a:r>
              <a:rPr lang="ja-JP" altLang="en-US" sz="1524" dirty="0">
                <a:solidFill>
                  <a:schemeClr val="bg1"/>
                </a:solidFill>
                <a:latin typeface="Meiryo UI" panose="020B0604030504040204" pitchFamily="50" charset="-128"/>
                <a:ea typeface="Meiryo UI" panose="020B0604030504040204" pitchFamily="50" charset="-128"/>
              </a:rPr>
              <a:t>月に受け取った事前サイト許可（</a:t>
            </a:r>
            <a:r>
              <a:rPr lang="en-US" altLang="ja-JP" sz="1524" dirty="0">
                <a:solidFill>
                  <a:schemeClr val="bg1"/>
                </a:solidFill>
                <a:latin typeface="Meiryo UI" panose="020B0604030504040204" pitchFamily="50" charset="-128"/>
                <a:ea typeface="Meiryo UI" panose="020B0604030504040204" pitchFamily="50" charset="-128"/>
              </a:rPr>
              <a:t>ESP</a:t>
            </a:r>
            <a:r>
              <a:rPr lang="ja-JP" altLang="en-US" sz="1524" dirty="0">
                <a:solidFill>
                  <a:schemeClr val="bg1"/>
                </a:solidFill>
                <a:latin typeface="Meiryo UI" panose="020B0604030504040204" pitchFamily="50" charset="-128"/>
                <a:ea typeface="Meiryo UI" panose="020B0604030504040204" pitchFamily="50" charset="-128"/>
              </a:rPr>
              <a:t>）の申請書を</a:t>
            </a:r>
            <a:r>
              <a:rPr lang="en-US" altLang="ja-JP" sz="1524" dirty="0">
                <a:solidFill>
                  <a:schemeClr val="bg1"/>
                </a:solidFill>
                <a:latin typeface="Meiryo UI" panose="020B0604030504040204" pitchFamily="50" charset="-128"/>
                <a:ea typeface="Meiryo UI" panose="020B0604030504040204" pitchFamily="50" charset="-128"/>
              </a:rPr>
              <a:t>2016</a:t>
            </a:r>
            <a:r>
              <a:rPr lang="ja-JP" altLang="en-US" sz="1524" dirty="0">
                <a:solidFill>
                  <a:schemeClr val="bg1"/>
                </a:solidFill>
                <a:latin typeface="Meiryo UI" panose="020B0604030504040204" pitchFamily="50" charset="-128"/>
                <a:ea typeface="Meiryo UI" panose="020B0604030504040204" pitchFamily="50" charset="-128"/>
              </a:rPr>
              <a:t>年</a:t>
            </a:r>
            <a:r>
              <a:rPr lang="en-US" altLang="ja-JP" sz="1524" dirty="0">
                <a:solidFill>
                  <a:schemeClr val="bg1"/>
                </a:solidFill>
                <a:latin typeface="Meiryo UI" panose="020B0604030504040204" pitchFamily="50" charset="-128"/>
                <a:ea typeface="Meiryo UI" panose="020B0604030504040204" pitchFamily="50" charset="-128"/>
              </a:rPr>
              <a:t>12</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30</a:t>
            </a:r>
            <a:r>
              <a:rPr lang="ja-JP" altLang="en-US" sz="1524" dirty="0">
                <a:solidFill>
                  <a:schemeClr val="bg1"/>
                </a:solidFill>
                <a:latin typeface="Meiryo UI" panose="020B0604030504040204" pitchFamily="50" charset="-128"/>
                <a:ea typeface="Meiryo UI" panose="020B0604030504040204" pitchFamily="50" charset="-128"/>
              </a:rPr>
              <a:t>日付けで受理。テネシー峡谷開発公社（</a:t>
            </a:r>
            <a:r>
              <a:rPr lang="en-US" altLang="ja-JP" sz="1524" dirty="0">
                <a:solidFill>
                  <a:schemeClr val="bg1"/>
                </a:solidFill>
                <a:latin typeface="Meiryo UI" panose="020B0604030504040204" pitchFamily="50" charset="-128"/>
                <a:ea typeface="Meiryo UI" panose="020B0604030504040204" pitchFamily="50" charset="-128"/>
              </a:rPr>
              <a:t>TVA</a:t>
            </a:r>
            <a:r>
              <a:rPr lang="ja-JP" altLang="en-US" sz="1524" dirty="0">
                <a:solidFill>
                  <a:schemeClr val="bg1"/>
                </a:solidFill>
                <a:latin typeface="Meiryo UI" panose="020B0604030504040204" pitchFamily="50" charset="-128"/>
                <a:ea typeface="Meiryo UI" panose="020B0604030504040204" pitchFamily="50" charset="-128"/>
              </a:rPr>
              <a:t>）が</a:t>
            </a:r>
            <a:r>
              <a:rPr lang="en-US" altLang="ja-JP" sz="1524" dirty="0">
                <a:solidFill>
                  <a:schemeClr val="bg1"/>
                </a:solidFill>
                <a:latin typeface="Meiryo UI" panose="020B0604030504040204" pitchFamily="50" charset="-128"/>
                <a:ea typeface="Meiryo UI" panose="020B0604030504040204" pitchFamily="50" charset="-128"/>
              </a:rPr>
              <a:t>BWX</a:t>
            </a:r>
            <a:r>
              <a:rPr lang="ja-JP" altLang="en-US" sz="1524" dirty="0">
                <a:solidFill>
                  <a:schemeClr val="bg1"/>
                </a:solidFill>
                <a:latin typeface="Meiryo UI" panose="020B0604030504040204" pitchFamily="50" charset="-128"/>
                <a:ea typeface="Meiryo UI" panose="020B0604030504040204" pitchFamily="50" charset="-128"/>
              </a:rPr>
              <a:t>テクノロジーズ社製の小型原子炉</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a:t>
            </a:r>
            <a:r>
              <a:rPr lang="en-US" altLang="ja-JP" sz="1524" dirty="0" err="1">
                <a:solidFill>
                  <a:schemeClr val="bg1"/>
                </a:solidFill>
                <a:latin typeface="Meiryo UI" panose="020B0604030504040204" pitchFamily="50" charset="-128"/>
                <a:ea typeface="Meiryo UI" panose="020B0604030504040204" pitchFamily="50" charset="-128"/>
              </a:rPr>
              <a:t>mPower</a:t>
            </a:r>
            <a:r>
              <a:rPr lang="ja-JP" altLang="en-US" sz="1524" dirty="0">
                <a:solidFill>
                  <a:schemeClr val="bg1"/>
                </a:solidFill>
                <a:latin typeface="Meiryo UI" panose="020B0604030504040204" pitchFamily="50" charset="-128"/>
                <a:ea typeface="Meiryo UI" panose="020B0604030504040204" pitchFamily="50" charset="-128"/>
              </a:rPr>
              <a:t>」の初号機を建設。</a:t>
            </a:r>
          </a:p>
        </p:txBody>
      </p:sp>
      <p:sp>
        <p:nvSpPr>
          <p:cNvPr id="38" name="角丸四角形 37"/>
          <p:cNvSpPr/>
          <p:nvPr/>
        </p:nvSpPr>
        <p:spPr>
          <a:xfrm>
            <a:off x="1279054" y="1638922"/>
            <a:ext cx="9600595" cy="730178"/>
          </a:xfrm>
          <a:prstGeom prst="roundRect">
            <a:avLst/>
          </a:prstGeom>
          <a:solidFill>
            <a:schemeClr val="accent2">
              <a:lumMod val="75000"/>
            </a:schemeClr>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524" dirty="0">
                <a:solidFill>
                  <a:schemeClr val="bg1"/>
                </a:solidFill>
                <a:latin typeface="Meiryo UI" panose="020B0604030504040204" pitchFamily="50" charset="-128"/>
                <a:ea typeface="Meiryo UI" panose="020B0604030504040204" pitchFamily="50" charset="-128"/>
              </a:rPr>
              <a:t>2017</a:t>
            </a:r>
            <a:r>
              <a:rPr lang="ja-JP" altLang="en-US" sz="1524" dirty="0">
                <a:solidFill>
                  <a:schemeClr val="bg1"/>
                </a:solidFill>
                <a:latin typeface="Meiryo UI" panose="020B0604030504040204" pitchFamily="50" charset="-128"/>
                <a:ea typeface="Meiryo UI" panose="020B0604030504040204" pitchFamily="50" charset="-128"/>
              </a:rPr>
              <a:t>年</a:t>
            </a:r>
            <a:r>
              <a:rPr lang="en-US" altLang="ja-JP" sz="1524" dirty="0">
                <a:solidFill>
                  <a:schemeClr val="bg1"/>
                </a:solidFill>
                <a:latin typeface="Meiryo UI" panose="020B0604030504040204" pitchFamily="50" charset="-128"/>
                <a:ea typeface="Meiryo UI" panose="020B0604030504040204" pitchFamily="50" charset="-128"/>
              </a:rPr>
              <a:t>1</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12</a:t>
            </a:r>
            <a:r>
              <a:rPr lang="ja-JP" altLang="en-US" sz="1524" dirty="0">
                <a:solidFill>
                  <a:schemeClr val="bg1"/>
                </a:solidFill>
                <a:latin typeface="Meiryo UI" panose="020B0604030504040204" pitchFamily="50" charset="-128"/>
                <a:ea typeface="Meiryo UI" panose="020B0604030504040204" pitchFamily="50" charset="-128"/>
              </a:rPr>
              <a:t>日、米ニュースケール社が、同社製の</a:t>
            </a:r>
            <a:r>
              <a:rPr lang="ja-JP" altLang="en-US" sz="1524" b="1" dirty="0">
                <a:solidFill>
                  <a:schemeClr val="bg1"/>
                </a:solidFill>
                <a:latin typeface="Meiryo UI" panose="020B0604030504040204" pitchFamily="50" charset="-128"/>
                <a:ea typeface="Meiryo UI" panose="020B0604030504040204" pitchFamily="50" charset="-128"/>
              </a:rPr>
              <a:t>商業用小型モジュール炉（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）設計について、認証（</a:t>
            </a:r>
            <a:r>
              <a:rPr lang="en-US" altLang="ja-JP" sz="1524" b="1" dirty="0">
                <a:solidFill>
                  <a:schemeClr val="bg1"/>
                </a:solidFill>
                <a:latin typeface="Meiryo UI" panose="020B0604030504040204" pitchFamily="50" charset="-128"/>
                <a:ea typeface="Meiryo UI" panose="020B0604030504040204" pitchFamily="50" charset="-128"/>
              </a:rPr>
              <a:t>DC</a:t>
            </a:r>
            <a:r>
              <a:rPr lang="ja-JP" altLang="en-US" sz="1524" b="1" dirty="0">
                <a:solidFill>
                  <a:schemeClr val="bg1"/>
                </a:solidFill>
                <a:latin typeface="Meiryo UI" panose="020B0604030504040204" pitchFamily="50" charset="-128"/>
                <a:ea typeface="Meiryo UI" panose="020B0604030504040204" pitchFamily="50" charset="-128"/>
              </a:rPr>
              <a:t>）審査</a:t>
            </a:r>
            <a:r>
              <a:rPr lang="ja-JP" altLang="en-US" sz="1524" dirty="0">
                <a:solidFill>
                  <a:schemeClr val="bg1"/>
                </a:solidFill>
                <a:latin typeface="Meiryo UI" panose="020B0604030504040204" pitchFamily="50" charset="-128"/>
                <a:ea typeface="Meiryo UI" panose="020B0604030504040204" pitchFamily="50" charset="-128"/>
              </a:rPr>
              <a:t>を原子力規制委員会（</a:t>
            </a:r>
            <a:r>
              <a:rPr lang="en-US" altLang="ja-JP" sz="1524" dirty="0">
                <a:solidFill>
                  <a:schemeClr val="bg1"/>
                </a:solidFill>
                <a:latin typeface="Meiryo UI" panose="020B0604030504040204" pitchFamily="50" charset="-128"/>
                <a:ea typeface="Meiryo UI" panose="020B0604030504040204" pitchFamily="50" charset="-128"/>
              </a:rPr>
              <a:t>NRC</a:t>
            </a:r>
            <a:r>
              <a:rPr lang="ja-JP" altLang="en-US" sz="1524" dirty="0">
                <a:solidFill>
                  <a:schemeClr val="bg1"/>
                </a:solidFill>
                <a:latin typeface="Meiryo UI" panose="020B0604030504040204" pitchFamily="50" charset="-128"/>
                <a:ea typeface="Meiryo UI" panose="020B0604030504040204" pitchFamily="50" charset="-128"/>
              </a:rPr>
              <a:t>）に申請。</a:t>
            </a:r>
            <a:endParaRPr lang="ja-JP" altLang="en-US" sz="1524"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64505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小型炉を巡る動向（２）</a:t>
            </a:r>
          </a:p>
        </p:txBody>
      </p:sp>
      <p:sp>
        <p:nvSpPr>
          <p:cNvPr id="33" name="角丸四角形 32"/>
          <p:cNvSpPr/>
          <p:nvPr/>
        </p:nvSpPr>
        <p:spPr>
          <a:xfrm>
            <a:off x="1316317" y="5964548"/>
            <a:ext cx="9600596" cy="883046"/>
          </a:xfrm>
          <a:prstGeom prst="roundRect">
            <a:avLst/>
          </a:prstGeom>
          <a:solidFill>
            <a:schemeClr val="accent2"/>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米国の</a:t>
            </a:r>
            <a:r>
              <a:rPr lang="en-US" altLang="ja-JP" sz="1524" dirty="0">
                <a:solidFill>
                  <a:schemeClr val="bg1"/>
                </a:solidFill>
                <a:latin typeface="Meiryo UI" panose="020B0604030504040204" pitchFamily="50" charset="-128"/>
                <a:ea typeface="Meiryo UI" panose="020B0604030504040204" pitchFamily="50" charset="-128"/>
              </a:rPr>
              <a:t>GE</a:t>
            </a:r>
            <a:r>
              <a:rPr lang="ja-JP" altLang="en-US" sz="1524" dirty="0">
                <a:solidFill>
                  <a:schemeClr val="bg1"/>
                </a:solidFill>
                <a:latin typeface="Meiryo UI" panose="020B0604030504040204" pitchFamily="50" charset="-128"/>
                <a:ea typeface="Meiryo UI" panose="020B0604030504040204" pitchFamily="50" charset="-128"/>
              </a:rPr>
              <a:t>日立ニュークリア・エナジー（</a:t>
            </a:r>
            <a:r>
              <a:rPr lang="en-US" altLang="ja-JP" sz="1524" dirty="0">
                <a:solidFill>
                  <a:schemeClr val="bg1"/>
                </a:solidFill>
                <a:latin typeface="Meiryo UI" panose="020B0604030504040204" pitchFamily="50" charset="-128"/>
                <a:ea typeface="Meiryo UI" panose="020B0604030504040204" pitchFamily="50" charset="-128"/>
              </a:rPr>
              <a:t>GEH</a:t>
            </a:r>
            <a:r>
              <a:rPr lang="ja-JP" altLang="en-US" sz="1524" dirty="0">
                <a:solidFill>
                  <a:schemeClr val="bg1"/>
                </a:solidFill>
                <a:latin typeface="Meiryo UI" panose="020B0604030504040204" pitchFamily="50" charset="-128"/>
                <a:ea typeface="Meiryo UI" panose="020B0604030504040204" pitchFamily="50" charset="-128"/>
              </a:rPr>
              <a:t>）社は</a:t>
            </a:r>
            <a:r>
              <a:rPr lang="en-US" altLang="ja-JP" sz="1524" dirty="0">
                <a:solidFill>
                  <a:schemeClr val="bg1"/>
                </a:solidFill>
                <a:latin typeface="Meiryo UI" panose="020B0604030504040204" pitchFamily="50" charset="-128"/>
                <a:ea typeface="Meiryo UI" panose="020B0604030504040204" pitchFamily="50" charset="-128"/>
              </a:rPr>
              <a:t>3</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13</a:t>
            </a:r>
            <a:r>
              <a:rPr lang="ja-JP" altLang="en-US" sz="1524" dirty="0">
                <a:solidFill>
                  <a:schemeClr val="bg1"/>
                </a:solidFill>
                <a:latin typeface="Meiryo UI" panose="020B0604030504040204" pitchFamily="50" charset="-128"/>
                <a:ea typeface="Meiryo UI" panose="020B0604030504040204" pitchFamily="50" charset="-128"/>
              </a:rPr>
              <a:t>日、</a:t>
            </a:r>
            <a:r>
              <a:rPr lang="ja-JP" altLang="en-US" sz="1524" b="1" dirty="0">
                <a:solidFill>
                  <a:schemeClr val="bg1"/>
                </a:solidFill>
                <a:latin typeface="Meiryo UI" panose="020B0604030504040204" pitchFamily="50" charset="-128"/>
                <a:ea typeface="Meiryo UI" panose="020B0604030504040204" pitchFamily="50" charset="-128"/>
              </a:rPr>
              <a:t>第</a:t>
            </a:r>
            <a:r>
              <a:rPr lang="en-US" altLang="ja-JP" sz="1524" b="1" dirty="0">
                <a:solidFill>
                  <a:schemeClr val="bg1"/>
                </a:solidFill>
                <a:latin typeface="Meiryo UI" panose="020B0604030504040204" pitchFamily="50" charset="-128"/>
                <a:ea typeface="Meiryo UI" panose="020B0604030504040204" pitchFamily="50" charset="-128"/>
              </a:rPr>
              <a:t>4</a:t>
            </a:r>
            <a:r>
              <a:rPr lang="ja-JP" altLang="en-US" sz="1524" b="1" dirty="0">
                <a:solidFill>
                  <a:schemeClr val="bg1"/>
                </a:solidFill>
                <a:latin typeface="Meiryo UI" panose="020B0604030504040204" pitchFamily="50" charset="-128"/>
                <a:ea typeface="Meiryo UI" panose="020B0604030504040204" pitchFamily="50" charset="-128"/>
              </a:rPr>
              <a:t>世代のナトリウム冷却炉技術に基づく先進的小型モジュール炉（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）の開発と許認可に関する協力</a:t>
            </a:r>
            <a:r>
              <a:rPr lang="ja-JP" altLang="en-US" sz="1524" dirty="0">
                <a:solidFill>
                  <a:schemeClr val="bg1"/>
                </a:solidFill>
                <a:latin typeface="Meiryo UI" panose="020B0604030504040204" pitchFamily="50" charset="-128"/>
                <a:ea typeface="Meiryo UI" panose="020B0604030504040204" pitchFamily="50" charset="-128"/>
              </a:rPr>
              <a:t>で、デラウェア州の株式非公開企業、アドバンスド・リアクター・コンセプツ</a:t>
            </a:r>
            <a:r>
              <a:rPr lang="en-US" altLang="ja-JP" sz="1524" dirty="0">
                <a:solidFill>
                  <a:schemeClr val="bg1"/>
                </a:solidFill>
                <a:latin typeface="Meiryo UI" panose="020B0604030504040204" pitchFamily="50" charset="-128"/>
                <a:ea typeface="Meiryo UI" panose="020B0604030504040204" pitchFamily="50" charset="-128"/>
              </a:rPr>
              <a:t>LLC</a:t>
            </a:r>
            <a:r>
              <a:rPr lang="ja-JP" altLang="en-US" sz="1524" dirty="0">
                <a:solidFill>
                  <a:schemeClr val="bg1"/>
                </a:solidFill>
                <a:latin typeface="Meiryo UI" panose="020B0604030504040204" pitchFamily="50" charset="-128"/>
                <a:ea typeface="Meiryo UI" panose="020B0604030504040204" pitchFamily="50" charset="-128"/>
              </a:rPr>
              <a:t>（</a:t>
            </a:r>
            <a:r>
              <a:rPr lang="en-US" altLang="ja-JP" sz="1524" dirty="0">
                <a:solidFill>
                  <a:schemeClr val="bg1"/>
                </a:solidFill>
                <a:latin typeface="Meiryo UI" panose="020B0604030504040204" pitchFamily="50" charset="-128"/>
                <a:ea typeface="Meiryo UI" panose="020B0604030504040204" pitchFamily="50" charset="-128"/>
              </a:rPr>
              <a:t>ARC</a:t>
            </a:r>
            <a:r>
              <a:rPr lang="ja-JP" altLang="en-US" sz="1524" dirty="0">
                <a:solidFill>
                  <a:schemeClr val="bg1"/>
                </a:solidFill>
                <a:latin typeface="Meiryo UI" panose="020B0604030504040204" pitchFamily="50" charset="-128"/>
                <a:ea typeface="Meiryo UI" panose="020B0604030504040204" pitchFamily="50" charset="-128"/>
              </a:rPr>
              <a:t>ニュークリア）社と合意に達したと発表した。</a:t>
            </a:r>
          </a:p>
        </p:txBody>
      </p:sp>
      <p:sp>
        <p:nvSpPr>
          <p:cNvPr id="34" name="角丸四角形 33"/>
          <p:cNvSpPr/>
          <p:nvPr/>
        </p:nvSpPr>
        <p:spPr>
          <a:xfrm>
            <a:off x="1295703" y="3464077"/>
            <a:ext cx="9600595" cy="2433769"/>
          </a:xfrm>
          <a:prstGeom prst="roundRect">
            <a:avLst/>
          </a:prstGeom>
          <a:solidFill>
            <a:schemeClr val="accent1"/>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b="1" dirty="0">
                <a:solidFill>
                  <a:schemeClr val="bg1"/>
                </a:solidFill>
                <a:latin typeface="Meiryo UI" panose="020B0604030504040204" pitchFamily="50" charset="-128"/>
                <a:ea typeface="Meiryo UI" panose="020B0604030504040204" pitchFamily="50" charset="-128"/>
              </a:rPr>
              <a:t>革新的な小型モジュール炉（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）設計の商業化を進めている企業連合「</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スタート」</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2</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14</a:t>
            </a:r>
            <a:r>
              <a:rPr lang="ja-JP" altLang="en-US" sz="1524" dirty="0">
                <a:solidFill>
                  <a:schemeClr val="tx1"/>
                </a:solidFill>
                <a:latin typeface="Meiryo UI" panose="020B0604030504040204" pitchFamily="50" charset="-128"/>
                <a:ea typeface="Meiryo UI" panose="020B0604030504040204" pitchFamily="50" charset="-128"/>
              </a:rPr>
              <a:t>日、米国で開発された</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の国内建設と将来的な輸出を加速するには、官民の連携が不可欠であると連邦政府に訴える声明文を発表した。</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スタートは</a:t>
            </a:r>
            <a:r>
              <a:rPr lang="en-US" altLang="ja-JP" sz="1524" dirty="0">
                <a:solidFill>
                  <a:schemeClr val="tx1"/>
                </a:solidFill>
                <a:latin typeface="Meiryo UI" panose="020B0604030504040204" pitchFamily="50" charset="-128"/>
                <a:ea typeface="Meiryo UI" panose="020B0604030504040204" pitchFamily="50" charset="-128"/>
              </a:rPr>
              <a:t>2016</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1</a:t>
            </a:r>
            <a:r>
              <a:rPr lang="ja-JP" altLang="en-US" sz="1524" dirty="0">
                <a:solidFill>
                  <a:schemeClr val="tx1"/>
                </a:solidFill>
                <a:latin typeface="Meiryo UI" panose="020B0604030504040204" pitchFamily="50" charset="-128"/>
                <a:ea typeface="Meiryo UI" panose="020B0604030504040204" pitchFamily="50" charset="-128"/>
              </a:rPr>
              <a:t>月、原子力発電事業や</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開発に携わる</a:t>
            </a:r>
            <a:r>
              <a:rPr lang="en-US" altLang="ja-JP" sz="1524" dirty="0">
                <a:solidFill>
                  <a:schemeClr val="tx1"/>
                </a:solidFill>
                <a:latin typeface="Meiryo UI" panose="020B0604030504040204" pitchFamily="50" charset="-128"/>
                <a:ea typeface="Meiryo UI" panose="020B0604030504040204" pitchFamily="50" charset="-128"/>
              </a:rPr>
              <a:t>9</a:t>
            </a:r>
            <a:r>
              <a:rPr lang="ja-JP" altLang="en-US" sz="1524" dirty="0">
                <a:solidFill>
                  <a:schemeClr val="tx1"/>
                </a:solidFill>
                <a:latin typeface="Meiryo UI" panose="020B0604030504040204" pitchFamily="50" charset="-128"/>
                <a:ea typeface="Meiryo UI" panose="020B0604030504040204" pitchFamily="50" charset="-128"/>
              </a:rPr>
              <a:t>社が創設した企業連合で、現在はベクテル社や</a:t>
            </a:r>
            <a:r>
              <a:rPr lang="en-US" altLang="ja-JP" sz="1524" dirty="0">
                <a:solidFill>
                  <a:schemeClr val="tx1"/>
                </a:solidFill>
                <a:latin typeface="Meiryo UI" panose="020B0604030504040204" pitchFamily="50" charset="-128"/>
                <a:ea typeface="Meiryo UI" panose="020B0604030504040204" pitchFamily="50" charset="-128"/>
              </a:rPr>
              <a:t>BWXT</a:t>
            </a:r>
            <a:r>
              <a:rPr lang="ja-JP" altLang="en-US" sz="1524" dirty="0">
                <a:solidFill>
                  <a:schemeClr val="tx1"/>
                </a:solidFill>
                <a:latin typeface="Meiryo UI" panose="020B0604030504040204" pitchFamily="50" charset="-128"/>
                <a:ea typeface="Meiryo UI" panose="020B0604030504040204" pitchFamily="50" charset="-128"/>
              </a:rPr>
              <a:t>社、ホルテック・インターナショナル社、ニュースケール・パワー社、テネシー峡谷開発公社（</a:t>
            </a:r>
            <a:r>
              <a:rPr lang="en-US" altLang="ja-JP" sz="1524" dirty="0">
                <a:solidFill>
                  <a:schemeClr val="tx1"/>
                </a:solidFill>
                <a:latin typeface="Meiryo UI" panose="020B0604030504040204" pitchFamily="50" charset="-128"/>
                <a:ea typeface="Meiryo UI" panose="020B0604030504040204" pitchFamily="50" charset="-128"/>
              </a:rPr>
              <a:t>TVA</a:t>
            </a:r>
            <a:r>
              <a:rPr lang="ja-JP" altLang="en-US" sz="1524" dirty="0">
                <a:solidFill>
                  <a:schemeClr val="tx1"/>
                </a:solidFill>
                <a:latin typeface="Meiryo UI" panose="020B0604030504040204" pitchFamily="50" charset="-128"/>
                <a:ea typeface="Meiryo UI" panose="020B0604030504040204" pitchFamily="50" charset="-128"/>
              </a:rPr>
              <a:t>）など</a:t>
            </a:r>
            <a:r>
              <a:rPr lang="en-US" altLang="ja-JP" sz="1524" dirty="0">
                <a:solidFill>
                  <a:schemeClr val="tx1"/>
                </a:solidFill>
                <a:latin typeface="Meiryo UI" panose="020B0604030504040204" pitchFamily="50" charset="-128"/>
                <a:ea typeface="Meiryo UI" panose="020B0604030504040204" pitchFamily="50" charset="-128"/>
              </a:rPr>
              <a:t>14</a:t>
            </a:r>
            <a:r>
              <a:rPr lang="ja-JP" altLang="en-US" sz="1524" dirty="0">
                <a:solidFill>
                  <a:schemeClr val="tx1"/>
                </a:solidFill>
                <a:latin typeface="Meiryo UI" panose="020B0604030504040204" pitchFamily="50" charset="-128"/>
                <a:ea typeface="Meiryo UI" panose="020B0604030504040204" pitchFamily="50" charset="-128"/>
              </a:rPr>
              <a:t>社が加盟。</a:t>
            </a:r>
            <a:r>
              <a:rPr lang="ja-JP" altLang="en-US" sz="1524" dirty="0">
                <a:solidFill>
                  <a:schemeClr val="bg1"/>
                </a:solidFill>
                <a:latin typeface="Meiryo UI" panose="020B0604030504040204" pitchFamily="50" charset="-128"/>
                <a:ea typeface="Meiryo UI" panose="020B0604030504040204" pitchFamily="50" charset="-128"/>
              </a:rPr>
              <a:t>米国ではエネルギー省がすでに</a:t>
            </a:r>
            <a:r>
              <a:rPr lang="en-US" altLang="ja-JP" sz="1524" dirty="0">
                <a:solidFill>
                  <a:schemeClr val="bg1"/>
                </a:solidFill>
                <a:latin typeface="Meiryo UI" panose="020B0604030504040204" pitchFamily="50" charset="-128"/>
                <a:ea typeface="Meiryo UI" panose="020B0604030504040204" pitchFamily="50" charset="-128"/>
              </a:rPr>
              <a:t>2012</a:t>
            </a:r>
            <a:r>
              <a:rPr lang="ja-JP" altLang="en-US" sz="1524" dirty="0">
                <a:solidFill>
                  <a:schemeClr val="bg1"/>
                </a:solidFill>
                <a:latin typeface="Meiryo UI" panose="020B0604030504040204" pitchFamily="50" charset="-128"/>
                <a:ea typeface="Meiryo UI" panose="020B0604030504040204" pitchFamily="50" charset="-128"/>
              </a:rPr>
              <a:t>年から、官民折半の</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許認可技術支援（</a:t>
            </a:r>
            <a:r>
              <a:rPr lang="en-US" altLang="ja-JP" sz="1524" dirty="0">
                <a:solidFill>
                  <a:schemeClr val="bg1"/>
                </a:solidFill>
                <a:latin typeface="Meiryo UI" panose="020B0604030504040204" pitchFamily="50" charset="-128"/>
                <a:ea typeface="Meiryo UI" panose="020B0604030504040204" pitchFamily="50" charset="-128"/>
              </a:rPr>
              <a:t>LTS</a:t>
            </a:r>
            <a:r>
              <a:rPr lang="ja-JP" altLang="en-US" sz="1524" dirty="0">
                <a:solidFill>
                  <a:schemeClr val="bg1"/>
                </a:solidFill>
                <a:latin typeface="Meiryo UI" panose="020B0604030504040204" pitchFamily="50" charset="-128"/>
                <a:ea typeface="Meiryo UI" panose="020B0604030504040204" pitchFamily="50" charset="-128"/>
              </a:rPr>
              <a:t>）プログラムに</a:t>
            </a:r>
            <a:r>
              <a:rPr lang="en-US" altLang="ja-JP" sz="1524" dirty="0">
                <a:solidFill>
                  <a:schemeClr val="bg1"/>
                </a:solidFill>
                <a:latin typeface="Meiryo UI" panose="020B0604030504040204" pitchFamily="50" charset="-128"/>
                <a:ea typeface="Meiryo UI" panose="020B0604030504040204" pitchFamily="50" charset="-128"/>
              </a:rPr>
              <a:t>4</a:t>
            </a:r>
            <a:r>
              <a:rPr lang="ja-JP" altLang="en-US" sz="1524" dirty="0">
                <a:solidFill>
                  <a:schemeClr val="bg1"/>
                </a:solidFill>
                <a:latin typeface="Meiryo UI" panose="020B0604030504040204" pitchFamily="50" charset="-128"/>
                <a:ea typeface="Meiryo UI" panose="020B0604030504040204" pitchFamily="50" charset="-128"/>
              </a:rPr>
              <a:t>億</a:t>
            </a:r>
            <a:r>
              <a:rPr lang="en-US" altLang="ja-JP" sz="1524" dirty="0">
                <a:solidFill>
                  <a:schemeClr val="bg1"/>
                </a:solidFill>
                <a:latin typeface="Meiryo UI" panose="020B0604030504040204" pitchFamily="50" charset="-128"/>
                <a:ea typeface="Meiryo UI" panose="020B0604030504040204" pitchFamily="50" charset="-128"/>
              </a:rPr>
              <a:t>5200</a:t>
            </a:r>
            <a:r>
              <a:rPr lang="ja-JP" altLang="en-US" sz="1524" dirty="0">
                <a:solidFill>
                  <a:schemeClr val="bg1"/>
                </a:solidFill>
                <a:latin typeface="Meiryo UI" panose="020B0604030504040204" pitchFamily="50" charset="-128"/>
                <a:ea typeface="Meiryo UI" panose="020B0604030504040204" pitchFamily="50" charset="-128"/>
              </a:rPr>
              <a:t>万ドルを拠出</a:t>
            </a:r>
            <a:r>
              <a:rPr lang="ja-JP" altLang="en-US" sz="1524" dirty="0">
                <a:solidFill>
                  <a:schemeClr val="tx1"/>
                </a:solidFill>
                <a:latin typeface="Meiryo UI" panose="020B0604030504040204" pitchFamily="50" charset="-128"/>
                <a:ea typeface="Meiryo UI" panose="020B0604030504040204" pitchFamily="50" charset="-128"/>
              </a:rPr>
              <a:t>し、有望な</a:t>
            </a:r>
            <a:r>
              <a:rPr lang="en-US" altLang="ja-JP" sz="1524" dirty="0">
                <a:solidFill>
                  <a:schemeClr val="tx1"/>
                </a:solidFill>
                <a:latin typeface="Meiryo UI" panose="020B0604030504040204" pitchFamily="50" charset="-128"/>
                <a:ea typeface="Meiryo UI" panose="020B0604030504040204" pitchFamily="50" charset="-128"/>
              </a:rPr>
              <a:t>2</a:t>
            </a:r>
            <a:r>
              <a:rPr lang="ja-JP" altLang="en-US" sz="1524" dirty="0" err="1">
                <a:solidFill>
                  <a:schemeClr val="tx1"/>
                </a:solidFill>
                <a:latin typeface="Meiryo UI" panose="020B0604030504040204" pitchFamily="50" charset="-128"/>
                <a:ea typeface="Meiryo UI" panose="020B0604030504040204" pitchFamily="50" charset="-128"/>
              </a:rPr>
              <a:t>つの</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設計について商業化支援を実施中だが、同企業連合側では、国内建設と輸出という点で</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が有する戦略的価値と固有の特質を適切に評価する法制が連邦政府や州政府で十分に整備されていないという認識。</a:t>
            </a:r>
            <a:r>
              <a:rPr lang="ja-JP" altLang="en-US" sz="1524" dirty="0">
                <a:solidFill>
                  <a:schemeClr val="bg1"/>
                </a:solidFill>
                <a:latin typeface="Meiryo UI" panose="020B0604030504040204" pitchFamily="50" charset="-128"/>
                <a:ea typeface="Meiryo UI" panose="020B0604030504040204" pitchFamily="50" charset="-128"/>
              </a:rPr>
              <a:t>民間企業はこれまで、</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開発に</a:t>
            </a:r>
            <a:r>
              <a:rPr lang="en-US" altLang="ja-JP" sz="1524" dirty="0">
                <a:solidFill>
                  <a:schemeClr val="bg1"/>
                </a:solidFill>
                <a:latin typeface="Meiryo UI" panose="020B0604030504040204" pitchFamily="50" charset="-128"/>
                <a:ea typeface="Meiryo UI" panose="020B0604030504040204" pitchFamily="50" charset="-128"/>
              </a:rPr>
              <a:t>10</a:t>
            </a:r>
            <a:r>
              <a:rPr lang="ja-JP" altLang="en-US" sz="1524" dirty="0">
                <a:solidFill>
                  <a:schemeClr val="bg1"/>
                </a:solidFill>
                <a:latin typeface="Meiryo UI" panose="020B0604030504040204" pitchFamily="50" charset="-128"/>
                <a:ea typeface="Meiryo UI" panose="020B0604030504040204" pitchFamily="50" charset="-128"/>
              </a:rPr>
              <a:t>億ドル以上を投じてきた</a:t>
            </a:r>
            <a:r>
              <a:rPr lang="ja-JP" altLang="en-US" sz="1524" dirty="0">
                <a:solidFill>
                  <a:schemeClr val="tx1"/>
                </a:solidFill>
                <a:latin typeface="Meiryo UI" panose="020B0604030504040204" pitchFamily="50" charset="-128"/>
                <a:ea typeface="Meiryo UI" panose="020B0604030504040204" pitchFamily="50" charset="-128"/>
              </a:rPr>
              <a:t>が、</a:t>
            </a:r>
            <a:r>
              <a:rPr lang="en-US" altLang="ja-JP" sz="1524" dirty="0">
                <a:solidFill>
                  <a:schemeClr val="tx1"/>
                </a:solidFill>
                <a:latin typeface="Meiryo UI" panose="020B0604030504040204" pitchFamily="50" charset="-128"/>
                <a:ea typeface="Meiryo UI" panose="020B0604030504040204" pitchFamily="50" charset="-128"/>
              </a:rPr>
              <a:t>2020</a:t>
            </a:r>
            <a:r>
              <a:rPr lang="ja-JP" altLang="en-US" sz="1524" dirty="0">
                <a:solidFill>
                  <a:schemeClr val="tx1"/>
                </a:solidFill>
                <a:latin typeface="Meiryo UI" panose="020B0604030504040204" pitchFamily="50" charset="-128"/>
                <a:ea typeface="Meiryo UI" panose="020B0604030504040204" pitchFamily="50" charset="-128"/>
              </a:rPr>
              <a:t>年代半ばまでに確実に</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を利用可能な原子力オプションとするには、官民連携を通じてさらに多くの投資が必要になる。</a:t>
            </a:r>
            <a:r>
              <a:rPr lang="ja-JP" altLang="en-US" sz="1524" dirty="0">
                <a:solidFill>
                  <a:schemeClr val="bg1"/>
                </a:solidFill>
                <a:latin typeface="Meiryo UI" panose="020B0604030504040204" pitchFamily="50" charset="-128"/>
                <a:ea typeface="Meiryo UI" panose="020B0604030504040204" pitchFamily="50" charset="-128"/>
              </a:rPr>
              <a:t>この投資により連邦政府側も、</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の運転期間全体で関連の税収や雇用創出、経済生産といった形で見返りを得ることができる</a:t>
            </a:r>
            <a:r>
              <a:rPr lang="ja-JP" altLang="en-US" sz="1524" dirty="0">
                <a:solidFill>
                  <a:schemeClr val="tx1"/>
                </a:solidFill>
                <a:latin typeface="Meiryo UI" panose="020B0604030504040204" pitchFamily="50" charset="-128"/>
                <a:ea typeface="Meiryo UI" panose="020B0604030504040204" pitchFamily="50" charset="-128"/>
              </a:rPr>
              <a:t>と強調している。</a:t>
            </a:r>
            <a:endParaRPr lang="ja-JP" altLang="en-US" sz="1524" dirty="0">
              <a:solidFill>
                <a:schemeClr val="bg1"/>
              </a:solidFill>
              <a:latin typeface="Meiryo UI" panose="020B0604030504040204" pitchFamily="50" charset="-128"/>
              <a:ea typeface="Meiryo UI" panose="020B0604030504040204" pitchFamily="50" charset="-128"/>
            </a:endParaRPr>
          </a:p>
        </p:txBody>
      </p:sp>
      <p:sp>
        <p:nvSpPr>
          <p:cNvPr id="36" name="角丸四角形 35"/>
          <p:cNvSpPr/>
          <p:nvPr/>
        </p:nvSpPr>
        <p:spPr>
          <a:xfrm>
            <a:off x="1279055" y="2124123"/>
            <a:ext cx="9600595" cy="1273252"/>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米エネルギー省（</a:t>
            </a:r>
            <a:r>
              <a:rPr lang="en-US" altLang="ja-JP" sz="1524" dirty="0">
                <a:solidFill>
                  <a:schemeClr val="tx1"/>
                </a:solidFill>
                <a:latin typeface="Meiryo UI" panose="020B0604030504040204" pitchFamily="50" charset="-128"/>
                <a:ea typeface="Meiryo UI" panose="020B0604030504040204" pitchFamily="50" charset="-128"/>
              </a:rPr>
              <a:t>DOE</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2</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9</a:t>
            </a:r>
            <a:r>
              <a:rPr lang="ja-JP" altLang="en-US" sz="1524" dirty="0">
                <a:solidFill>
                  <a:schemeClr val="tx1"/>
                </a:solidFill>
                <a:latin typeface="Meiryo UI" panose="020B0604030504040204" pitchFamily="50" charset="-128"/>
                <a:ea typeface="Meiryo UI" panose="020B0604030504040204" pitchFamily="50" charset="-128"/>
              </a:rPr>
              <a:t>日、先進的な原子力技術の商業化支援イニシアチブ「原子力の技術革新を加速するゲートウェイ（</a:t>
            </a:r>
            <a:r>
              <a:rPr lang="en-US" altLang="ja-JP" sz="1524" dirty="0">
                <a:solidFill>
                  <a:schemeClr val="tx1"/>
                </a:solidFill>
                <a:latin typeface="Meiryo UI" panose="020B0604030504040204" pitchFamily="50" charset="-128"/>
                <a:ea typeface="Meiryo UI" panose="020B0604030504040204" pitchFamily="50" charset="-128"/>
              </a:rPr>
              <a:t>GAIN</a:t>
            </a:r>
            <a:r>
              <a:rPr lang="ja-JP" altLang="en-US" sz="1524" dirty="0">
                <a:solidFill>
                  <a:schemeClr val="tx1"/>
                </a:solidFill>
                <a:latin typeface="Meiryo UI" panose="020B0604030504040204" pitchFamily="50" charset="-128"/>
                <a:ea typeface="Meiryo UI" panose="020B0604030504040204" pitchFamily="50" charset="-128"/>
              </a:rPr>
              <a:t>）」において、</a:t>
            </a:r>
            <a:r>
              <a:rPr lang="en-US" altLang="ja-JP" sz="1524" dirty="0">
                <a:solidFill>
                  <a:schemeClr val="tx1"/>
                </a:solidFill>
                <a:latin typeface="Meiryo UI" panose="020B0604030504040204" pitchFamily="50" charset="-128"/>
                <a:ea typeface="Meiryo UI" panose="020B0604030504040204" pitchFamily="50" charset="-128"/>
              </a:rPr>
              <a:t>2017</a:t>
            </a:r>
            <a:r>
              <a:rPr lang="ja-JP" altLang="en-US" sz="1524" dirty="0">
                <a:solidFill>
                  <a:schemeClr val="tx1"/>
                </a:solidFill>
                <a:latin typeface="Meiryo UI" panose="020B0604030504040204" pitchFamily="50" charset="-128"/>
                <a:ea typeface="Meiryo UI" panose="020B0604030504040204" pitchFamily="50" charset="-128"/>
              </a:rPr>
              <a:t>会計年度（</a:t>
            </a:r>
            <a:r>
              <a:rPr lang="en-US" altLang="ja-JP" sz="1524" dirty="0">
                <a:solidFill>
                  <a:schemeClr val="tx1"/>
                </a:solidFill>
                <a:latin typeface="Meiryo UI" panose="020B0604030504040204" pitchFamily="50" charset="-128"/>
                <a:ea typeface="Meiryo UI" panose="020B0604030504040204" pitchFamily="50" charset="-128"/>
              </a:rPr>
              <a:t>2016</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10</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2017</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9</a:t>
            </a:r>
            <a:r>
              <a:rPr lang="ja-JP" altLang="en-US" sz="1524" dirty="0">
                <a:solidFill>
                  <a:schemeClr val="tx1"/>
                </a:solidFill>
                <a:latin typeface="Meiryo UI" panose="020B0604030504040204" pitchFamily="50" charset="-128"/>
                <a:ea typeface="Meiryo UI" panose="020B0604030504040204" pitchFamily="50" charset="-128"/>
              </a:rPr>
              <a:t>月）予算から小企業の申請者対象にバウチャー（利用権）を交付すると発表した。世界規模の中性子・ガンマ線照射と照射後試験サービスが受けられる</a:t>
            </a:r>
            <a:r>
              <a:rPr lang="en-US" altLang="ja-JP" sz="1524" dirty="0">
                <a:solidFill>
                  <a:schemeClr val="tx1"/>
                </a:solidFill>
                <a:latin typeface="Meiryo UI" panose="020B0604030504040204" pitchFamily="50" charset="-128"/>
                <a:ea typeface="Meiryo UI" panose="020B0604030504040204" pitchFamily="50" charset="-128"/>
              </a:rPr>
              <a:t>200</a:t>
            </a:r>
            <a:r>
              <a:rPr lang="ja-JP" altLang="en-US" sz="1524" dirty="0">
                <a:solidFill>
                  <a:schemeClr val="tx1"/>
                </a:solidFill>
                <a:latin typeface="Meiryo UI" panose="020B0604030504040204" pitchFamily="50" charset="-128"/>
                <a:ea typeface="Meiryo UI" panose="020B0604030504040204" pitchFamily="50" charset="-128"/>
              </a:rPr>
              <a:t>万ドル分のバウチャーを</a:t>
            </a:r>
            <a:r>
              <a:rPr lang="en-US" altLang="ja-JP" sz="1524" dirty="0">
                <a:solidFill>
                  <a:schemeClr val="tx1"/>
                </a:solidFill>
                <a:latin typeface="Meiryo UI" panose="020B0604030504040204" pitchFamily="50" charset="-128"/>
                <a:ea typeface="Meiryo UI" panose="020B0604030504040204" pitchFamily="50" charset="-128"/>
              </a:rPr>
              <a:t>GE</a:t>
            </a:r>
            <a:r>
              <a:rPr lang="ja-JP" altLang="en-US" sz="1524" dirty="0">
                <a:solidFill>
                  <a:schemeClr val="tx1"/>
                </a:solidFill>
                <a:latin typeface="Meiryo UI" panose="020B0604030504040204" pitchFamily="50" charset="-128"/>
                <a:ea typeface="Meiryo UI" panose="020B0604030504040204" pitchFamily="50" charset="-128"/>
              </a:rPr>
              <a:t>日立ニュークリア・エナジー社に交付したほか、溶融塩炉や小型モジュール炉（</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）を研究開発中の企業</a:t>
            </a:r>
            <a:r>
              <a:rPr lang="en-US" altLang="ja-JP" sz="1524" dirty="0">
                <a:solidFill>
                  <a:schemeClr val="tx1"/>
                </a:solidFill>
                <a:latin typeface="Meiryo UI" panose="020B0604030504040204" pitchFamily="50" charset="-128"/>
                <a:ea typeface="Meiryo UI" panose="020B0604030504040204" pitchFamily="50" charset="-128"/>
              </a:rPr>
              <a:t>8</a:t>
            </a:r>
            <a:r>
              <a:rPr lang="ja-JP" altLang="en-US" sz="1524" dirty="0">
                <a:solidFill>
                  <a:schemeClr val="tx1"/>
                </a:solidFill>
                <a:latin typeface="Meiryo UI" panose="020B0604030504040204" pitchFamily="50" charset="-128"/>
                <a:ea typeface="Meiryo UI" panose="020B0604030504040204" pitchFamily="50" charset="-128"/>
              </a:rPr>
              <a:t>社に対して合計</a:t>
            </a:r>
            <a:r>
              <a:rPr lang="en-US" altLang="ja-JP" sz="1524" dirty="0">
                <a:solidFill>
                  <a:schemeClr val="tx1"/>
                </a:solidFill>
                <a:latin typeface="Meiryo UI" panose="020B0604030504040204" pitchFamily="50" charset="-128"/>
                <a:ea typeface="Meiryo UI" panose="020B0604030504040204" pitchFamily="50" charset="-128"/>
              </a:rPr>
              <a:t>200</a:t>
            </a:r>
            <a:r>
              <a:rPr lang="ja-JP" altLang="en-US" sz="1524" dirty="0">
                <a:solidFill>
                  <a:schemeClr val="tx1"/>
                </a:solidFill>
                <a:latin typeface="Meiryo UI" panose="020B0604030504040204" pitchFamily="50" charset="-128"/>
                <a:ea typeface="Meiryo UI" panose="020B0604030504040204" pitchFamily="50" charset="-128"/>
              </a:rPr>
              <a:t>万ドル分のバウチャーを提供済み。</a:t>
            </a:r>
          </a:p>
        </p:txBody>
      </p:sp>
      <p:sp>
        <p:nvSpPr>
          <p:cNvPr id="37" name="角丸四角形 36"/>
          <p:cNvSpPr/>
          <p:nvPr/>
        </p:nvSpPr>
        <p:spPr>
          <a:xfrm>
            <a:off x="1279054" y="617259"/>
            <a:ext cx="9600595" cy="1440160"/>
          </a:xfrm>
          <a:prstGeom prst="roundRect">
            <a:avLst/>
          </a:prstGeom>
          <a:solidFill>
            <a:srgbClr val="00206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英国議会の上院科学技術委員会は</a:t>
            </a:r>
            <a:r>
              <a:rPr lang="en-US" altLang="ja-JP" sz="1524" dirty="0">
                <a:solidFill>
                  <a:schemeClr val="bg1"/>
                </a:solidFill>
                <a:latin typeface="Meiryo UI" panose="020B0604030504040204" pitchFamily="50" charset="-128"/>
                <a:ea typeface="Meiryo UI" panose="020B0604030504040204" pitchFamily="50" charset="-128"/>
              </a:rPr>
              <a:t>1</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26</a:t>
            </a:r>
            <a:r>
              <a:rPr lang="ja-JP" altLang="en-US" sz="1524" dirty="0">
                <a:solidFill>
                  <a:schemeClr val="bg1"/>
                </a:solidFill>
                <a:latin typeface="Meiryo UI" panose="020B0604030504040204" pitchFamily="50" charset="-128"/>
                <a:ea typeface="Meiryo UI" panose="020B0604030504040204" pitchFamily="50" charset="-128"/>
              </a:rPr>
              <a:t>日、原子力技術の研究開発における優先項目の調査を開始すると発表した。同委は</a:t>
            </a:r>
            <a:r>
              <a:rPr lang="en-US" altLang="ja-JP" sz="1524" dirty="0">
                <a:solidFill>
                  <a:schemeClr val="bg1"/>
                </a:solidFill>
                <a:latin typeface="Meiryo UI" panose="020B0604030504040204" pitchFamily="50" charset="-128"/>
                <a:ea typeface="Meiryo UI" panose="020B0604030504040204" pitchFamily="50" charset="-128"/>
              </a:rPr>
              <a:t>2011</a:t>
            </a:r>
            <a:r>
              <a:rPr lang="ja-JP" altLang="en-US" sz="1524" dirty="0">
                <a:solidFill>
                  <a:schemeClr val="bg1"/>
                </a:solidFill>
                <a:latin typeface="Meiryo UI" panose="020B0604030504040204" pitchFamily="50" charset="-128"/>
                <a:ea typeface="Meiryo UI" panose="020B0604030504040204" pitchFamily="50" charset="-128"/>
              </a:rPr>
              <a:t>年に英国の原子力研究開発能力に関する調査を実施しており、その際の報告書勧告に沿って政府の取った対応が適切であったか検証するとともに、小型モジュール炉（</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）開発についても、一般市民や組織から幅広く意見を募集する。英国政府は</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の開発と商業化、および資金調達に関する市場の関心を把握するため、</a:t>
            </a:r>
            <a:r>
              <a:rPr lang="en-US" altLang="ja-JP" sz="1524" dirty="0">
                <a:solidFill>
                  <a:schemeClr val="bg1"/>
                </a:solidFill>
                <a:latin typeface="Meiryo UI" panose="020B0604030504040204" pitchFamily="50" charset="-128"/>
                <a:ea typeface="Meiryo UI" panose="020B0604030504040204" pitchFamily="50" charset="-128"/>
              </a:rPr>
              <a:t>2016</a:t>
            </a:r>
            <a:r>
              <a:rPr lang="ja-JP" altLang="en-US" sz="1524" dirty="0">
                <a:solidFill>
                  <a:schemeClr val="bg1"/>
                </a:solidFill>
                <a:latin typeface="Meiryo UI" panose="020B0604030504040204" pitchFamily="50" charset="-128"/>
                <a:ea typeface="Meiryo UI" panose="020B0604030504040204" pitchFamily="50" charset="-128"/>
              </a:rPr>
              <a:t>年に</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コンペを実施しており、英国にとって最適な</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設計や開発ロードマップについて、ビジネス・エネルギー・産業戦略省（</a:t>
            </a:r>
            <a:r>
              <a:rPr lang="en-US" altLang="ja-JP" sz="1524" dirty="0">
                <a:solidFill>
                  <a:schemeClr val="bg1"/>
                </a:solidFill>
                <a:latin typeface="Meiryo UI" panose="020B0604030504040204" pitchFamily="50" charset="-128"/>
                <a:ea typeface="Meiryo UI" panose="020B0604030504040204" pitchFamily="50" charset="-128"/>
              </a:rPr>
              <a:t>BEIS</a:t>
            </a:r>
            <a:r>
              <a:rPr lang="ja-JP" altLang="en-US" sz="1524" dirty="0">
                <a:solidFill>
                  <a:schemeClr val="bg1"/>
                </a:solidFill>
                <a:latin typeface="Meiryo UI" panose="020B0604030504040204" pitchFamily="50" charset="-128"/>
                <a:ea typeface="Meiryo UI" panose="020B0604030504040204" pitchFamily="50" charset="-128"/>
              </a:rPr>
              <a:t>）が今後、明らかにする見通し。同委は</a:t>
            </a:r>
            <a:r>
              <a:rPr lang="en-US" altLang="ja-JP" sz="1524" dirty="0">
                <a:solidFill>
                  <a:schemeClr val="bg1"/>
                </a:solidFill>
                <a:latin typeface="Meiryo UI" panose="020B0604030504040204" pitchFamily="50" charset="-128"/>
                <a:ea typeface="Meiryo UI" panose="020B0604030504040204" pitchFamily="50" charset="-128"/>
              </a:rPr>
              <a:t>BEIS</a:t>
            </a:r>
            <a:r>
              <a:rPr lang="ja-JP" altLang="en-US" sz="1524" dirty="0">
                <a:solidFill>
                  <a:schemeClr val="bg1"/>
                </a:solidFill>
                <a:latin typeface="Meiryo UI" panose="020B0604030504040204" pitchFamily="50" charset="-128"/>
                <a:ea typeface="Meiryo UI" panose="020B0604030504040204" pitchFamily="50" charset="-128"/>
              </a:rPr>
              <a:t>の決定事項については特に、注目していく考え。</a:t>
            </a:r>
          </a:p>
        </p:txBody>
      </p:sp>
    </p:spTree>
    <p:extLst>
      <p:ext uri="{BB962C8B-B14F-4D97-AF65-F5344CB8AC3E}">
        <p14:creationId xmlns:p14="http://schemas.microsoft.com/office/powerpoint/2010/main" val="29743252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a:t>
            </a:r>
            <a:r>
              <a:rPr lang="en-US" altLang="ja-JP" sz="1524" dirty="0">
                <a:solidFill>
                  <a:schemeClr val="bg1"/>
                </a:solidFill>
                <a:latin typeface="Meiryo UI" panose="020B0604030504040204" pitchFamily="50" charset="-128"/>
                <a:ea typeface="Meiryo UI" panose="020B0604030504040204" pitchFamily="50" charset="-128"/>
              </a:rPr>
              <a:t>3</a:t>
            </a:r>
            <a:r>
              <a:rPr lang="ja-JP" altLang="en-US" sz="1524" dirty="0">
                <a:solidFill>
                  <a:schemeClr val="bg1"/>
                </a:solidFill>
                <a:latin typeface="Meiryo UI" panose="020B0604030504040204" pitchFamily="50" charset="-128"/>
                <a:ea typeface="Meiryo UI" panose="020B0604030504040204" pitchFamily="50" charset="-128"/>
              </a:rPr>
              <a:t>）</a:t>
            </a:r>
          </a:p>
        </p:txBody>
      </p:sp>
      <p:sp>
        <p:nvSpPr>
          <p:cNvPr id="34" name="角丸四角形 33"/>
          <p:cNvSpPr/>
          <p:nvPr/>
        </p:nvSpPr>
        <p:spPr>
          <a:xfrm>
            <a:off x="1299117" y="3116711"/>
            <a:ext cx="9600595" cy="2263109"/>
          </a:xfrm>
          <a:prstGeom prst="roundRect">
            <a:avLst>
              <a:gd name="adj" fmla="val 9887"/>
            </a:avLst>
          </a:prstGeom>
          <a:solidFill>
            <a:schemeClr val="accent1"/>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b="1" dirty="0">
                <a:solidFill>
                  <a:schemeClr val="bg1"/>
                </a:solidFill>
                <a:latin typeface="Meiryo UI" panose="020B0604030504040204" pitchFamily="50" charset="-128"/>
                <a:ea typeface="Meiryo UI" panose="020B0604030504040204" pitchFamily="50" charset="-128"/>
              </a:rPr>
              <a:t>英国議会上院の科学技術委員会は</a:t>
            </a:r>
            <a:r>
              <a:rPr lang="en-US" altLang="ja-JP" sz="1524" b="1" dirty="0">
                <a:solidFill>
                  <a:schemeClr val="bg1"/>
                </a:solidFill>
                <a:latin typeface="Meiryo UI" panose="020B0604030504040204" pitchFamily="50" charset="-128"/>
                <a:ea typeface="Meiryo UI" panose="020B0604030504040204" pitchFamily="50" charset="-128"/>
              </a:rPr>
              <a:t>5</a:t>
            </a:r>
            <a:r>
              <a:rPr lang="ja-JP" altLang="en-US" sz="1524" b="1" dirty="0">
                <a:solidFill>
                  <a:schemeClr val="bg1"/>
                </a:solidFill>
                <a:latin typeface="Meiryo UI" panose="020B0604030504040204" pitchFamily="50" charset="-128"/>
                <a:ea typeface="Meiryo UI" panose="020B0604030504040204" pitchFamily="50" charset="-128"/>
              </a:rPr>
              <a:t>月</a:t>
            </a:r>
            <a:r>
              <a:rPr lang="en-US" altLang="ja-JP" sz="1524" b="1" dirty="0">
                <a:solidFill>
                  <a:schemeClr val="bg1"/>
                </a:solidFill>
                <a:latin typeface="Meiryo UI" panose="020B0604030504040204" pitchFamily="50" charset="-128"/>
                <a:ea typeface="Meiryo UI" panose="020B0604030504040204" pitchFamily="50" charset="-128"/>
              </a:rPr>
              <a:t>2</a:t>
            </a:r>
            <a:r>
              <a:rPr lang="ja-JP" altLang="en-US" sz="1524" b="1" dirty="0">
                <a:solidFill>
                  <a:schemeClr val="bg1"/>
                </a:solidFill>
                <a:latin typeface="Meiryo UI" panose="020B0604030504040204" pitchFamily="50" charset="-128"/>
                <a:ea typeface="Meiryo UI" panose="020B0604030504040204" pitchFamily="50" charset="-128"/>
              </a:rPr>
              <a:t>日に新たな報告書「原子力研究と技術：優柔不断の輪を断ち切る」を公表</a:t>
            </a:r>
            <a:r>
              <a:rPr lang="ja-JP" altLang="en-US" sz="1524" dirty="0">
                <a:solidFill>
                  <a:schemeClr val="bg1"/>
                </a:solidFill>
                <a:latin typeface="Meiryo UI" panose="020B0604030504040204" pitchFamily="50" charset="-128"/>
                <a:ea typeface="Meiryo UI" panose="020B0604030504040204" pitchFamily="50" charset="-128"/>
              </a:rPr>
              <a:t>し、本格的な原子力利用国としての英国の将来を見据えた場合、欧州連合（</a:t>
            </a:r>
            <a:r>
              <a:rPr lang="en-US" altLang="ja-JP" sz="1524" dirty="0">
                <a:solidFill>
                  <a:schemeClr val="bg1"/>
                </a:solidFill>
                <a:latin typeface="Meiryo UI" panose="020B0604030504040204" pitchFamily="50" charset="-128"/>
                <a:ea typeface="Meiryo UI" panose="020B0604030504040204" pitchFamily="50" charset="-128"/>
              </a:rPr>
              <a:t>EU</a:t>
            </a:r>
            <a:r>
              <a:rPr lang="ja-JP" altLang="en-US" sz="1524" dirty="0">
                <a:solidFill>
                  <a:schemeClr val="bg1"/>
                </a:solidFill>
                <a:latin typeface="Meiryo UI" panose="020B0604030504040204" pitchFamily="50" charset="-128"/>
                <a:ea typeface="Meiryo UI" panose="020B0604030504040204" pitchFamily="50" charset="-128"/>
              </a:rPr>
              <a:t>）からの離脱問題や幅広い原子力産業戦略との関係上、総選挙後に発足する</a:t>
            </a:r>
            <a:r>
              <a:rPr lang="ja-JP" altLang="en-US" sz="1524" b="1" dirty="0">
                <a:solidFill>
                  <a:schemeClr val="bg1"/>
                </a:solidFill>
                <a:latin typeface="Meiryo UI" panose="020B0604030504040204" pitchFamily="50" charset="-128"/>
                <a:ea typeface="Meiryo UI" panose="020B0604030504040204" pitchFamily="50" charset="-128"/>
              </a:rPr>
              <a:t>新政権には小型モジュール炉（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）の開発戦略も含めて確固たる原子力政策を打ち出す必要があると表明</a:t>
            </a:r>
            <a:r>
              <a:rPr lang="ja-JP" altLang="en-US" sz="1524" dirty="0">
                <a:solidFill>
                  <a:schemeClr val="bg1"/>
                </a:solidFill>
                <a:latin typeface="Meiryo UI" panose="020B0604030504040204" pitchFamily="50" charset="-128"/>
                <a:ea typeface="Meiryo UI" panose="020B0604030504040204" pitchFamily="50" charset="-128"/>
              </a:rPr>
              <a:t>した。科学技術委員会の見方では、</a:t>
            </a:r>
            <a:r>
              <a:rPr lang="ja-JP" altLang="en-US" sz="1524" b="1" dirty="0">
                <a:solidFill>
                  <a:schemeClr val="bg1"/>
                </a:solidFill>
                <a:latin typeface="Meiryo UI" panose="020B0604030504040204" pitchFamily="50" charset="-128"/>
                <a:ea typeface="Meiryo UI" panose="020B0604030504040204" pitchFamily="50" charset="-128"/>
              </a:rPr>
              <a:t>将来の原子力産業にとって</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は世界規模で重要なものになる見通し</a:t>
            </a:r>
            <a:r>
              <a:rPr lang="ja-JP" altLang="en-US" sz="1524" dirty="0">
                <a:solidFill>
                  <a:schemeClr val="bg1"/>
                </a:solidFill>
                <a:latin typeface="Meiryo UI" panose="020B0604030504040204" pitchFamily="50" charset="-128"/>
                <a:ea typeface="Meiryo UI" panose="020B0604030504040204" pitchFamily="50" charset="-128"/>
              </a:rPr>
              <a:t>だが、英国は現在、</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の軍事利用分野において技術的優位にある。世界市場で明確なリーダーが不在ななか、英国には</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の設計・製造業者として市場に再び加わるだけの経験と専門的知見があるものの、国内</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市場の規模が限られていることや、コスト削減の可能性があるという点から、同委員会としては外国パートナーとの合弁事業で進めることが望ましいと認識。</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戦略の決定が遅れれば英国は二度と無い好機を再び棒に振ることになると警告しており、こうした遅れは民生用原子力部門における政府怠慢の最たる例だとも指摘。</a:t>
            </a:r>
          </a:p>
        </p:txBody>
      </p:sp>
      <p:sp>
        <p:nvSpPr>
          <p:cNvPr id="36" name="角丸四角形 35"/>
          <p:cNvSpPr/>
          <p:nvPr/>
        </p:nvSpPr>
        <p:spPr>
          <a:xfrm>
            <a:off x="1279053" y="5451748"/>
            <a:ext cx="9600595" cy="1337626"/>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米原子力規制委員会（</a:t>
            </a:r>
            <a:r>
              <a:rPr lang="en-US" altLang="ja-JP" sz="1524" dirty="0">
                <a:solidFill>
                  <a:schemeClr val="tx1"/>
                </a:solidFill>
                <a:latin typeface="Meiryo UI" panose="020B0604030504040204" pitchFamily="50" charset="-128"/>
                <a:ea typeface="Meiryo UI" panose="020B0604030504040204" pitchFamily="50" charset="-128"/>
              </a:rPr>
              <a:t>NRC</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4</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18</a:t>
            </a:r>
            <a:r>
              <a:rPr lang="ja-JP" altLang="en-US" sz="1524" dirty="0">
                <a:solidFill>
                  <a:schemeClr val="tx1"/>
                </a:solidFill>
                <a:latin typeface="Meiryo UI" panose="020B0604030504040204" pitchFamily="50" charset="-128"/>
                <a:ea typeface="Meiryo UI" panose="020B0604030504040204" pitchFamily="50" charset="-128"/>
              </a:rPr>
              <a:t>日、</a:t>
            </a:r>
            <a:r>
              <a:rPr lang="ja-JP" altLang="en-US" sz="1524" b="1" dirty="0">
                <a:solidFill>
                  <a:schemeClr val="tx1"/>
                </a:solidFill>
                <a:latin typeface="Meiryo UI" panose="020B0604030504040204" pitchFamily="50" charset="-128"/>
                <a:ea typeface="Meiryo UI" panose="020B0604030504040204" pitchFamily="50" charset="-128"/>
              </a:rPr>
              <a:t>小型モジュール炉（</a:t>
            </a:r>
            <a:r>
              <a:rPr lang="en-US" altLang="ja-JP" sz="1524" b="1" dirty="0">
                <a:solidFill>
                  <a:schemeClr val="tx1"/>
                </a:solidFill>
                <a:latin typeface="Meiryo UI" panose="020B0604030504040204" pitchFamily="50" charset="-128"/>
                <a:ea typeface="Meiryo UI" panose="020B0604030504040204" pitchFamily="50" charset="-128"/>
              </a:rPr>
              <a:t>SMR</a:t>
            </a:r>
            <a:r>
              <a:rPr lang="ja-JP" altLang="en-US" sz="1524" b="1" dirty="0">
                <a:solidFill>
                  <a:schemeClr val="tx1"/>
                </a:solidFill>
                <a:latin typeface="Meiryo UI" panose="020B0604030504040204" pitchFamily="50" charset="-128"/>
                <a:ea typeface="Meiryo UI" panose="020B0604030504040204" pitchFamily="50" charset="-128"/>
              </a:rPr>
              <a:t>）や軽水炉以外の新しい原子炉技術について専用の緊急時対応要件を策定するため、その規制上の理由付けを記した文書（規制根拠）の案文をパブリック・コメントに付した。</a:t>
            </a:r>
            <a:r>
              <a:rPr lang="ja-JP" altLang="en-US" sz="1524" dirty="0">
                <a:solidFill>
                  <a:schemeClr val="tx1"/>
                </a:solidFill>
                <a:latin typeface="Meiryo UI" panose="020B0604030504040204" pitchFamily="50" charset="-128"/>
                <a:ea typeface="Meiryo UI" panose="020B0604030504040204" pitchFamily="50" charset="-128"/>
              </a:rPr>
              <a:t>規制根拠の案文作成は規則制定プロセスの初期段階に相当し、</a:t>
            </a:r>
            <a:r>
              <a:rPr lang="en-US" altLang="ja-JP" sz="1524" dirty="0">
                <a:solidFill>
                  <a:schemeClr val="tx1"/>
                </a:solidFill>
                <a:latin typeface="Meiryo UI" panose="020B0604030504040204" pitchFamily="50" charset="-128"/>
                <a:ea typeface="Meiryo UI" panose="020B0604030504040204" pitchFamily="50" charset="-128"/>
              </a:rPr>
              <a:t>NRC</a:t>
            </a:r>
            <a:r>
              <a:rPr lang="ja-JP" altLang="en-US" sz="1524" dirty="0">
                <a:solidFill>
                  <a:schemeClr val="tx1"/>
                </a:solidFill>
                <a:latin typeface="Meiryo UI" panose="020B0604030504040204" pitchFamily="50" charset="-128"/>
                <a:ea typeface="Meiryo UI" panose="020B0604030504040204" pitchFamily="50" charset="-128"/>
              </a:rPr>
              <a:t>スタッフはその中で新たな規制要件を策定することになった論理的根拠を示す。具体的には、既存の規制に対する更新や改訂、あるいは強化の必要性を説明するとともに、代替規則案を提示し、変更にともなう影響やコストを検討した内容になる。</a:t>
            </a:r>
          </a:p>
        </p:txBody>
      </p:sp>
      <p:sp>
        <p:nvSpPr>
          <p:cNvPr id="37" name="角丸四角形 36"/>
          <p:cNvSpPr/>
          <p:nvPr/>
        </p:nvSpPr>
        <p:spPr>
          <a:xfrm>
            <a:off x="1279054" y="504465"/>
            <a:ext cx="9600595" cy="2540320"/>
          </a:xfrm>
          <a:prstGeom prst="roundRect">
            <a:avLst>
              <a:gd name="adj" fmla="val 9920"/>
            </a:avLst>
          </a:prstGeom>
          <a:solidFill>
            <a:schemeClr val="accent2"/>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米オレゴン州ポートランドを本拠地とするニュースケール・パワー社は</a:t>
            </a:r>
            <a:r>
              <a:rPr lang="en-US" altLang="ja-JP" sz="1524" dirty="0">
                <a:solidFill>
                  <a:schemeClr val="bg1"/>
                </a:solidFill>
                <a:latin typeface="Meiryo UI" panose="020B0604030504040204" pitchFamily="50" charset="-128"/>
                <a:ea typeface="Meiryo UI" panose="020B0604030504040204" pitchFamily="50" charset="-128"/>
              </a:rPr>
              <a:t>5</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9</a:t>
            </a:r>
            <a:r>
              <a:rPr lang="ja-JP" altLang="en-US" sz="1524" dirty="0">
                <a:solidFill>
                  <a:schemeClr val="bg1"/>
                </a:solidFill>
                <a:latin typeface="Meiryo UI" panose="020B0604030504040204" pitchFamily="50" charset="-128"/>
                <a:ea typeface="Meiryo UI" panose="020B0604030504040204" pitchFamily="50" charset="-128"/>
              </a:rPr>
              <a:t>日、同社製小型モジュール炉（</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）の制御室を模した</a:t>
            </a:r>
            <a:r>
              <a:rPr lang="en-US" altLang="ja-JP" sz="1524" dirty="0">
                <a:solidFill>
                  <a:schemeClr val="bg1"/>
                </a:solidFill>
                <a:latin typeface="Meiryo UI" panose="020B0604030504040204" pitchFamily="50" charset="-128"/>
                <a:ea typeface="Meiryo UI" panose="020B0604030504040204" pitchFamily="50" charset="-128"/>
              </a:rPr>
              <a:t>2</a:t>
            </a:r>
            <a:r>
              <a:rPr lang="ja-JP" altLang="en-US" sz="1524" dirty="0">
                <a:solidFill>
                  <a:schemeClr val="bg1"/>
                </a:solidFill>
                <a:latin typeface="Meiryo UI" panose="020B0604030504040204" pitchFamily="50" charset="-128"/>
                <a:ea typeface="Meiryo UI" panose="020B0604030504040204" pitchFamily="50" charset="-128"/>
              </a:rPr>
              <a:t>台目のシミュレーターを北側に隣接するワシントン州のリッチランド事務所で起動したと発表。シミュレーターは東隣のアイダホ州アイダホ国立研究所（</a:t>
            </a:r>
            <a:r>
              <a:rPr lang="en-US" altLang="ja-JP" sz="1524" dirty="0">
                <a:solidFill>
                  <a:schemeClr val="bg1"/>
                </a:solidFill>
                <a:latin typeface="Meiryo UI" panose="020B0604030504040204" pitchFamily="50" charset="-128"/>
                <a:ea typeface="Meiryo UI" panose="020B0604030504040204" pitchFamily="50" charset="-128"/>
              </a:rPr>
              <a:t>INL</a:t>
            </a:r>
            <a:r>
              <a:rPr lang="ja-JP" altLang="en-US" sz="1524" dirty="0">
                <a:solidFill>
                  <a:schemeClr val="bg1"/>
                </a:solidFill>
                <a:latin typeface="Meiryo UI" panose="020B0604030504040204" pitchFamily="50" charset="-128"/>
                <a:ea typeface="Meiryo UI" panose="020B0604030504040204" pitchFamily="50" charset="-128"/>
              </a:rPr>
              <a:t>）内で建設する商業用</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の運転訓練に使われる予定。同社は昨年</a:t>
            </a:r>
            <a:r>
              <a:rPr lang="en-US" altLang="ja-JP" sz="1524" dirty="0">
                <a:solidFill>
                  <a:schemeClr val="bg1"/>
                </a:solidFill>
                <a:latin typeface="Meiryo UI" panose="020B0604030504040204" pitchFamily="50" charset="-128"/>
                <a:ea typeface="Meiryo UI" panose="020B0604030504040204" pitchFamily="50" charset="-128"/>
              </a:rPr>
              <a:t>12</a:t>
            </a:r>
            <a:r>
              <a:rPr lang="ja-JP" altLang="en-US" sz="1524" dirty="0">
                <a:solidFill>
                  <a:schemeClr val="bg1"/>
                </a:solidFill>
                <a:latin typeface="Meiryo UI" panose="020B0604030504040204" pitchFamily="50" charset="-128"/>
                <a:ea typeface="Meiryo UI" panose="020B0604030504040204" pitchFamily="50" charset="-128"/>
              </a:rPr>
              <a:t>月に同社製</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の設計認証（</a:t>
            </a:r>
            <a:r>
              <a:rPr lang="en-US" altLang="ja-JP" sz="1524" dirty="0">
                <a:solidFill>
                  <a:schemeClr val="bg1"/>
                </a:solidFill>
                <a:latin typeface="Meiryo UI" panose="020B0604030504040204" pitchFamily="50" charset="-128"/>
                <a:ea typeface="Meiryo UI" panose="020B0604030504040204" pitchFamily="50" charset="-128"/>
              </a:rPr>
              <a:t>DC</a:t>
            </a:r>
            <a:r>
              <a:rPr lang="ja-JP" altLang="en-US" sz="1524" dirty="0">
                <a:solidFill>
                  <a:schemeClr val="bg1"/>
                </a:solidFill>
                <a:latin typeface="Meiryo UI" panose="020B0604030504040204" pitchFamily="50" charset="-128"/>
                <a:ea typeface="Meiryo UI" panose="020B0604030504040204" pitchFamily="50" charset="-128"/>
              </a:rPr>
              <a:t>）審査を米原子力規制委員会（</a:t>
            </a:r>
            <a:r>
              <a:rPr lang="en-US" altLang="ja-JP" sz="1524" dirty="0">
                <a:solidFill>
                  <a:schemeClr val="bg1"/>
                </a:solidFill>
                <a:latin typeface="Meiryo UI" panose="020B0604030504040204" pitchFamily="50" charset="-128"/>
                <a:ea typeface="Meiryo UI" panose="020B0604030504040204" pitchFamily="50" charset="-128"/>
              </a:rPr>
              <a:t>NRC</a:t>
            </a:r>
            <a:r>
              <a:rPr lang="ja-JP" altLang="en-US" sz="1524" dirty="0">
                <a:solidFill>
                  <a:schemeClr val="bg1"/>
                </a:solidFill>
                <a:latin typeface="Meiryo UI" panose="020B0604030504040204" pitchFamily="50" charset="-128"/>
                <a:ea typeface="Meiryo UI" panose="020B0604030504040204" pitchFamily="50" charset="-128"/>
              </a:rPr>
              <a:t>）に申請しており、</a:t>
            </a:r>
            <a:r>
              <a:rPr lang="en-US" altLang="ja-JP" sz="1524" dirty="0">
                <a:solidFill>
                  <a:schemeClr val="bg1"/>
                </a:solidFill>
                <a:latin typeface="Meiryo UI" panose="020B0604030504040204" pitchFamily="50" charset="-128"/>
                <a:ea typeface="Meiryo UI" panose="020B0604030504040204" pitchFamily="50" charset="-128"/>
              </a:rPr>
              <a:t>NRC</a:t>
            </a:r>
            <a:r>
              <a:rPr lang="ja-JP" altLang="en-US" sz="1524" dirty="0">
                <a:solidFill>
                  <a:schemeClr val="bg1"/>
                </a:solidFill>
                <a:latin typeface="Meiryo UI" panose="020B0604030504040204" pitchFamily="50" charset="-128"/>
                <a:ea typeface="Meiryo UI" panose="020B0604030504040204" pitchFamily="50" charset="-128"/>
              </a:rPr>
              <a:t>は今年</a:t>
            </a:r>
            <a:r>
              <a:rPr lang="en-US" altLang="ja-JP" sz="1524" dirty="0">
                <a:solidFill>
                  <a:schemeClr val="bg1"/>
                </a:solidFill>
                <a:latin typeface="Meiryo UI" panose="020B0604030504040204" pitchFamily="50" charset="-128"/>
                <a:ea typeface="Meiryo UI" panose="020B0604030504040204" pitchFamily="50" charset="-128"/>
              </a:rPr>
              <a:t>3</a:t>
            </a:r>
            <a:r>
              <a:rPr lang="ja-JP" altLang="en-US" sz="1524" dirty="0">
                <a:solidFill>
                  <a:schemeClr val="bg1"/>
                </a:solidFill>
                <a:latin typeface="Meiryo UI" panose="020B0604030504040204" pitchFamily="50" charset="-128"/>
                <a:ea typeface="Meiryo UI" panose="020B0604030504040204" pitchFamily="50" charset="-128"/>
              </a:rPr>
              <a:t>月にこれを正式に受理した。初号機の事業者となるユタ州公営共同電力事業体（</a:t>
            </a:r>
            <a:r>
              <a:rPr lang="en-US" altLang="ja-JP" sz="1524" dirty="0">
                <a:solidFill>
                  <a:schemeClr val="bg1"/>
                </a:solidFill>
                <a:latin typeface="Meiryo UI" panose="020B0604030504040204" pitchFamily="50" charset="-128"/>
                <a:ea typeface="Meiryo UI" panose="020B0604030504040204" pitchFamily="50" charset="-128"/>
              </a:rPr>
              <a:t>UAMPS</a:t>
            </a:r>
            <a:r>
              <a:rPr lang="ja-JP" altLang="en-US" sz="1524" dirty="0">
                <a:solidFill>
                  <a:schemeClr val="bg1"/>
                </a:solidFill>
                <a:latin typeface="Meiryo UI" panose="020B0604030504040204" pitchFamily="50" charset="-128"/>
                <a:ea typeface="Meiryo UI" panose="020B0604030504040204" pitchFamily="50" charset="-128"/>
              </a:rPr>
              <a:t>）は</a:t>
            </a:r>
            <a:r>
              <a:rPr lang="en-US" altLang="ja-JP" sz="1524" dirty="0">
                <a:solidFill>
                  <a:schemeClr val="bg1"/>
                </a:solidFill>
                <a:latin typeface="Meiryo UI" panose="020B0604030504040204" pitchFamily="50" charset="-128"/>
                <a:ea typeface="Meiryo UI" panose="020B0604030504040204" pitchFamily="50" charset="-128"/>
              </a:rPr>
              <a:t>2025</a:t>
            </a:r>
            <a:r>
              <a:rPr lang="ja-JP" altLang="en-US" sz="1524" dirty="0">
                <a:solidFill>
                  <a:schemeClr val="bg1"/>
                </a:solidFill>
                <a:latin typeface="Meiryo UI" panose="020B0604030504040204" pitchFamily="50" charset="-128"/>
                <a:ea typeface="Meiryo UI" panose="020B0604030504040204" pitchFamily="50" charset="-128"/>
              </a:rPr>
              <a:t>年頃の営業運転開始を目指しているが、運転を担当予定のワシントン州のエナジー・ノースウェスト（</a:t>
            </a:r>
            <a:r>
              <a:rPr lang="en-US" altLang="ja-JP" sz="1524" dirty="0">
                <a:solidFill>
                  <a:schemeClr val="bg1"/>
                </a:solidFill>
                <a:latin typeface="Meiryo UI" panose="020B0604030504040204" pitchFamily="50" charset="-128"/>
                <a:ea typeface="Meiryo UI" panose="020B0604030504040204" pitchFamily="50" charset="-128"/>
              </a:rPr>
              <a:t>EN</a:t>
            </a:r>
            <a:r>
              <a:rPr lang="ja-JP" altLang="en-US" sz="1524" dirty="0">
                <a:solidFill>
                  <a:schemeClr val="bg1"/>
                </a:solidFill>
                <a:latin typeface="Meiryo UI" panose="020B0604030504040204" pitchFamily="50" charset="-128"/>
                <a:ea typeface="Meiryo UI" panose="020B0604030504040204" pitchFamily="50" charset="-128"/>
              </a:rPr>
              <a:t>）社は、同シミュレーターで開発する運転手順や訓練資料などを使って</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の設計や操作に習熟し、実際の営業運転に備える計画。ニュースケール社の</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は、出力</a:t>
            </a:r>
            <a:r>
              <a:rPr lang="en-US" altLang="ja-JP" sz="1524" dirty="0">
                <a:solidFill>
                  <a:schemeClr val="bg1"/>
                </a:solidFill>
                <a:latin typeface="Meiryo UI" panose="020B0604030504040204" pitchFamily="50" charset="-128"/>
                <a:ea typeface="Meiryo UI" panose="020B0604030504040204" pitchFamily="50" charset="-128"/>
              </a:rPr>
              <a:t>5</a:t>
            </a:r>
            <a:r>
              <a:rPr lang="ja-JP" altLang="en-US" sz="1524" dirty="0">
                <a:solidFill>
                  <a:schemeClr val="bg1"/>
                </a:solidFill>
                <a:latin typeface="Meiryo UI" panose="020B0604030504040204" pitchFamily="50" charset="-128"/>
                <a:ea typeface="Meiryo UI" panose="020B0604030504040204" pitchFamily="50" charset="-128"/>
              </a:rPr>
              <a:t>万</a:t>
            </a:r>
            <a:r>
              <a:rPr lang="en-US" altLang="ja-JP" sz="1524" dirty="0">
                <a:solidFill>
                  <a:schemeClr val="bg1"/>
                </a:solidFill>
                <a:latin typeface="Meiryo UI" panose="020B0604030504040204" pitchFamily="50" charset="-128"/>
                <a:ea typeface="Meiryo UI" panose="020B0604030504040204" pitchFamily="50" charset="-128"/>
              </a:rPr>
              <a:t>kW</a:t>
            </a:r>
            <a:r>
              <a:rPr lang="ja-JP" altLang="en-US" sz="1524" dirty="0">
                <a:solidFill>
                  <a:schemeClr val="bg1"/>
                </a:solidFill>
                <a:latin typeface="Meiryo UI" panose="020B0604030504040204" pitchFamily="50" charset="-128"/>
                <a:ea typeface="Meiryo UI" panose="020B0604030504040204" pitchFamily="50" charset="-128"/>
              </a:rPr>
              <a:t>のモジュール統合型</a:t>
            </a:r>
            <a:r>
              <a:rPr lang="en-US" altLang="ja-JP" sz="1524" dirty="0">
                <a:solidFill>
                  <a:schemeClr val="bg1"/>
                </a:solidFill>
                <a:latin typeface="Meiryo UI" panose="020B0604030504040204" pitchFamily="50" charset="-128"/>
                <a:ea typeface="Meiryo UI" panose="020B0604030504040204" pitchFamily="50" charset="-128"/>
              </a:rPr>
              <a:t>PWR</a:t>
            </a:r>
            <a:r>
              <a:rPr lang="ja-JP" altLang="en-US" sz="1524" dirty="0" err="1">
                <a:solidFill>
                  <a:schemeClr val="bg1"/>
                </a:solidFill>
                <a:latin typeface="Meiryo UI" panose="020B0604030504040204" pitchFamily="50" charset="-128"/>
                <a:ea typeface="Meiryo UI" panose="020B0604030504040204" pitchFamily="50" charset="-128"/>
              </a:rPr>
              <a:t>。</a:t>
            </a:r>
            <a:r>
              <a:rPr lang="ja-JP" altLang="en-US" sz="1524" dirty="0">
                <a:solidFill>
                  <a:schemeClr val="bg1"/>
                </a:solidFill>
                <a:latin typeface="Meiryo UI" panose="020B0604030504040204" pitchFamily="50" charset="-128"/>
                <a:ea typeface="Meiryo UI" panose="020B0604030504040204" pitchFamily="50" charset="-128"/>
              </a:rPr>
              <a:t>モジュールを</a:t>
            </a:r>
            <a:r>
              <a:rPr lang="en-US" altLang="ja-JP" sz="1524" dirty="0">
                <a:solidFill>
                  <a:schemeClr val="bg1"/>
                </a:solidFill>
                <a:latin typeface="Meiryo UI" panose="020B0604030504040204" pitchFamily="50" charset="-128"/>
                <a:ea typeface="Meiryo UI" panose="020B0604030504040204" pitchFamily="50" charset="-128"/>
              </a:rPr>
              <a:t>12</a:t>
            </a:r>
            <a:r>
              <a:rPr lang="ja-JP" altLang="en-US" sz="1524" dirty="0">
                <a:solidFill>
                  <a:schemeClr val="bg1"/>
                </a:solidFill>
                <a:latin typeface="Meiryo UI" panose="020B0604030504040204" pitchFamily="50" charset="-128"/>
                <a:ea typeface="Meiryo UI" panose="020B0604030504040204" pitchFamily="50" charset="-128"/>
              </a:rPr>
              <a:t>基連結することで出力を最大</a:t>
            </a:r>
            <a:r>
              <a:rPr lang="en-US" altLang="ja-JP" sz="1524" dirty="0">
                <a:solidFill>
                  <a:schemeClr val="bg1"/>
                </a:solidFill>
                <a:latin typeface="Meiryo UI" panose="020B0604030504040204" pitchFamily="50" charset="-128"/>
                <a:ea typeface="Meiryo UI" panose="020B0604030504040204" pitchFamily="50" charset="-128"/>
              </a:rPr>
              <a:t>60</a:t>
            </a:r>
            <a:r>
              <a:rPr lang="ja-JP" altLang="en-US" sz="1524" dirty="0">
                <a:solidFill>
                  <a:schemeClr val="bg1"/>
                </a:solidFill>
                <a:latin typeface="Meiryo UI" panose="020B0604030504040204" pitchFamily="50" charset="-128"/>
                <a:ea typeface="Meiryo UI" panose="020B0604030504040204" pitchFamily="50" charset="-128"/>
              </a:rPr>
              <a:t>万</a:t>
            </a:r>
            <a:r>
              <a:rPr lang="en-US" altLang="ja-JP" sz="1524" dirty="0">
                <a:solidFill>
                  <a:schemeClr val="bg1"/>
                </a:solidFill>
                <a:latin typeface="Meiryo UI" panose="020B0604030504040204" pitchFamily="50" charset="-128"/>
                <a:ea typeface="Meiryo UI" panose="020B0604030504040204" pitchFamily="50" charset="-128"/>
              </a:rPr>
              <a:t>kW</a:t>
            </a:r>
            <a:r>
              <a:rPr lang="ja-JP" altLang="en-US" sz="1524" dirty="0">
                <a:solidFill>
                  <a:schemeClr val="bg1"/>
                </a:solidFill>
                <a:latin typeface="Meiryo UI" panose="020B0604030504040204" pitchFamily="50" charset="-128"/>
                <a:ea typeface="Meiryo UI" panose="020B0604030504040204" pitchFamily="50" charset="-128"/>
              </a:rPr>
              <a:t>（グロス）まで拡大することが可能であり、同社としては人口</a:t>
            </a:r>
            <a:r>
              <a:rPr lang="en-US" altLang="ja-JP" sz="1524" dirty="0">
                <a:solidFill>
                  <a:schemeClr val="bg1"/>
                </a:solidFill>
                <a:latin typeface="Meiryo UI" panose="020B0604030504040204" pitchFamily="50" charset="-128"/>
                <a:ea typeface="Meiryo UI" panose="020B0604030504040204" pitchFamily="50" charset="-128"/>
              </a:rPr>
              <a:t>50</a:t>
            </a:r>
            <a:r>
              <a:rPr lang="ja-JP" altLang="en-US" sz="1524" dirty="0">
                <a:solidFill>
                  <a:schemeClr val="bg1"/>
                </a:solidFill>
                <a:latin typeface="Meiryo UI" panose="020B0604030504040204" pitchFamily="50" charset="-128"/>
                <a:ea typeface="Meiryo UI" panose="020B0604030504040204" pitchFamily="50" charset="-128"/>
              </a:rPr>
              <a:t>万人規模の市なら十分な出力との認識である。</a:t>
            </a:r>
            <a:r>
              <a:rPr lang="en-US" altLang="ja-JP" sz="1524" dirty="0">
                <a:solidFill>
                  <a:schemeClr val="bg1"/>
                </a:solidFill>
                <a:latin typeface="Meiryo UI" panose="020B0604030504040204" pitchFamily="50" charset="-128"/>
                <a:ea typeface="Meiryo UI" panose="020B0604030504040204" pitchFamily="50" charset="-128"/>
              </a:rPr>
              <a:t>UAMPS</a:t>
            </a:r>
            <a:r>
              <a:rPr lang="ja-JP" altLang="en-US" sz="1524" dirty="0">
                <a:solidFill>
                  <a:schemeClr val="bg1"/>
                </a:solidFill>
                <a:latin typeface="Meiryo UI" panose="020B0604030504040204" pitchFamily="50" charset="-128"/>
                <a:ea typeface="Meiryo UI" panose="020B0604030504040204" pitchFamily="50" charset="-128"/>
              </a:rPr>
              <a:t>はユタ州が本拠地だが、西部</a:t>
            </a:r>
            <a:r>
              <a:rPr lang="en-US" altLang="ja-JP" sz="1524" dirty="0">
                <a:solidFill>
                  <a:schemeClr val="bg1"/>
                </a:solidFill>
                <a:latin typeface="Meiryo UI" panose="020B0604030504040204" pitchFamily="50" charset="-128"/>
                <a:ea typeface="Meiryo UI" panose="020B0604030504040204" pitchFamily="50" charset="-128"/>
              </a:rPr>
              <a:t>8</a:t>
            </a:r>
            <a:r>
              <a:rPr lang="ja-JP" altLang="en-US" sz="1524" dirty="0">
                <a:solidFill>
                  <a:schemeClr val="bg1"/>
                </a:solidFill>
                <a:latin typeface="Meiryo UI" panose="020B0604030504040204" pitchFamily="50" charset="-128"/>
                <a:ea typeface="Meiryo UI" panose="020B0604030504040204" pitchFamily="50" charset="-128"/>
              </a:rPr>
              <a:t>州の地方自治体と共同組合</a:t>
            </a:r>
            <a:r>
              <a:rPr lang="en-US" altLang="ja-JP" sz="1524" dirty="0">
                <a:solidFill>
                  <a:schemeClr val="bg1"/>
                </a:solidFill>
                <a:latin typeface="Meiryo UI" panose="020B0604030504040204" pitchFamily="50" charset="-128"/>
                <a:ea typeface="Meiryo UI" panose="020B0604030504040204" pitchFamily="50" charset="-128"/>
              </a:rPr>
              <a:t>45</a:t>
            </a:r>
            <a:r>
              <a:rPr lang="ja-JP" altLang="en-US" sz="1524" dirty="0">
                <a:solidFill>
                  <a:schemeClr val="bg1"/>
                </a:solidFill>
                <a:latin typeface="Meiryo UI" panose="020B0604030504040204" pitchFamily="50" charset="-128"/>
                <a:ea typeface="Meiryo UI" panose="020B0604030504040204" pitchFamily="50" charset="-128"/>
              </a:rPr>
              <a:t>機関による共同活動組織。</a:t>
            </a:r>
          </a:p>
        </p:txBody>
      </p:sp>
    </p:spTree>
    <p:extLst>
      <p:ext uri="{BB962C8B-B14F-4D97-AF65-F5344CB8AC3E}">
        <p14:creationId xmlns:p14="http://schemas.microsoft.com/office/powerpoint/2010/main" val="6556660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a:t>
            </a:r>
            <a:r>
              <a:rPr lang="en-US" altLang="ja-JP" sz="1524" dirty="0">
                <a:solidFill>
                  <a:schemeClr val="bg1"/>
                </a:solidFill>
                <a:latin typeface="Meiryo UI" panose="020B0604030504040204" pitchFamily="50" charset="-128"/>
                <a:ea typeface="Meiryo UI" panose="020B0604030504040204" pitchFamily="50" charset="-128"/>
              </a:rPr>
              <a:t>4</a:t>
            </a:r>
            <a:r>
              <a:rPr lang="ja-JP" altLang="en-US" sz="1524" dirty="0">
                <a:solidFill>
                  <a:schemeClr val="bg1"/>
                </a:solidFill>
                <a:latin typeface="Meiryo UI" panose="020B0604030504040204" pitchFamily="50" charset="-128"/>
                <a:ea typeface="Meiryo UI" panose="020B0604030504040204" pitchFamily="50" charset="-128"/>
              </a:rPr>
              <a:t>）</a:t>
            </a:r>
          </a:p>
        </p:txBody>
      </p:sp>
      <p:sp>
        <p:nvSpPr>
          <p:cNvPr id="34" name="角丸四角形 33"/>
          <p:cNvSpPr/>
          <p:nvPr/>
        </p:nvSpPr>
        <p:spPr>
          <a:xfrm>
            <a:off x="1295703" y="3512723"/>
            <a:ext cx="9600595" cy="3223263"/>
          </a:xfrm>
          <a:prstGeom prst="roundRect">
            <a:avLst>
              <a:gd name="adj" fmla="val 9887"/>
            </a:avLst>
          </a:prstGeom>
          <a:solidFill>
            <a:srgbClr val="92D05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米エネルギー省（</a:t>
            </a:r>
            <a:r>
              <a:rPr lang="en-US" altLang="ja-JP" sz="1524" dirty="0">
                <a:solidFill>
                  <a:schemeClr val="tx1"/>
                </a:solidFill>
                <a:latin typeface="Meiryo UI" panose="020B0604030504040204" pitchFamily="50" charset="-128"/>
                <a:ea typeface="Meiryo UI" panose="020B0604030504040204" pitchFamily="50" charset="-128"/>
              </a:rPr>
              <a:t>DOE</a:t>
            </a:r>
            <a:r>
              <a:rPr lang="ja-JP" altLang="en-US" sz="1524" dirty="0">
                <a:solidFill>
                  <a:schemeClr val="tx1"/>
                </a:solidFill>
                <a:latin typeface="Meiryo UI" panose="020B0604030504040204" pitchFamily="50" charset="-128"/>
                <a:ea typeface="Meiryo UI" panose="020B0604030504040204" pitchFamily="50" charset="-128"/>
              </a:rPr>
              <a:t>）の原子力局（</a:t>
            </a:r>
            <a:r>
              <a:rPr lang="en-US" altLang="ja-JP" sz="1524" dirty="0">
                <a:solidFill>
                  <a:schemeClr val="tx1"/>
                </a:solidFill>
                <a:latin typeface="Meiryo UI" panose="020B0604030504040204" pitchFamily="50" charset="-128"/>
                <a:ea typeface="Meiryo UI" panose="020B0604030504040204" pitchFamily="50" charset="-128"/>
              </a:rPr>
              <a:t>NE</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6</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26</a:t>
            </a:r>
            <a:r>
              <a:rPr lang="ja-JP" altLang="en-US" sz="1524" dirty="0">
                <a:solidFill>
                  <a:schemeClr val="tx1"/>
                </a:solidFill>
                <a:latin typeface="Meiryo UI" panose="020B0604030504040204" pitchFamily="50" charset="-128"/>
                <a:ea typeface="Meiryo UI" panose="020B0604030504040204" pitchFamily="50" charset="-128"/>
              </a:rPr>
              <a:t>日、民間で開発進められている先進的原子力技術の商業化を支援するため、「原子力の技術革新を加速するゲートウェイ（</a:t>
            </a:r>
            <a:r>
              <a:rPr lang="en-US" altLang="ja-JP" sz="1524" dirty="0">
                <a:solidFill>
                  <a:schemeClr val="tx1"/>
                </a:solidFill>
                <a:latin typeface="Meiryo UI" panose="020B0604030504040204" pitchFamily="50" charset="-128"/>
                <a:ea typeface="Meiryo UI" panose="020B0604030504040204" pitchFamily="50" charset="-128"/>
              </a:rPr>
              <a:t>GAIN</a:t>
            </a:r>
            <a:r>
              <a:rPr lang="ja-JP" altLang="en-US" sz="1524" dirty="0">
                <a:solidFill>
                  <a:schemeClr val="tx1"/>
                </a:solidFill>
                <a:latin typeface="Meiryo UI" panose="020B0604030504040204" pitchFamily="50" charset="-128"/>
                <a:ea typeface="Meiryo UI" panose="020B0604030504040204" pitchFamily="50" charset="-128"/>
              </a:rPr>
              <a:t>）」イニシアチブにおける</a:t>
            </a:r>
            <a:r>
              <a:rPr lang="en-US" altLang="ja-JP" sz="1524" dirty="0">
                <a:solidFill>
                  <a:schemeClr val="tx1"/>
                </a:solidFill>
                <a:latin typeface="Meiryo UI" panose="020B0604030504040204" pitchFamily="50" charset="-128"/>
                <a:ea typeface="Meiryo UI" panose="020B0604030504040204" pitchFamily="50" charset="-128"/>
              </a:rPr>
              <a:t>2</a:t>
            </a:r>
            <a:r>
              <a:rPr lang="ja-JP" altLang="en-US" sz="1524" dirty="0">
                <a:solidFill>
                  <a:schemeClr val="tx1"/>
                </a:solidFill>
                <a:latin typeface="Meiryo UI" panose="020B0604030504040204" pitchFamily="50" charset="-128"/>
                <a:ea typeface="Meiryo UI" panose="020B0604030504040204" pitchFamily="50" charset="-128"/>
              </a:rPr>
              <a:t>回目の支援対象</a:t>
            </a:r>
            <a:r>
              <a:rPr lang="en-US" altLang="ja-JP" sz="1524" dirty="0">
                <a:solidFill>
                  <a:schemeClr val="tx1"/>
                </a:solidFill>
                <a:latin typeface="Meiryo UI" panose="020B0604030504040204" pitchFamily="50" charset="-128"/>
                <a:ea typeface="Meiryo UI" panose="020B0604030504040204" pitchFamily="50" charset="-128"/>
              </a:rPr>
              <a:t>14</a:t>
            </a:r>
            <a:r>
              <a:rPr lang="ja-JP" altLang="en-US" sz="1524" dirty="0">
                <a:solidFill>
                  <a:schemeClr val="tx1"/>
                </a:solidFill>
                <a:latin typeface="Meiryo UI" panose="020B0604030504040204" pitchFamily="50" charset="-128"/>
                <a:ea typeface="Meiryo UI" panose="020B0604030504040204" pitchFamily="50" charset="-128"/>
              </a:rPr>
              <a:t>社に、合計約</a:t>
            </a:r>
            <a:r>
              <a:rPr lang="en-US" altLang="ja-JP" sz="1524" dirty="0">
                <a:solidFill>
                  <a:schemeClr val="tx1"/>
                </a:solidFill>
                <a:latin typeface="Meiryo UI" panose="020B0604030504040204" pitchFamily="50" charset="-128"/>
                <a:ea typeface="Meiryo UI" panose="020B0604030504040204" pitchFamily="50" charset="-128"/>
              </a:rPr>
              <a:t>420</a:t>
            </a:r>
            <a:r>
              <a:rPr lang="ja-JP" altLang="en-US" sz="1524" dirty="0">
                <a:solidFill>
                  <a:schemeClr val="tx1"/>
                </a:solidFill>
                <a:latin typeface="Meiryo UI" panose="020B0604030504040204" pitchFamily="50" charset="-128"/>
                <a:ea typeface="Meiryo UI" panose="020B0604030504040204" pitchFamily="50" charset="-128"/>
              </a:rPr>
              <a:t>万ドル相当のバウチャー（利用権）を交付すると発表した。テレストリアル・エナジー社が開発中の一体型溶融塩炉（</a:t>
            </a:r>
            <a:r>
              <a:rPr lang="en-US" altLang="ja-JP" sz="1524" dirty="0">
                <a:solidFill>
                  <a:schemeClr val="tx1"/>
                </a:solidFill>
                <a:latin typeface="Meiryo UI" panose="020B0604030504040204" pitchFamily="50" charset="-128"/>
                <a:ea typeface="Meiryo UI" panose="020B0604030504040204" pitchFamily="50" charset="-128"/>
              </a:rPr>
              <a:t>IMSR</a:t>
            </a:r>
            <a:r>
              <a:rPr lang="ja-JP" altLang="en-US" sz="1524" dirty="0">
                <a:solidFill>
                  <a:schemeClr val="tx1"/>
                </a:solidFill>
                <a:latin typeface="Meiryo UI" panose="020B0604030504040204" pitchFamily="50" charset="-128"/>
                <a:ea typeface="Meiryo UI" panose="020B0604030504040204" pitchFamily="50" charset="-128"/>
              </a:rPr>
              <a:t>）など、溶融塩関係の技術が大半を占める。交付先に選定された</a:t>
            </a:r>
            <a:r>
              <a:rPr lang="en-US" altLang="ja-JP" sz="1524" dirty="0">
                <a:solidFill>
                  <a:schemeClr val="tx1"/>
                </a:solidFill>
                <a:latin typeface="Meiryo UI" panose="020B0604030504040204" pitchFamily="50" charset="-128"/>
                <a:ea typeface="Meiryo UI" panose="020B0604030504040204" pitchFamily="50" charset="-128"/>
              </a:rPr>
              <a:t>14</a:t>
            </a:r>
            <a:r>
              <a:rPr lang="ja-JP" altLang="en-US" sz="1524" dirty="0">
                <a:solidFill>
                  <a:schemeClr val="tx1"/>
                </a:solidFill>
                <a:latin typeface="Meiryo UI" panose="020B0604030504040204" pitchFamily="50" charset="-128"/>
                <a:ea typeface="Meiryo UI" panose="020B0604030504040204" pitchFamily="50" charset="-128"/>
              </a:rPr>
              <a:t>社それぞれが、様々な分野の先進的原子力技術をカバーするとしており、溶融塩に関する技術は</a:t>
            </a:r>
            <a:r>
              <a:rPr lang="en-US" altLang="ja-JP" sz="1524" dirty="0">
                <a:solidFill>
                  <a:schemeClr val="tx1"/>
                </a:solidFill>
                <a:latin typeface="Meiryo UI" panose="020B0604030504040204" pitchFamily="50" charset="-128"/>
                <a:ea typeface="Meiryo UI" panose="020B0604030504040204" pitchFamily="50" charset="-128"/>
              </a:rPr>
              <a:t>7</a:t>
            </a:r>
            <a:r>
              <a:rPr lang="ja-JP" altLang="en-US" sz="1524" dirty="0">
                <a:solidFill>
                  <a:schemeClr val="tx1"/>
                </a:solidFill>
                <a:latin typeface="Meiryo UI" panose="020B0604030504040204" pitchFamily="50" charset="-128"/>
                <a:ea typeface="Meiryo UI" panose="020B0604030504040204" pitchFamily="50" charset="-128"/>
              </a:rPr>
              <a:t>社が提案。</a:t>
            </a:r>
            <a:endParaRPr lang="en-US" altLang="ja-JP" sz="1524" dirty="0">
              <a:solidFill>
                <a:schemeClr val="tx1"/>
              </a:solidFill>
              <a:latin typeface="Meiryo UI" panose="020B0604030504040204" pitchFamily="50" charset="-128"/>
              <a:ea typeface="Meiryo UI" panose="020B0604030504040204" pitchFamily="50" charset="-128"/>
            </a:endParaRPr>
          </a:p>
          <a:p>
            <a:pPr>
              <a:defRPr/>
            </a:pPr>
            <a:r>
              <a:rPr lang="en-US" altLang="ja-JP" sz="1524" dirty="0">
                <a:solidFill>
                  <a:schemeClr val="tx1"/>
                </a:solidFill>
                <a:latin typeface="Meiryo UI" panose="020B0604030504040204" pitchFamily="50" charset="-128"/>
                <a:ea typeface="Meiryo UI" panose="020B0604030504040204" pitchFamily="50" charset="-128"/>
              </a:rPr>
              <a:t>GAIN</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2015</a:t>
            </a:r>
            <a:r>
              <a:rPr lang="ja-JP" altLang="en-US" sz="1524" dirty="0">
                <a:solidFill>
                  <a:schemeClr val="tx1"/>
                </a:solidFill>
                <a:latin typeface="Meiryo UI" panose="020B0604030504040204" pitchFamily="50" charset="-128"/>
                <a:ea typeface="Meiryo UI" panose="020B0604030504040204" pitchFamily="50" charset="-128"/>
              </a:rPr>
              <a:t>年</a:t>
            </a:r>
            <a:r>
              <a:rPr lang="en-US" altLang="ja-JP" sz="1524" dirty="0">
                <a:solidFill>
                  <a:schemeClr val="tx1"/>
                </a:solidFill>
                <a:latin typeface="Meiryo UI" panose="020B0604030504040204" pitchFamily="50" charset="-128"/>
                <a:ea typeface="Meiryo UI" panose="020B0604030504040204" pitchFamily="50" charset="-128"/>
              </a:rPr>
              <a:t>11</a:t>
            </a:r>
            <a:r>
              <a:rPr lang="ja-JP" altLang="en-US" sz="1524" dirty="0">
                <a:solidFill>
                  <a:schemeClr val="tx1"/>
                </a:solidFill>
                <a:latin typeface="Meiryo UI" panose="020B0604030504040204" pitchFamily="50" charset="-128"/>
                <a:ea typeface="Meiryo UI" panose="020B0604030504040204" pitchFamily="50" charset="-128"/>
              </a:rPr>
              <a:t>月、パリで国連気候変動枠組条約・締約国会議（</a:t>
            </a:r>
            <a:r>
              <a:rPr lang="en-US" altLang="ja-JP" sz="1524" dirty="0">
                <a:solidFill>
                  <a:schemeClr val="tx1"/>
                </a:solidFill>
                <a:latin typeface="Meiryo UI" panose="020B0604030504040204" pitchFamily="50" charset="-128"/>
                <a:ea typeface="Meiryo UI" panose="020B0604030504040204" pitchFamily="50" charset="-128"/>
              </a:rPr>
              <a:t>COP</a:t>
            </a:r>
            <a:r>
              <a:rPr lang="ja-JP" altLang="en-US" sz="1524" dirty="0">
                <a:solidFill>
                  <a:schemeClr val="tx1"/>
                </a:solidFill>
                <a:latin typeface="Meiryo UI" panose="020B0604030504040204" pitchFamily="50" charset="-128"/>
                <a:ea typeface="Meiryo UI" panose="020B0604030504040204" pitchFamily="50" charset="-128"/>
              </a:rPr>
              <a:t>）が開催されるのに先だち、オバマ政権が原子力をクリーン･エネルギー戦略の重要な構成要素と認めた上で、世界的な低炭素経済への移行を米国が牽引する目的で創設。</a:t>
            </a:r>
            <a:endParaRPr lang="en-US" altLang="ja-JP" sz="1524" dirty="0">
              <a:solidFill>
                <a:schemeClr val="tx1"/>
              </a:solidFill>
              <a:latin typeface="Meiryo UI" panose="020B0604030504040204" pitchFamily="50" charset="-128"/>
              <a:ea typeface="Meiryo UI" panose="020B0604030504040204" pitchFamily="50" charset="-128"/>
            </a:endParaRPr>
          </a:p>
          <a:p>
            <a:pPr>
              <a:defRPr/>
            </a:pPr>
            <a:r>
              <a:rPr lang="ja-JP" altLang="en-US" sz="1524" dirty="0">
                <a:solidFill>
                  <a:schemeClr val="tx1"/>
                </a:solidFill>
                <a:latin typeface="Meiryo UI" panose="020B0604030504040204" pitchFamily="50" charset="-128"/>
                <a:ea typeface="Meiryo UI" panose="020B0604030504040204" pitchFamily="50" charset="-128"/>
              </a:rPr>
              <a:t>対象技術の詳細としては燃料の物理特性や熱水力学、機器開発、廃棄物の再処理、塩化物、フッ化物塩などを挙げた。</a:t>
            </a:r>
            <a:r>
              <a:rPr lang="en-US" altLang="ja-JP" sz="1524" dirty="0">
                <a:solidFill>
                  <a:schemeClr val="tx1"/>
                </a:solidFill>
                <a:latin typeface="Meiryo UI" panose="020B0604030504040204" pitchFamily="50" charset="-128"/>
                <a:ea typeface="Meiryo UI" panose="020B0604030504040204" pitchFamily="50" charset="-128"/>
              </a:rPr>
              <a:t>5</a:t>
            </a:r>
            <a:r>
              <a:rPr lang="ja-JP" altLang="en-US" sz="1524" dirty="0">
                <a:solidFill>
                  <a:schemeClr val="tx1"/>
                </a:solidFill>
                <a:latin typeface="Meiryo UI" panose="020B0604030504040204" pitchFamily="50" charset="-128"/>
                <a:ea typeface="Meiryo UI" panose="020B0604030504040204" pitchFamily="50" charset="-128"/>
              </a:rPr>
              <a:t>社が実施する軽水炉関連の技術開発は既存原子炉と</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に関するもので、廃棄物の再処理、</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の熱水力学、受動的安全性、プラントの健全性モニタリングが含まれる。また、</a:t>
            </a:r>
            <a:r>
              <a:rPr lang="en-US" altLang="ja-JP" sz="1524" dirty="0">
                <a:solidFill>
                  <a:schemeClr val="tx1"/>
                </a:solidFill>
                <a:latin typeface="Meiryo UI" panose="020B0604030504040204" pitchFamily="50" charset="-128"/>
                <a:ea typeface="Meiryo UI" panose="020B0604030504040204" pitchFamily="50" charset="-128"/>
              </a:rPr>
              <a:t>3</a:t>
            </a:r>
            <a:r>
              <a:rPr lang="ja-JP" altLang="en-US" sz="1524" dirty="0">
                <a:solidFill>
                  <a:schemeClr val="tx1"/>
                </a:solidFill>
                <a:latin typeface="Meiryo UI" panose="020B0604030504040204" pitchFamily="50" charset="-128"/>
                <a:ea typeface="Meiryo UI" panose="020B0604030504040204" pitchFamily="50" charset="-128"/>
              </a:rPr>
              <a:t>社は金属冷却高速炉概念の商業化を目指しており、そのための規制／許認可支援やナトリウム冷却炉、鉛ビスマス冷却炉の開発に対して支援が行われる。このほか、モデリングとシミュレーション関係の作業や先進的なデジタル式計測制御（</a:t>
            </a:r>
            <a:r>
              <a:rPr lang="en-US" altLang="ja-JP" sz="1524" dirty="0">
                <a:solidFill>
                  <a:schemeClr val="tx1"/>
                </a:solidFill>
                <a:latin typeface="Meiryo UI" panose="020B0604030504040204" pitchFamily="50" charset="-128"/>
                <a:ea typeface="Meiryo UI" panose="020B0604030504040204" pitchFamily="50" charset="-128"/>
              </a:rPr>
              <a:t>I&amp;C</a:t>
            </a:r>
            <a:r>
              <a:rPr lang="ja-JP" altLang="en-US" sz="1524" dirty="0">
                <a:solidFill>
                  <a:schemeClr val="tx1"/>
                </a:solidFill>
                <a:latin typeface="Meiryo UI" panose="020B0604030504040204" pitchFamily="50" charset="-128"/>
                <a:ea typeface="Meiryo UI" panose="020B0604030504040204" pitchFamily="50" charset="-128"/>
              </a:rPr>
              <a:t>）系技術が支援対象に選定されている。</a:t>
            </a:r>
          </a:p>
        </p:txBody>
      </p:sp>
      <p:sp>
        <p:nvSpPr>
          <p:cNvPr id="36" name="角丸四角形 35"/>
          <p:cNvSpPr/>
          <p:nvPr/>
        </p:nvSpPr>
        <p:spPr>
          <a:xfrm>
            <a:off x="1295703" y="1917190"/>
            <a:ext cx="9600595" cy="1511810"/>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524" dirty="0">
                <a:solidFill>
                  <a:schemeClr val="tx1"/>
                </a:solidFill>
                <a:latin typeface="Meiryo UI" panose="020B0604030504040204" pitchFamily="50" charset="-128"/>
                <a:ea typeface="Meiryo UI" panose="020B0604030504040204" pitchFamily="50" charset="-128"/>
              </a:rPr>
              <a:t>GE</a:t>
            </a:r>
            <a:r>
              <a:rPr lang="ja-JP" altLang="en-US" sz="1524" dirty="0">
                <a:solidFill>
                  <a:schemeClr val="tx1"/>
                </a:solidFill>
                <a:latin typeface="Meiryo UI" panose="020B0604030504040204" pitchFamily="50" charset="-128"/>
                <a:ea typeface="Meiryo UI" panose="020B0604030504040204" pitchFamily="50" charset="-128"/>
              </a:rPr>
              <a:t>日立ニュークリア・エナジー（</a:t>
            </a:r>
            <a:r>
              <a:rPr lang="en-US" altLang="ja-JP" sz="1524" dirty="0">
                <a:solidFill>
                  <a:schemeClr val="tx1"/>
                </a:solidFill>
                <a:latin typeface="Meiryo UI" panose="020B0604030504040204" pitchFamily="50" charset="-128"/>
                <a:ea typeface="Meiryo UI" panose="020B0604030504040204" pitchFamily="50" charset="-128"/>
              </a:rPr>
              <a:t>GEH</a:t>
            </a:r>
            <a:r>
              <a:rPr lang="ja-JP" altLang="en-US" sz="1524" dirty="0">
                <a:solidFill>
                  <a:schemeClr val="tx1"/>
                </a:solidFill>
                <a:latin typeface="Meiryo UI" panose="020B0604030504040204" pitchFamily="50" charset="-128"/>
                <a:ea typeface="Meiryo UI" panose="020B0604030504040204" pitchFamily="50" charset="-128"/>
              </a:rPr>
              <a:t>）社と米国最大の原子力発電事業者であるエクセロン社を含む米国企業</a:t>
            </a:r>
            <a:r>
              <a:rPr lang="en-US" altLang="ja-JP" sz="1524" dirty="0">
                <a:solidFill>
                  <a:schemeClr val="tx1"/>
                </a:solidFill>
                <a:latin typeface="Meiryo UI" panose="020B0604030504040204" pitchFamily="50" charset="-128"/>
                <a:ea typeface="Meiryo UI" panose="020B0604030504040204" pitchFamily="50" charset="-128"/>
              </a:rPr>
              <a:t>5</a:t>
            </a:r>
            <a:r>
              <a:rPr lang="ja-JP" altLang="en-US" sz="1524" dirty="0">
                <a:solidFill>
                  <a:schemeClr val="tx1"/>
                </a:solidFill>
                <a:latin typeface="Meiryo UI" panose="020B0604030504040204" pitchFamily="50" charset="-128"/>
                <a:ea typeface="Meiryo UI" panose="020B0604030504040204" pitchFamily="50" charset="-128"/>
              </a:rPr>
              <a:t>社は</a:t>
            </a:r>
            <a:r>
              <a:rPr lang="en-US" altLang="ja-JP" sz="1524" dirty="0">
                <a:solidFill>
                  <a:schemeClr val="tx1"/>
                </a:solidFill>
                <a:latin typeface="Meiryo UI" panose="020B0604030504040204" pitchFamily="50" charset="-128"/>
                <a:ea typeface="Meiryo UI" panose="020B0604030504040204" pitchFamily="50" charset="-128"/>
              </a:rPr>
              <a:t>6</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a:t>
            </a:r>
            <a:r>
              <a:rPr lang="ja-JP" altLang="en-US" sz="1524" dirty="0">
                <a:solidFill>
                  <a:schemeClr val="tx1"/>
                </a:solidFill>
                <a:latin typeface="Meiryo UI" panose="020B0604030504040204" pitchFamily="50" charset="-128"/>
                <a:ea typeface="Meiryo UI" panose="020B0604030504040204" pitchFamily="50" charset="-128"/>
              </a:rPr>
              <a:t>日、</a:t>
            </a:r>
            <a:r>
              <a:rPr lang="en-US" altLang="ja-JP" sz="1524" b="1" dirty="0">
                <a:solidFill>
                  <a:schemeClr val="tx1"/>
                </a:solidFill>
                <a:latin typeface="Meiryo UI" panose="020B0604030504040204" pitchFamily="50" charset="-128"/>
                <a:ea typeface="Meiryo UI" panose="020B0604030504040204" pitchFamily="50" charset="-128"/>
              </a:rPr>
              <a:t>GEH</a:t>
            </a:r>
            <a:r>
              <a:rPr lang="ja-JP" altLang="en-US" sz="1524" b="1" dirty="0">
                <a:solidFill>
                  <a:schemeClr val="tx1"/>
                </a:solidFill>
                <a:latin typeface="Meiryo UI" panose="020B0604030504040204" pitchFamily="50" charset="-128"/>
                <a:ea typeface="Meiryo UI" panose="020B0604030504040204" pitchFamily="50" charset="-128"/>
              </a:rPr>
              <a:t>社製「</a:t>
            </a:r>
            <a:r>
              <a:rPr lang="en-US" altLang="ja-JP" sz="1524" b="1" dirty="0">
                <a:solidFill>
                  <a:schemeClr val="tx1"/>
                </a:solidFill>
                <a:latin typeface="Meiryo UI" panose="020B0604030504040204" pitchFamily="50" charset="-128"/>
                <a:ea typeface="Meiryo UI" panose="020B0604030504040204" pitchFamily="50" charset="-128"/>
              </a:rPr>
              <a:t>PRISM</a:t>
            </a:r>
            <a:r>
              <a:rPr lang="ja-JP" altLang="en-US" sz="1524" b="1" dirty="0">
                <a:solidFill>
                  <a:schemeClr val="tx1"/>
                </a:solidFill>
                <a:latin typeface="Meiryo UI" panose="020B0604030504040204" pitchFamily="50" charset="-128"/>
                <a:ea typeface="Meiryo UI" panose="020B0604030504040204" pitchFamily="50" charset="-128"/>
              </a:rPr>
              <a:t>」原子炉の将来的な商業化に向けた許認可の取得で協力するため、チーム結成協定を締結</a:t>
            </a:r>
            <a:r>
              <a:rPr lang="ja-JP" altLang="en-US" sz="1524" dirty="0">
                <a:solidFill>
                  <a:schemeClr val="tx1"/>
                </a:solidFill>
                <a:latin typeface="Meiryo UI" panose="020B0604030504040204" pitchFamily="50" charset="-128"/>
                <a:ea typeface="Meiryo UI" panose="020B0604030504040204" pitchFamily="50" charset="-128"/>
              </a:rPr>
              <a:t>した。出力約</a:t>
            </a:r>
            <a:r>
              <a:rPr lang="en-US" altLang="ja-JP" sz="1524" dirty="0">
                <a:solidFill>
                  <a:schemeClr val="tx1"/>
                </a:solidFill>
                <a:latin typeface="Meiryo UI" panose="020B0604030504040204" pitchFamily="50" charset="-128"/>
                <a:ea typeface="Meiryo UI" panose="020B0604030504040204" pitchFamily="50" charset="-128"/>
              </a:rPr>
              <a:t>30</a:t>
            </a:r>
            <a:r>
              <a:rPr lang="ja-JP" altLang="en-US" sz="1524" dirty="0">
                <a:solidFill>
                  <a:schemeClr val="tx1"/>
                </a:solidFill>
                <a:latin typeface="Meiryo UI" panose="020B0604030504040204" pitchFamily="50" charset="-128"/>
                <a:ea typeface="Meiryo UI" panose="020B0604030504040204" pitchFamily="50" charset="-128"/>
              </a:rPr>
              <a:t>万</a:t>
            </a:r>
            <a:r>
              <a:rPr lang="en-US" altLang="ja-JP" sz="1524" dirty="0">
                <a:solidFill>
                  <a:schemeClr val="tx1"/>
                </a:solidFill>
                <a:latin typeface="Meiryo UI" panose="020B0604030504040204" pitchFamily="50" charset="-128"/>
                <a:ea typeface="Meiryo UI" panose="020B0604030504040204" pitchFamily="50" charset="-128"/>
              </a:rPr>
              <a:t>kW</a:t>
            </a:r>
            <a:r>
              <a:rPr lang="ja-JP" altLang="en-US" sz="1524" dirty="0">
                <a:solidFill>
                  <a:schemeClr val="tx1"/>
                </a:solidFill>
                <a:latin typeface="Meiryo UI" panose="020B0604030504040204" pitchFamily="50" charset="-128"/>
                <a:ea typeface="Meiryo UI" panose="020B0604030504040204" pitchFamily="50" charset="-128"/>
              </a:rPr>
              <a:t>の「</a:t>
            </a:r>
            <a:r>
              <a:rPr lang="en-US" altLang="ja-JP" sz="1524" dirty="0">
                <a:solidFill>
                  <a:schemeClr val="tx1"/>
                </a:solidFill>
                <a:latin typeface="Meiryo UI" panose="020B0604030504040204" pitchFamily="50" charset="-128"/>
                <a:ea typeface="Meiryo UI" panose="020B0604030504040204" pitchFamily="50" charset="-128"/>
              </a:rPr>
              <a:t>PRISM</a:t>
            </a:r>
            <a:r>
              <a:rPr lang="ja-JP" altLang="en-US" sz="1524" dirty="0">
                <a:solidFill>
                  <a:schemeClr val="tx1"/>
                </a:solidFill>
                <a:latin typeface="Meiryo UI" panose="020B0604030504040204" pitchFamily="50" charset="-128"/>
                <a:ea typeface="Meiryo UI" panose="020B0604030504040204" pitchFamily="50" charset="-128"/>
              </a:rPr>
              <a:t>」はナトリウム冷却方式の</a:t>
            </a:r>
            <a:r>
              <a:rPr lang="ja-JP" altLang="en-US" sz="1524" b="1" dirty="0">
                <a:solidFill>
                  <a:schemeClr val="tx1"/>
                </a:solidFill>
                <a:latin typeface="Meiryo UI" panose="020B0604030504040204" pitchFamily="50" charset="-128"/>
                <a:ea typeface="Meiryo UI" panose="020B0604030504040204" pitchFamily="50" charset="-128"/>
              </a:rPr>
              <a:t>小型モジュール高速炉で、プルトニウムなど超ウラン元素の燃焼消費により核燃料サイクルを完成させることに重点を置いた設計</a:t>
            </a:r>
            <a:r>
              <a:rPr lang="ja-JP" altLang="en-US" sz="1524" dirty="0">
                <a:solidFill>
                  <a:schemeClr val="tx1"/>
                </a:solidFill>
                <a:latin typeface="Meiryo UI" panose="020B0604030504040204" pitchFamily="50" charset="-128"/>
                <a:ea typeface="Meiryo UI" panose="020B0604030504040204" pitchFamily="50" charset="-128"/>
              </a:rPr>
              <a:t>。</a:t>
            </a:r>
            <a:r>
              <a:rPr lang="en-US" altLang="ja-JP" sz="1524" dirty="0">
                <a:solidFill>
                  <a:schemeClr val="tx1"/>
                </a:solidFill>
                <a:latin typeface="Meiryo UI" panose="020B0604030504040204" pitchFamily="50" charset="-128"/>
                <a:ea typeface="Meiryo UI" panose="020B0604030504040204" pitchFamily="50" charset="-128"/>
              </a:rPr>
              <a:t>GEH</a:t>
            </a:r>
            <a:r>
              <a:rPr lang="ja-JP" altLang="en-US" sz="1524" dirty="0">
                <a:solidFill>
                  <a:schemeClr val="tx1"/>
                </a:solidFill>
                <a:latin typeface="Meiryo UI" panose="020B0604030504040204" pitchFamily="50" charset="-128"/>
                <a:ea typeface="Meiryo UI" panose="020B0604030504040204" pitchFamily="50" charset="-128"/>
              </a:rPr>
              <a:t>社は昨年</a:t>
            </a:r>
            <a:r>
              <a:rPr lang="en-US" altLang="ja-JP" sz="1524" dirty="0">
                <a:solidFill>
                  <a:schemeClr val="tx1"/>
                </a:solidFill>
                <a:latin typeface="Meiryo UI" panose="020B0604030504040204" pitchFamily="50" charset="-128"/>
                <a:ea typeface="Meiryo UI" panose="020B0604030504040204" pitchFamily="50" charset="-128"/>
              </a:rPr>
              <a:t>10</a:t>
            </a:r>
            <a:r>
              <a:rPr lang="ja-JP" altLang="en-US" sz="1524" dirty="0">
                <a:solidFill>
                  <a:schemeClr val="tx1"/>
                </a:solidFill>
                <a:latin typeface="Meiryo UI" panose="020B0604030504040204" pitchFamily="50" charset="-128"/>
                <a:ea typeface="Meiryo UI" panose="020B0604030504040204" pitchFamily="50" charset="-128"/>
              </a:rPr>
              <a:t>月、原子力発電事業者のサザン・ニュークリア社との協力で、「</a:t>
            </a:r>
            <a:r>
              <a:rPr lang="en-US" altLang="ja-JP" sz="1524" dirty="0">
                <a:solidFill>
                  <a:schemeClr val="tx1"/>
                </a:solidFill>
                <a:latin typeface="Meiryo UI" panose="020B0604030504040204" pitchFamily="50" charset="-128"/>
                <a:ea typeface="Meiryo UI" panose="020B0604030504040204" pitchFamily="50" charset="-128"/>
              </a:rPr>
              <a:t>PRISM</a:t>
            </a:r>
            <a:r>
              <a:rPr lang="ja-JP" altLang="en-US" sz="1524" dirty="0">
                <a:solidFill>
                  <a:schemeClr val="tx1"/>
                </a:solidFill>
                <a:latin typeface="Meiryo UI" panose="020B0604030504040204" pitchFamily="50" charset="-128"/>
                <a:ea typeface="Meiryo UI" panose="020B0604030504040204" pitchFamily="50" charset="-128"/>
              </a:rPr>
              <a:t>」を含む先進原子炉の開発と許認可の検討を進めることで合意したほか、今年</a:t>
            </a:r>
            <a:r>
              <a:rPr lang="en-US" altLang="ja-JP" sz="1524" dirty="0">
                <a:solidFill>
                  <a:schemeClr val="tx1"/>
                </a:solidFill>
                <a:latin typeface="Meiryo UI" panose="020B0604030504040204" pitchFamily="50" charset="-128"/>
                <a:ea typeface="Meiryo UI" panose="020B0604030504040204" pitchFamily="50" charset="-128"/>
              </a:rPr>
              <a:t>1</a:t>
            </a:r>
            <a:r>
              <a:rPr lang="ja-JP" altLang="en-US" sz="1524" dirty="0">
                <a:solidFill>
                  <a:schemeClr val="tx1"/>
                </a:solidFill>
                <a:latin typeface="Meiryo UI" panose="020B0604030504040204" pitchFamily="50" charset="-128"/>
                <a:ea typeface="Meiryo UI" panose="020B0604030504040204" pitchFamily="50" charset="-128"/>
              </a:rPr>
              <a:t>月には「</a:t>
            </a:r>
            <a:r>
              <a:rPr lang="en-US" altLang="ja-JP" sz="1524" dirty="0">
                <a:solidFill>
                  <a:schemeClr val="tx1"/>
                </a:solidFill>
                <a:latin typeface="Meiryo UI" panose="020B0604030504040204" pitchFamily="50" charset="-128"/>
                <a:ea typeface="Meiryo UI" panose="020B0604030504040204" pitchFamily="50" charset="-128"/>
              </a:rPr>
              <a:t>PRISM</a:t>
            </a:r>
            <a:r>
              <a:rPr lang="ja-JP" altLang="en-US" sz="1524" dirty="0">
                <a:solidFill>
                  <a:schemeClr val="tx1"/>
                </a:solidFill>
                <a:latin typeface="Meiryo UI" panose="020B0604030504040204" pitchFamily="50" charset="-128"/>
                <a:ea typeface="Meiryo UI" panose="020B0604030504040204" pitchFamily="50" charset="-128"/>
              </a:rPr>
              <a:t>」の最新概念設計を規制手続にかける準備が整ったと発表した。</a:t>
            </a:r>
          </a:p>
        </p:txBody>
      </p:sp>
      <p:sp>
        <p:nvSpPr>
          <p:cNvPr id="37" name="角丸四角形 36"/>
          <p:cNvSpPr/>
          <p:nvPr/>
        </p:nvSpPr>
        <p:spPr>
          <a:xfrm>
            <a:off x="1295703" y="504464"/>
            <a:ext cx="9600595" cy="1347218"/>
          </a:xfrm>
          <a:prstGeom prst="roundRect">
            <a:avLst>
              <a:gd name="adj" fmla="val 9920"/>
            </a:avLst>
          </a:prstGeom>
          <a:solidFill>
            <a:srgbClr val="00206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米エネルギー省（</a:t>
            </a:r>
            <a:r>
              <a:rPr lang="en-US" altLang="ja-JP" sz="1524" dirty="0">
                <a:solidFill>
                  <a:schemeClr val="bg1"/>
                </a:solidFill>
                <a:latin typeface="Meiryo UI" panose="020B0604030504040204" pitchFamily="50" charset="-128"/>
                <a:ea typeface="Meiryo UI" panose="020B0604030504040204" pitchFamily="50" charset="-128"/>
              </a:rPr>
              <a:t>DOE</a:t>
            </a:r>
            <a:r>
              <a:rPr lang="ja-JP" altLang="en-US" sz="1524" dirty="0">
                <a:solidFill>
                  <a:schemeClr val="bg1"/>
                </a:solidFill>
                <a:latin typeface="Meiryo UI" panose="020B0604030504040204" pitchFamily="50" charset="-128"/>
                <a:ea typeface="Meiryo UI" panose="020B0604030504040204" pitchFamily="50" charset="-128"/>
              </a:rPr>
              <a:t>）は</a:t>
            </a:r>
            <a:r>
              <a:rPr lang="en-US" altLang="ja-JP" sz="1524" dirty="0">
                <a:solidFill>
                  <a:schemeClr val="bg1"/>
                </a:solidFill>
                <a:latin typeface="Meiryo UI" panose="020B0604030504040204" pitchFamily="50" charset="-128"/>
                <a:ea typeface="Meiryo UI" panose="020B0604030504040204" pitchFamily="50" charset="-128"/>
              </a:rPr>
              <a:t>6</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14</a:t>
            </a:r>
            <a:r>
              <a:rPr lang="ja-JP" altLang="en-US" sz="1524" dirty="0">
                <a:solidFill>
                  <a:schemeClr val="bg1"/>
                </a:solidFill>
                <a:latin typeface="Meiryo UI" panose="020B0604030504040204" pitchFamily="50" charset="-128"/>
                <a:ea typeface="Meiryo UI" panose="020B0604030504040204" pitchFamily="50" charset="-128"/>
              </a:rPr>
              <a:t>日、国内</a:t>
            </a:r>
            <a:r>
              <a:rPr lang="en-US" altLang="ja-JP" sz="1524" dirty="0">
                <a:solidFill>
                  <a:schemeClr val="bg1"/>
                </a:solidFill>
                <a:latin typeface="Meiryo UI" panose="020B0604030504040204" pitchFamily="50" charset="-128"/>
                <a:ea typeface="Meiryo UI" panose="020B0604030504040204" pitchFamily="50" charset="-128"/>
              </a:rPr>
              <a:t>28</a:t>
            </a:r>
            <a:r>
              <a:rPr lang="ja-JP" altLang="en-US" sz="1524" dirty="0">
                <a:solidFill>
                  <a:schemeClr val="bg1"/>
                </a:solidFill>
                <a:latin typeface="Meiryo UI" panose="020B0604030504040204" pitchFamily="50" charset="-128"/>
                <a:ea typeface="Meiryo UI" panose="020B0604030504040204" pitchFamily="50" charset="-128"/>
              </a:rPr>
              <a:t>州の大学や国立研究所等における先進的な原子力研究、関係施設の共用、分野横断的技術開発、およびインフラ整備などへの</a:t>
            </a:r>
            <a:r>
              <a:rPr lang="en-US" altLang="ja-JP" sz="1524" dirty="0">
                <a:solidFill>
                  <a:schemeClr val="bg1"/>
                </a:solidFill>
                <a:latin typeface="Meiryo UI" panose="020B0604030504040204" pitchFamily="50" charset="-128"/>
                <a:ea typeface="Meiryo UI" panose="020B0604030504040204" pitchFamily="50" charset="-128"/>
              </a:rPr>
              <a:t>2017</a:t>
            </a:r>
            <a:r>
              <a:rPr lang="ja-JP" altLang="en-US" sz="1524" dirty="0">
                <a:solidFill>
                  <a:schemeClr val="bg1"/>
                </a:solidFill>
                <a:latin typeface="Meiryo UI" panose="020B0604030504040204" pitchFamily="50" charset="-128"/>
                <a:ea typeface="Meiryo UI" panose="020B0604030504040204" pitchFamily="50" charset="-128"/>
              </a:rPr>
              <a:t>会計年度分補助金として、合計</a:t>
            </a:r>
            <a:r>
              <a:rPr lang="en-US" altLang="ja-JP" sz="1524" dirty="0">
                <a:solidFill>
                  <a:schemeClr val="bg1"/>
                </a:solidFill>
                <a:latin typeface="Meiryo UI" panose="020B0604030504040204" pitchFamily="50" charset="-128"/>
                <a:ea typeface="Meiryo UI" panose="020B0604030504040204" pitchFamily="50" charset="-128"/>
              </a:rPr>
              <a:t>6600</a:t>
            </a:r>
            <a:r>
              <a:rPr lang="ja-JP" altLang="en-US" sz="1524" dirty="0">
                <a:solidFill>
                  <a:schemeClr val="bg1"/>
                </a:solidFill>
                <a:latin typeface="Meiryo UI" panose="020B0604030504040204" pitchFamily="50" charset="-128"/>
                <a:ea typeface="Meiryo UI" panose="020B0604030504040204" pitchFamily="50" charset="-128"/>
              </a:rPr>
              <a:t>万ドル以上を支給すると発表した。</a:t>
            </a:r>
            <a:r>
              <a:rPr lang="en-US" altLang="ja-JP" sz="1524" dirty="0">
                <a:solidFill>
                  <a:schemeClr val="bg1"/>
                </a:solidFill>
                <a:latin typeface="Meiryo UI" panose="020B0604030504040204" pitchFamily="50" charset="-128"/>
                <a:ea typeface="Meiryo UI" panose="020B0604030504040204" pitchFamily="50" charset="-128"/>
              </a:rPr>
              <a:t>2016</a:t>
            </a:r>
            <a:r>
              <a:rPr lang="ja-JP" altLang="en-US" sz="1524" dirty="0">
                <a:solidFill>
                  <a:schemeClr val="bg1"/>
                </a:solidFill>
                <a:latin typeface="Meiryo UI" panose="020B0604030504040204" pitchFamily="50" charset="-128"/>
                <a:ea typeface="Meiryo UI" panose="020B0604030504040204" pitchFamily="50" charset="-128"/>
              </a:rPr>
              <a:t>年</a:t>
            </a:r>
            <a:r>
              <a:rPr lang="en-US" altLang="ja-JP" sz="1524" dirty="0">
                <a:solidFill>
                  <a:schemeClr val="bg1"/>
                </a:solidFill>
                <a:latin typeface="Meiryo UI" panose="020B0604030504040204" pitchFamily="50" charset="-128"/>
                <a:ea typeface="Meiryo UI" panose="020B0604030504040204" pitchFamily="50" charset="-128"/>
              </a:rPr>
              <a:t>10</a:t>
            </a:r>
            <a:r>
              <a:rPr lang="ja-JP" altLang="en-US" sz="1524" dirty="0">
                <a:solidFill>
                  <a:schemeClr val="bg1"/>
                </a:solidFill>
                <a:latin typeface="Meiryo UI" panose="020B0604030504040204" pitchFamily="50" charset="-128"/>
                <a:ea typeface="Meiryo UI" panose="020B0604030504040204" pitchFamily="50" charset="-128"/>
              </a:rPr>
              <a:t>月から今年</a:t>
            </a:r>
            <a:r>
              <a:rPr lang="en-US" altLang="ja-JP" sz="1524" dirty="0">
                <a:solidFill>
                  <a:schemeClr val="bg1"/>
                </a:solidFill>
                <a:latin typeface="Meiryo UI" panose="020B0604030504040204" pitchFamily="50" charset="-128"/>
                <a:ea typeface="Meiryo UI" panose="020B0604030504040204" pitchFamily="50" charset="-128"/>
              </a:rPr>
              <a:t>9</a:t>
            </a:r>
            <a:r>
              <a:rPr lang="ja-JP" altLang="en-US" sz="1524" dirty="0">
                <a:solidFill>
                  <a:schemeClr val="bg1"/>
                </a:solidFill>
                <a:latin typeface="Meiryo UI" panose="020B0604030504040204" pitchFamily="50" charset="-128"/>
                <a:ea typeface="Meiryo UI" panose="020B0604030504040204" pitchFamily="50" charset="-128"/>
              </a:rPr>
              <a:t>月までの年度の補助金交付対象として選定されたのは、合計</a:t>
            </a:r>
            <a:r>
              <a:rPr lang="en-US" altLang="ja-JP" sz="1524" dirty="0">
                <a:solidFill>
                  <a:schemeClr val="bg1"/>
                </a:solidFill>
                <a:latin typeface="Meiryo UI" panose="020B0604030504040204" pitchFamily="50" charset="-128"/>
                <a:ea typeface="Meiryo UI" panose="020B0604030504040204" pitchFamily="50" charset="-128"/>
              </a:rPr>
              <a:t>86</a:t>
            </a:r>
            <a:r>
              <a:rPr lang="ja-JP" altLang="en-US" sz="1524" dirty="0">
                <a:solidFill>
                  <a:schemeClr val="bg1"/>
                </a:solidFill>
                <a:latin typeface="Meiryo UI" panose="020B0604030504040204" pitchFamily="50" charset="-128"/>
                <a:ea typeface="Meiryo UI" panose="020B0604030504040204" pitchFamily="50" charset="-128"/>
              </a:rPr>
              <a:t>のプロジェクト。全米トップクラスの大学の科学・エンジニアリング関係学部や学生に、民生用原子力分野で革新的技術やソリューションを開発する機会を提供し、原子力研究における米国のリーダー的立場を維持するのが目的。</a:t>
            </a:r>
          </a:p>
        </p:txBody>
      </p:sp>
    </p:spTree>
    <p:extLst>
      <p:ext uri="{BB962C8B-B14F-4D97-AF65-F5344CB8AC3E}">
        <p14:creationId xmlns:p14="http://schemas.microsoft.com/office/powerpoint/2010/main" val="5004084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a:t>
            </a:r>
            <a:r>
              <a:rPr lang="en-US" altLang="ja-JP" sz="1524" dirty="0">
                <a:solidFill>
                  <a:schemeClr val="bg1"/>
                </a:solidFill>
                <a:latin typeface="Meiryo UI" panose="020B0604030504040204" pitchFamily="50" charset="-128"/>
                <a:ea typeface="Meiryo UI" panose="020B0604030504040204" pitchFamily="50" charset="-128"/>
              </a:rPr>
              <a:t>5</a:t>
            </a:r>
            <a:r>
              <a:rPr lang="ja-JP" altLang="en-US" sz="1524" dirty="0">
                <a:solidFill>
                  <a:schemeClr val="bg1"/>
                </a:solidFill>
                <a:latin typeface="Meiryo UI" panose="020B0604030504040204" pitchFamily="50" charset="-128"/>
                <a:ea typeface="Meiryo UI" panose="020B0604030504040204" pitchFamily="50" charset="-128"/>
              </a:rPr>
              <a:t>）</a:t>
            </a:r>
          </a:p>
        </p:txBody>
      </p:sp>
      <p:sp>
        <p:nvSpPr>
          <p:cNvPr id="34" name="角丸四角形 33"/>
          <p:cNvSpPr/>
          <p:nvPr/>
        </p:nvSpPr>
        <p:spPr>
          <a:xfrm>
            <a:off x="1295703" y="4094764"/>
            <a:ext cx="9600595" cy="2694609"/>
          </a:xfrm>
          <a:prstGeom prst="roundRect">
            <a:avLst>
              <a:gd name="adj" fmla="val 9887"/>
            </a:avLst>
          </a:prstGeom>
          <a:solidFill>
            <a:srgbClr val="7030A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ホルテック・インターナショナル社は</a:t>
            </a:r>
            <a:r>
              <a:rPr lang="en-US" altLang="ja-JP" sz="1524" dirty="0">
                <a:solidFill>
                  <a:schemeClr val="bg1"/>
                </a:solidFill>
                <a:latin typeface="Meiryo UI" panose="020B0604030504040204" pitchFamily="50" charset="-128"/>
                <a:ea typeface="Meiryo UI" panose="020B0604030504040204" pitchFamily="50" charset="-128"/>
              </a:rPr>
              <a:t>7</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17</a:t>
            </a:r>
            <a:r>
              <a:rPr lang="ja-JP" altLang="en-US" sz="1524" dirty="0">
                <a:solidFill>
                  <a:schemeClr val="bg1"/>
                </a:solidFill>
                <a:latin typeface="Meiryo UI" panose="020B0604030504040204" pitchFamily="50" charset="-128"/>
                <a:ea typeface="Meiryo UI" panose="020B0604030504040204" pitchFamily="50" charset="-128"/>
              </a:rPr>
              <a:t>日、</a:t>
            </a:r>
            <a:r>
              <a:rPr lang="en-US" altLang="ja-JP" sz="1524" dirty="0">
                <a:solidFill>
                  <a:schemeClr val="bg1"/>
                </a:solidFill>
                <a:latin typeface="Meiryo UI" panose="020B0604030504040204" pitchFamily="50" charset="-128"/>
                <a:ea typeface="Meiryo UI" panose="020B0604030504040204" pitchFamily="50" charset="-128"/>
              </a:rPr>
              <a:t>2010</a:t>
            </a:r>
            <a:r>
              <a:rPr lang="ja-JP" altLang="en-US" sz="1524" dirty="0">
                <a:solidFill>
                  <a:schemeClr val="bg1"/>
                </a:solidFill>
                <a:latin typeface="Meiryo UI" panose="020B0604030504040204" pitchFamily="50" charset="-128"/>
                <a:ea typeface="Meiryo UI" panose="020B0604030504040204" pitchFamily="50" charset="-128"/>
              </a:rPr>
              <a:t>年後半に開発を始めた</a:t>
            </a:r>
            <a:r>
              <a:rPr lang="ja-JP" altLang="en-US" sz="1524" b="1" dirty="0">
                <a:solidFill>
                  <a:schemeClr val="bg1"/>
                </a:solidFill>
                <a:latin typeface="Meiryo UI" panose="020B0604030504040204" pitchFamily="50" charset="-128"/>
                <a:ea typeface="Meiryo UI" panose="020B0604030504040204" pitchFamily="50" charset="-128"/>
              </a:rPr>
              <a:t>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」を世界中で建設していくため、カナダの</a:t>
            </a:r>
            <a:r>
              <a:rPr lang="en-US" altLang="ja-JP" sz="1524" b="1" dirty="0">
                <a:solidFill>
                  <a:schemeClr val="bg1"/>
                </a:solidFill>
                <a:latin typeface="Meiryo UI" panose="020B0604030504040204" pitchFamily="50" charset="-128"/>
                <a:ea typeface="Meiryo UI" panose="020B0604030504040204" pitchFamily="50" charset="-128"/>
              </a:rPr>
              <a:t>SNC</a:t>
            </a:r>
            <a:r>
              <a:rPr lang="ja-JP" altLang="en-US" sz="1524" b="1" dirty="0">
                <a:solidFill>
                  <a:schemeClr val="bg1"/>
                </a:solidFill>
                <a:latin typeface="Meiryo UI" panose="020B0604030504040204" pitchFamily="50" charset="-128"/>
                <a:ea typeface="Meiryo UI" panose="020B0604030504040204" pitchFamily="50" charset="-128"/>
              </a:rPr>
              <a:t>ラバリン社とチーム協力していくことになったと発表</a:t>
            </a:r>
            <a:r>
              <a:rPr lang="ja-JP" altLang="en-US" sz="1524" dirty="0">
                <a:solidFill>
                  <a:schemeClr val="bg1"/>
                </a:solidFill>
                <a:latin typeface="Meiryo UI" panose="020B0604030504040204" pitchFamily="50" charset="-128"/>
                <a:ea typeface="Meiryo UI" panose="020B0604030504040204" pitchFamily="50" charset="-128"/>
              </a:rPr>
              <a:t>した。</a:t>
            </a:r>
            <a:r>
              <a:rPr lang="en-US" altLang="ja-JP" sz="1524" dirty="0">
                <a:solidFill>
                  <a:schemeClr val="bg1"/>
                </a:solidFill>
                <a:latin typeface="Meiryo UI" panose="020B0604030504040204" pitchFamily="50" charset="-128"/>
                <a:ea typeface="Meiryo UI" panose="020B0604030504040204" pitchFamily="50" charset="-128"/>
              </a:rPr>
              <a:t>SNC</a:t>
            </a:r>
            <a:r>
              <a:rPr lang="ja-JP" altLang="en-US" sz="1524" dirty="0">
                <a:solidFill>
                  <a:schemeClr val="bg1"/>
                </a:solidFill>
                <a:latin typeface="Meiryo UI" panose="020B0604030504040204" pitchFamily="50" charset="-128"/>
                <a:ea typeface="Meiryo UI" panose="020B0604030504040204" pitchFamily="50" charset="-128"/>
              </a:rPr>
              <a:t>ラバリン社は</a:t>
            </a:r>
            <a:r>
              <a:rPr lang="en-US" altLang="ja-JP" sz="1524" dirty="0">
                <a:solidFill>
                  <a:schemeClr val="bg1"/>
                </a:solidFill>
                <a:latin typeface="Meiryo UI" panose="020B0604030504040204" pitchFamily="50" charset="-128"/>
                <a:ea typeface="Meiryo UI" panose="020B0604030504040204" pitchFamily="50" charset="-128"/>
              </a:rPr>
              <a:t>2011</a:t>
            </a:r>
            <a:r>
              <a:rPr lang="ja-JP" altLang="en-US" sz="1524" dirty="0">
                <a:solidFill>
                  <a:schemeClr val="bg1"/>
                </a:solidFill>
                <a:latin typeface="Meiryo UI" panose="020B0604030504040204" pitchFamily="50" charset="-128"/>
                <a:ea typeface="Meiryo UI" panose="020B0604030504040204" pitchFamily="50" charset="-128"/>
              </a:rPr>
              <a:t>年にカナダ原子力公社（</a:t>
            </a:r>
            <a:r>
              <a:rPr lang="en-US" altLang="ja-JP" sz="1524" dirty="0">
                <a:solidFill>
                  <a:schemeClr val="bg1"/>
                </a:solidFill>
                <a:latin typeface="Meiryo UI" panose="020B0604030504040204" pitchFamily="50" charset="-128"/>
                <a:ea typeface="Meiryo UI" panose="020B0604030504040204" pitchFamily="50" charset="-128"/>
              </a:rPr>
              <a:t>AECL</a:t>
            </a:r>
            <a:r>
              <a:rPr lang="ja-JP" altLang="en-US" sz="1524" dirty="0">
                <a:solidFill>
                  <a:schemeClr val="bg1"/>
                </a:solidFill>
                <a:latin typeface="Meiryo UI" panose="020B0604030504040204" pitchFamily="50" charset="-128"/>
                <a:ea typeface="Meiryo UI" panose="020B0604030504040204" pitchFamily="50" charset="-128"/>
              </a:rPr>
              <a:t>）の商用原子炉部門を買収した大手エンジニアリング・建設企業で、カナダ型加圧重水炉（</a:t>
            </a:r>
            <a:r>
              <a:rPr lang="en-US" altLang="ja-JP" sz="1524" dirty="0">
                <a:solidFill>
                  <a:schemeClr val="bg1"/>
                </a:solidFill>
                <a:latin typeface="Meiryo UI" panose="020B0604030504040204" pitchFamily="50" charset="-128"/>
                <a:ea typeface="Meiryo UI" panose="020B0604030504040204" pitchFamily="50" charset="-128"/>
              </a:rPr>
              <a:t>CANDU</a:t>
            </a:r>
            <a:r>
              <a:rPr lang="ja-JP" altLang="en-US" sz="1524" dirty="0">
                <a:solidFill>
                  <a:schemeClr val="bg1"/>
                </a:solidFill>
                <a:latin typeface="Meiryo UI" panose="020B0604030504040204" pitchFamily="50" charset="-128"/>
                <a:ea typeface="Meiryo UI" panose="020B0604030504040204" pitchFamily="50" charset="-128"/>
              </a:rPr>
              <a:t>炉）の開発権と販売権を保有。</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の開発では、米国内で</a:t>
            </a:r>
            <a:r>
              <a:rPr lang="en-US" altLang="ja-JP" sz="1524" b="1" dirty="0">
                <a:solidFill>
                  <a:schemeClr val="bg1"/>
                </a:solidFill>
                <a:latin typeface="Meiryo UI" panose="020B0604030504040204" pitchFamily="50" charset="-128"/>
                <a:ea typeface="Meiryo UI" panose="020B0604030504040204" pitchFamily="50" charset="-128"/>
              </a:rPr>
              <a:t>3</a:t>
            </a:r>
            <a:r>
              <a:rPr lang="ja-JP" altLang="en-US" sz="1524" b="1" dirty="0">
                <a:solidFill>
                  <a:schemeClr val="bg1"/>
                </a:solidFill>
                <a:latin typeface="Meiryo UI" panose="020B0604030504040204" pitchFamily="50" charset="-128"/>
                <a:ea typeface="Meiryo UI" panose="020B0604030504040204" pitchFamily="50" charset="-128"/>
              </a:rPr>
              <a:t>基の商業炉を運転する</a:t>
            </a:r>
            <a:r>
              <a:rPr lang="en-US" altLang="ja-JP" sz="1524" b="1" dirty="0">
                <a:solidFill>
                  <a:schemeClr val="bg1"/>
                </a:solidFill>
                <a:latin typeface="Meiryo UI" panose="020B0604030504040204" pitchFamily="50" charset="-128"/>
                <a:ea typeface="Meiryo UI" panose="020B0604030504040204" pitchFamily="50" charset="-128"/>
              </a:rPr>
              <a:t>PSEG</a:t>
            </a:r>
            <a:r>
              <a:rPr lang="ja-JP" altLang="en-US" sz="1524" b="1" dirty="0">
                <a:solidFill>
                  <a:schemeClr val="bg1"/>
                </a:solidFill>
                <a:latin typeface="Meiryo UI" panose="020B0604030504040204" pitchFamily="50" charset="-128"/>
                <a:ea typeface="Meiryo UI" panose="020B0604030504040204" pitchFamily="50" charset="-128"/>
              </a:rPr>
              <a:t>社が</a:t>
            </a:r>
            <a:r>
              <a:rPr lang="en-US" altLang="ja-JP" sz="1524" b="1" dirty="0">
                <a:solidFill>
                  <a:schemeClr val="bg1"/>
                </a:solidFill>
                <a:latin typeface="Meiryo UI" panose="020B0604030504040204" pitchFamily="50" charset="-128"/>
                <a:ea typeface="Meiryo UI" panose="020B0604030504040204" pitchFamily="50" charset="-128"/>
              </a:rPr>
              <a:t>2013</a:t>
            </a:r>
            <a:r>
              <a:rPr lang="ja-JP" altLang="en-US" sz="1524" b="1" dirty="0">
                <a:solidFill>
                  <a:schemeClr val="bg1"/>
                </a:solidFill>
                <a:latin typeface="Meiryo UI" panose="020B0604030504040204" pitchFamily="50" charset="-128"/>
                <a:ea typeface="Meiryo UI" panose="020B0604030504040204" pitchFamily="50" charset="-128"/>
              </a:rPr>
              <a:t>年から原子炉の運転や運転員の訓練などの面で技術的知見を提供しているほか、三菱電機の米国子会社（</a:t>
            </a:r>
            <a:r>
              <a:rPr lang="en-US" altLang="ja-JP" sz="1524" b="1" dirty="0">
                <a:solidFill>
                  <a:schemeClr val="bg1"/>
                </a:solidFill>
                <a:latin typeface="Meiryo UI" panose="020B0604030504040204" pitchFamily="50" charset="-128"/>
                <a:ea typeface="Meiryo UI" panose="020B0604030504040204" pitchFamily="50" charset="-128"/>
              </a:rPr>
              <a:t>MEPPI</a:t>
            </a:r>
            <a:r>
              <a:rPr lang="ja-JP" altLang="en-US" sz="1524" b="1" dirty="0">
                <a:solidFill>
                  <a:schemeClr val="bg1"/>
                </a:solidFill>
                <a:latin typeface="Meiryo UI" panose="020B0604030504040204" pitchFamily="50" charset="-128"/>
                <a:ea typeface="Meiryo UI" panose="020B0604030504040204" pitchFamily="50" charset="-128"/>
              </a:rPr>
              <a:t>）が</a:t>
            </a:r>
            <a:r>
              <a:rPr lang="en-US" altLang="ja-JP" sz="1524" b="1" dirty="0">
                <a:solidFill>
                  <a:schemeClr val="bg1"/>
                </a:solidFill>
                <a:latin typeface="Meiryo UI" panose="020B0604030504040204" pitchFamily="50" charset="-128"/>
                <a:ea typeface="Meiryo UI" panose="020B0604030504040204" pitchFamily="50" charset="-128"/>
              </a:rPr>
              <a:t>2015</a:t>
            </a:r>
            <a:r>
              <a:rPr lang="ja-JP" altLang="en-US" sz="1524" b="1" dirty="0">
                <a:solidFill>
                  <a:schemeClr val="bg1"/>
                </a:solidFill>
                <a:latin typeface="Meiryo UI" panose="020B0604030504040204" pitchFamily="50" charset="-128"/>
                <a:ea typeface="Meiryo UI" panose="020B0604030504040204" pitchFamily="50" charset="-128"/>
              </a:rPr>
              <a:t>年から専用の計測制御（</a:t>
            </a:r>
            <a:r>
              <a:rPr lang="en-US" altLang="ja-JP" sz="1524" b="1" dirty="0">
                <a:solidFill>
                  <a:schemeClr val="bg1"/>
                </a:solidFill>
                <a:latin typeface="Meiryo UI" panose="020B0604030504040204" pitchFamily="50" charset="-128"/>
                <a:ea typeface="Meiryo UI" panose="020B0604030504040204" pitchFamily="50" charset="-128"/>
              </a:rPr>
              <a:t>I&amp;C</a:t>
            </a:r>
            <a:r>
              <a:rPr lang="ja-JP" altLang="en-US" sz="1524" b="1" dirty="0">
                <a:solidFill>
                  <a:schemeClr val="bg1"/>
                </a:solidFill>
                <a:latin typeface="Meiryo UI" panose="020B0604030504040204" pitchFamily="50" charset="-128"/>
                <a:ea typeface="Meiryo UI" panose="020B0604030504040204" pitchFamily="50" charset="-128"/>
              </a:rPr>
              <a:t>）系の開発で協力中</a:t>
            </a:r>
            <a:r>
              <a:rPr lang="ja-JP" altLang="en-US" sz="1524" dirty="0">
                <a:solidFill>
                  <a:schemeClr val="bg1"/>
                </a:solidFill>
                <a:latin typeface="Meiryo UI" panose="020B0604030504040204" pitchFamily="50" charset="-128"/>
                <a:ea typeface="Meiryo UI" panose="020B0604030504040204" pitchFamily="50" charset="-128"/>
              </a:rPr>
              <a:t>となっている。</a:t>
            </a:r>
          </a:p>
          <a:p>
            <a:pPr>
              <a:defRPr/>
            </a:pPr>
            <a:r>
              <a:rPr lang="ja-JP" altLang="en-US" sz="1524" dirty="0">
                <a:solidFill>
                  <a:schemeClr val="bg1"/>
                </a:solidFill>
                <a:latin typeface="Meiryo UI" panose="020B0604030504040204" pitchFamily="50" charset="-128"/>
                <a:ea typeface="Meiryo UI" panose="020B0604030504040204" pitchFamily="50" charset="-128"/>
              </a:rPr>
              <a:t>　ホルテック社の</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は、燃料に低濃縮ウランを使用し電気出力</a:t>
            </a:r>
            <a:r>
              <a:rPr lang="en-US" altLang="ja-JP" sz="1524" b="1" dirty="0">
                <a:solidFill>
                  <a:schemeClr val="bg1"/>
                </a:solidFill>
                <a:latin typeface="Meiryo UI" panose="020B0604030504040204" pitchFamily="50" charset="-128"/>
                <a:ea typeface="Meiryo UI" panose="020B0604030504040204" pitchFamily="50" charset="-128"/>
              </a:rPr>
              <a:t>16</a:t>
            </a:r>
            <a:r>
              <a:rPr lang="ja-JP" altLang="en-US" sz="1524" b="1" dirty="0">
                <a:solidFill>
                  <a:schemeClr val="bg1"/>
                </a:solidFill>
                <a:latin typeface="Meiryo UI" panose="020B0604030504040204" pitchFamily="50" charset="-128"/>
                <a:ea typeface="Meiryo UI" panose="020B0604030504040204" pitchFamily="50" charset="-128"/>
              </a:rPr>
              <a:t>万</a:t>
            </a:r>
            <a:r>
              <a:rPr lang="en-US" altLang="ja-JP" sz="1524" b="1" dirty="0">
                <a:solidFill>
                  <a:schemeClr val="bg1"/>
                </a:solidFill>
                <a:latin typeface="Meiryo UI" panose="020B0604030504040204" pitchFamily="50" charset="-128"/>
                <a:ea typeface="Meiryo UI" panose="020B0604030504040204" pitchFamily="50" charset="-128"/>
              </a:rPr>
              <a:t>kW</a:t>
            </a:r>
            <a:r>
              <a:rPr lang="ja-JP" altLang="en-US" sz="1524" b="1" dirty="0">
                <a:solidFill>
                  <a:schemeClr val="bg1"/>
                </a:solidFill>
                <a:latin typeface="Meiryo UI" panose="020B0604030504040204" pitchFamily="50" charset="-128"/>
                <a:ea typeface="Meiryo UI" panose="020B0604030504040204" pitchFamily="50" charset="-128"/>
              </a:rPr>
              <a:t>の</a:t>
            </a:r>
            <a:r>
              <a:rPr lang="en-US" altLang="ja-JP" sz="1524" b="1" dirty="0">
                <a:solidFill>
                  <a:schemeClr val="bg1"/>
                </a:solidFill>
                <a:latin typeface="Meiryo UI" panose="020B0604030504040204" pitchFamily="50" charset="-128"/>
                <a:ea typeface="Meiryo UI" panose="020B0604030504040204" pitchFamily="50" charset="-128"/>
              </a:rPr>
              <a:t>PWR</a:t>
            </a:r>
            <a:r>
              <a:rPr lang="ja-JP" altLang="en-US" sz="1524" dirty="0" err="1">
                <a:solidFill>
                  <a:schemeClr val="bg1"/>
                </a:solidFill>
                <a:latin typeface="Meiryo UI" panose="020B0604030504040204" pitchFamily="50" charset="-128"/>
                <a:ea typeface="Meiryo UI" panose="020B0604030504040204" pitchFamily="50" charset="-128"/>
              </a:rPr>
              <a:t>。</a:t>
            </a:r>
            <a:r>
              <a:rPr lang="ja-JP" altLang="en-US" sz="1524" dirty="0">
                <a:solidFill>
                  <a:schemeClr val="bg1"/>
                </a:solidFill>
                <a:latin typeface="Meiryo UI" panose="020B0604030504040204" pitchFamily="50" charset="-128"/>
                <a:ea typeface="Meiryo UI" panose="020B0604030504040204" pitchFamily="50" charset="-128"/>
              </a:rPr>
              <a:t>高圧送電線を必要としないので、水の供給や敷地が限られた遠隔地域でも柔軟性のある利用が可能。また、最も過酷な事故に耐え得るよう実用的な革新的技術と実証済みの技術をバランス良く組み合わせており、ポンプやモーターなどの動的機器の代わりに重力を利用した受動的安全系を装備。人的介入や追加電源がなくても原子炉を停止させ、無期限に冷却することができるとしている。</a:t>
            </a:r>
          </a:p>
          <a:p>
            <a:pPr>
              <a:defRPr/>
            </a:pPr>
            <a:endParaRPr lang="ja-JP" altLang="en-US" sz="1524" dirty="0">
              <a:solidFill>
                <a:schemeClr val="bg1"/>
              </a:solidFill>
              <a:latin typeface="Meiryo UI" panose="020B0604030504040204" pitchFamily="50" charset="-128"/>
              <a:ea typeface="Meiryo UI" panose="020B0604030504040204" pitchFamily="50" charset="-128"/>
            </a:endParaRPr>
          </a:p>
        </p:txBody>
      </p:sp>
      <p:sp>
        <p:nvSpPr>
          <p:cNvPr id="36" name="角丸四角形 35"/>
          <p:cNvSpPr/>
          <p:nvPr/>
        </p:nvSpPr>
        <p:spPr>
          <a:xfrm>
            <a:off x="1295703" y="1917190"/>
            <a:ext cx="9600595" cy="2112065"/>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カナダで</a:t>
            </a:r>
            <a:r>
              <a:rPr lang="ja-JP" altLang="en-US" sz="1524" b="1" dirty="0">
                <a:solidFill>
                  <a:schemeClr val="tx1"/>
                </a:solidFill>
                <a:latin typeface="Meiryo UI" panose="020B0604030504040204" pitchFamily="50" charset="-128"/>
                <a:ea typeface="Meiryo UI" panose="020B0604030504040204" pitchFamily="50" charset="-128"/>
              </a:rPr>
              <a:t>小型の一体型溶融塩炉（</a:t>
            </a:r>
            <a:r>
              <a:rPr lang="en-US" altLang="ja-JP" sz="1524" b="1" dirty="0">
                <a:solidFill>
                  <a:schemeClr val="tx1"/>
                </a:solidFill>
                <a:latin typeface="Meiryo UI" panose="020B0604030504040204" pitchFamily="50" charset="-128"/>
                <a:ea typeface="Meiryo UI" panose="020B0604030504040204" pitchFamily="50" charset="-128"/>
              </a:rPr>
              <a:t>IMSR</a:t>
            </a:r>
            <a:r>
              <a:rPr lang="ja-JP" altLang="en-US" sz="1524" b="1" dirty="0">
                <a:solidFill>
                  <a:schemeClr val="tx1"/>
                </a:solidFill>
                <a:latin typeface="Meiryo UI" panose="020B0604030504040204" pitchFamily="50" charset="-128"/>
                <a:ea typeface="Meiryo UI" panose="020B0604030504040204" pitchFamily="50" charset="-128"/>
              </a:rPr>
              <a:t>）を独自に開発するテレストリアル・エナジー社</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6</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19</a:t>
            </a:r>
            <a:r>
              <a:rPr lang="ja-JP" altLang="en-US" sz="1524" dirty="0">
                <a:solidFill>
                  <a:schemeClr val="tx1"/>
                </a:solidFill>
                <a:latin typeface="Meiryo UI" panose="020B0604030504040204" pitchFamily="50" charset="-128"/>
                <a:ea typeface="Meiryo UI" panose="020B0604030504040204" pitchFamily="50" charset="-128"/>
              </a:rPr>
              <a:t>日、商業用初号機の建設地点をカナダ原子力研究所（</a:t>
            </a:r>
            <a:r>
              <a:rPr lang="en-US" altLang="ja-JP" sz="1524" dirty="0">
                <a:solidFill>
                  <a:schemeClr val="tx1"/>
                </a:solidFill>
                <a:latin typeface="Meiryo UI" panose="020B0604030504040204" pitchFamily="50" charset="-128"/>
                <a:ea typeface="Meiryo UI" panose="020B0604030504040204" pitchFamily="50" charset="-128"/>
              </a:rPr>
              <a:t>CNL</a:t>
            </a:r>
            <a:r>
              <a:rPr lang="ja-JP" altLang="en-US" sz="1524" dirty="0">
                <a:solidFill>
                  <a:schemeClr val="tx1"/>
                </a:solidFill>
                <a:latin typeface="Meiryo UI" panose="020B0604030504040204" pitchFamily="50" charset="-128"/>
                <a:ea typeface="Meiryo UI" panose="020B0604030504040204" pitchFamily="50" charset="-128"/>
              </a:rPr>
              <a:t>）所有のサイト内で特定するため、</a:t>
            </a:r>
            <a:r>
              <a:rPr lang="en-US" altLang="ja-JP" sz="1524" dirty="0">
                <a:solidFill>
                  <a:schemeClr val="tx1"/>
                </a:solidFill>
                <a:latin typeface="Meiryo UI" panose="020B0604030504040204" pitchFamily="50" charset="-128"/>
                <a:ea typeface="Meiryo UI" panose="020B0604030504040204" pitchFamily="50" charset="-128"/>
              </a:rPr>
              <a:t>CNL</a:t>
            </a:r>
            <a:r>
              <a:rPr lang="ja-JP" altLang="en-US" sz="1524" dirty="0">
                <a:solidFill>
                  <a:schemeClr val="tx1"/>
                </a:solidFill>
                <a:latin typeface="Meiryo UI" panose="020B0604030504040204" pitchFamily="50" charset="-128"/>
                <a:ea typeface="Meiryo UI" panose="020B0604030504040204" pitchFamily="50" charset="-128"/>
              </a:rPr>
              <a:t>がフィージビリティ・スタディを開始したと発表。</a:t>
            </a:r>
            <a:r>
              <a:rPr lang="en-US" altLang="ja-JP" sz="1524" dirty="0">
                <a:solidFill>
                  <a:schemeClr val="tx1"/>
                </a:solidFill>
                <a:latin typeface="Meiryo UI" panose="020B0604030504040204" pitchFamily="50" charset="-128"/>
                <a:ea typeface="Meiryo UI" panose="020B0604030504040204" pitchFamily="50" charset="-128"/>
              </a:rPr>
              <a:t>2020</a:t>
            </a:r>
            <a:r>
              <a:rPr lang="ja-JP" altLang="en-US" sz="1524" dirty="0">
                <a:solidFill>
                  <a:schemeClr val="tx1"/>
                </a:solidFill>
                <a:latin typeface="Meiryo UI" panose="020B0604030504040204" pitchFamily="50" charset="-128"/>
                <a:ea typeface="Meiryo UI" panose="020B0604030504040204" pitchFamily="50" charset="-128"/>
              </a:rPr>
              <a:t>年代の</a:t>
            </a:r>
            <a:r>
              <a:rPr lang="en-US" altLang="ja-JP" sz="1524" dirty="0">
                <a:solidFill>
                  <a:schemeClr val="tx1"/>
                </a:solidFill>
                <a:latin typeface="Meiryo UI" panose="020B0604030504040204" pitchFamily="50" charset="-128"/>
                <a:ea typeface="Meiryo UI" panose="020B0604030504040204" pitchFamily="50" charset="-128"/>
              </a:rPr>
              <a:t>IMSR</a:t>
            </a:r>
            <a:r>
              <a:rPr lang="ja-JP" altLang="en-US" sz="1524" dirty="0">
                <a:solidFill>
                  <a:schemeClr val="tx1"/>
                </a:solidFill>
                <a:latin typeface="Meiryo UI" panose="020B0604030504040204" pitchFamily="50" charset="-128"/>
                <a:ea typeface="Meiryo UI" panose="020B0604030504040204" pitchFamily="50" charset="-128"/>
              </a:rPr>
              <a:t>建設を目標に、オンタリオ州にある</a:t>
            </a:r>
            <a:r>
              <a:rPr lang="en-US" altLang="ja-JP" sz="1524" dirty="0">
                <a:solidFill>
                  <a:schemeClr val="tx1"/>
                </a:solidFill>
                <a:latin typeface="Meiryo UI" panose="020B0604030504040204" pitchFamily="50" charset="-128"/>
                <a:ea typeface="Meiryo UI" panose="020B0604030504040204" pitchFamily="50" charset="-128"/>
              </a:rPr>
              <a:t>CNL</a:t>
            </a:r>
            <a:r>
              <a:rPr lang="ja-JP" altLang="en-US" sz="1524" dirty="0">
                <a:solidFill>
                  <a:schemeClr val="tx1"/>
                </a:solidFill>
                <a:latin typeface="Meiryo UI" panose="020B0604030504040204" pitchFamily="50" charset="-128"/>
                <a:ea typeface="Meiryo UI" panose="020B0604030504040204" pitchFamily="50" charset="-128"/>
              </a:rPr>
              <a:t>のチョークリバー研究所など、建設に適した地点の特定プロセスを共同で実施する。</a:t>
            </a:r>
            <a:r>
              <a:rPr lang="ja-JP" altLang="en-US" sz="1524" b="1" dirty="0">
                <a:solidFill>
                  <a:schemeClr val="tx1"/>
                </a:solidFill>
                <a:latin typeface="Meiryo UI" panose="020B0604030504040204" pitchFamily="50" charset="-128"/>
                <a:ea typeface="Meiryo UI" panose="020B0604030504040204" pitchFamily="50" charset="-128"/>
              </a:rPr>
              <a:t>溶融塩炉は燃料として、溶融塩にトリウムなどを混合した液体を使用</a:t>
            </a:r>
            <a:r>
              <a:rPr lang="ja-JP" altLang="en-US" sz="1524" dirty="0">
                <a:solidFill>
                  <a:schemeClr val="tx1"/>
                </a:solidFill>
                <a:latin typeface="Meiryo UI" panose="020B0604030504040204" pitchFamily="50" charset="-128"/>
                <a:ea typeface="Meiryo UI" panose="020B0604030504040204" pitchFamily="50" charset="-128"/>
              </a:rPr>
              <a:t>。テレストリアル社の</a:t>
            </a:r>
            <a:r>
              <a:rPr lang="en-US" altLang="ja-JP" sz="1524" dirty="0">
                <a:solidFill>
                  <a:schemeClr val="tx1"/>
                </a:solidFill>
                <a:latin typeface="Meiryo UI" panose="020B0604030504040204" pitchFamily="50" charset="-128"/>
                <a:ea typeface="Meiryo UI" panose="020B0604030504040204" pitchFamily="50" charset="-128"/>
              </a:rPr>
              <a:t>IMSR</a:t>
            </a:r>
            <a:r>
              <a:rPr lang="ja-JP" altLang="en-US" sz="1524" dirty="0">
                <a:solidFill>
                  <a:schemeClr val="tx1"/>
                </a:solidFill>
                <a:latin typeface="Meiryo UI" panose="020B0604030504040204" pitchFamily="50" charset="-128"/>
                <a:ea typeface="Meiryo UI" panose="020B0604030504040204" pitchFamily="50" charset="-128"/>
              </a:rPr>
              <a:t>は、出力</a:t>
            </a:r>
            <a:r>
              <a:rPr lang="en-US" altLang="ja-JP" sz="1524" dirty="0">
                <a:solidFill>
                  <a:schemeClr val="tx1"/>
                </a:solidFill>
                <a:latin typeface="Meiryo UI" panose="020B0604030504040204" pitchFamily="50" charset="-128"/>
                <a:ea typeface="Meiryo UI" panose="020B0604030504040204" pitchFamily="50" charset="-128"/>
              </a:rPr>
              <a:t>2.9</a:t>
            </a:r>
            <a:r>
              <a:rPr lang="ja-JP" altLang="en-US" sz="1524" dirty="0">
                <a:solidFill>
                  <a:schemeClr val="tx1"/>
                </a:solidFill>
                <a:latin typeface="Meiryo UI" panose="020B0604030504040204" pitchFamily="50" charset="-128"/>
                <a:ea typeface="Meiryo UI" panose="020B0604030504040204" pitchFamily="50" charset="-128"/>
              </a:rPr>
              <a:t>万</a:t>
            </a:r>
            <a:r>
              <a:rPr lang="en-US" altLang="ja-JP" sz="1524" dirty="0">
                <a:solidFill>
                  <a:schemeClr val="tx1"/>
                </a:solidFill>
                <a:latin typeface="Meiryo UI" panose="020B0604030504040204" pitchFamily="50" charset="-128"/>
                <a:ea typeface="Meiryo UI" panose="020B0604030504040204" pitchFamily="50" charset="-128"/>
              </a:rPr>
              <a:t>kW</a:t>
            </a:r>
            <a:r>
              <a:rPr lang="ja-JP" altLang="en-US" sz="1524" dirty="0">
                <a:solidFill>
                  <a:schemeClr val="tx1"/>
                </a:solidFill>
                <a:latin typeface="Meiryo UI" panose="020B0604030504040204" pitchFamily="50" charset="-128"/>
                <a:ea typeface="Meiryo UI" panose="020B0604030504040204" pitchFamily="50" charset="-128"/>
              </a:rPr>
              <a:t>～</a:t>
            </a:r>
            <a:r>
              <a:rPr lang="en-US" altLang="ja-JP" sz="1524" dirty="0">
                <a:solidFill>
                  <a:schemeClr val="tx1"/>
                </a:solidFill>
                <a:latin typeface="Meiryo UI" panose="020B0604030504040204" pitchFamily="50" charset="-128"/>
                <a:ea typeface="Meiryo UI" panose="020B0604030504040204" pitchFamily="50" charset="-128"/>
              </a:rPr>
              <a:t>29</a:t>
            </a:r>
            <a:r>
              <a:rPr lang="ja-JP" altLang="en-US" sz="1524" dirty="0">
                <a:solidFill>
                  <a:schemeClr val="tx1"/>
                </a:solidFill>
                <a:latin typeface="Meiryo UI" panose="020B0604030504040204" pitchFamily="50" charset="-128"/>
                <a:ea typeface="Meiryo UI" panose="020B0604030504040204" pitchFamily="50" charset="-128"/>
              </a:rPr>
              <a:t>万</a:t>
            </a:r>
            <a:r>
              <a:rPr lang="en-US" altLang="ja-JP" sz="1524" dirty="0">
                <a:solidFill>
                  <a:schemeClr val="tx1"/>
                </a:solidFill>
                <a:latin typeface="Meiryo UI" panose="020B0604030504040204" pitchFamily="50" charset="-128"/>
                <a:ea typeface="Meiryo UI" panose="020B0604030504040204" pitchFamily="50" charset="-128"/>
              </a:rPr>
              <a:t>kW</a:t>
            </a:r>
            <a:r>
              <a:rPr lang="ja-JP" altLang="en-US" sz="1524" dirty="0">
                <a:solidFill>
                  <a:schemeClr val="tx1"/>
                </a:solidFill>
                <a:latin typeface="Meiryo UI" panose="020B0604030504040204" pitchFamily="50" charset="-128"/>
                <a:ea typeface="Meiryo UI" panose="020B0604030504040204" pitchFamily="50" charset="-128"/>
              </a:rPr>
              <a:t>まで</a:t>
            </a:r>
            <a:r>
              <a:rPr lang="en-US" altLang="ja-JP" sz="1524" dirty="0">
                <a:solidFill>
                  <a:schemeClr val="tx1"/>
                </a:solidFill>
                <a:latin typeface="Meiryo UI" panose="020B0604030504040204" pitchFamily="50" charset="-128"/>
                <a:ea typeface="Meiryo UI" panose="020B0604030504040204" pitchFamily="50" charset="-128"/>
              </a:rPr>
              <a:t>3</a:t>
            </a:r>
            <a:r>
              <a:rPr lang="ja-JP" altLang="en-US" sz="1524" dirty="0">
                <a:solidFill>
                  <a:schemeClr val="tx1"/>
                </a:solidFill>
                <a:latin typeface="Meiryo UI" panose="020B0604030504040204" pitchFamily="50" charset="-128"/>
                <a:ea typeface="Meiryo UI" panose="020B0604030504040204" pitchFamily="50" charset="-128"/>
              </a:rPr>
              <a:t>種類の</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になる予定で、安全かつ信頼性のある発電ソリューションになるとともに、</a:t>
            </a:r>
            <a:r>
              <a:rPr lang="en-US" altLang="ja-JP" sz="1524" dirty="0">
                <a:solidFill>
                  <a:schemeClr val="tx1"/>
                </a:solidFill>
                <a:latin typeface="Meiryo UI" panose="020B0604030504040204" pitchFamily="50" charset="-128"/>
                <a:ea typeface="Meiryo UI" panose="020B0604030504040204" pitchFamily="50" charset="-128"/>
              </a:rPr>
              <a:t>600</a:t>
            </a:r>
            <a:r>
              <a:rPr lang="ja-JP" altLang="en-US" sz="1524" dirty="0">
                <a:solidFill>
                  <a:schemeClr val="tx1"/>
                </a:solidFill>
                <a:latin typeface="Meiryo UI" panose="020B0604030504040204" pitchFamily="50" charset="-128"/>
                <a:ea typeface="Meiryo UI" panose="020B0604030504040204" pitchFamily="50" charset="-128"/>
              </a:rPr>
              <a:t>度のプロセス熱も供給可能。同社と</a:t>
            </a:r>
            <a:r>
              <a:rPr lang="en-US" altLang="ja-JP" sz="1524" dirty="0">
                <a:solidFill>
                  <a:schemeClr val="tx1"/>
                </a:solidFill>
                <a:latin typeface="Meiryo UI" panose="020B0604030504040204" pitchFamily="50" charset="-128"/>
                <a:ea typeface="Meiryo UI" panose="020B0604030504040204" pitchFamily="50" charset="-128"/>
              </a:rPr>
              <a:t>CNL</a:t>
            </a:r>
            <a:r>
              <a:rPr lang="ja-JP" altLang="en-US" sz="1524" dirty="0">
                <a:solidFill>
                  <a:schemeClr val="tx1"/>
                </a:solidFill>
                <a:latin typeface="Meiryo UI" panose="020B0604030504040204" pitchFamily="50" charset="-128"/>
                <a:ea typeface="Meiryo UI" panose="020B0604030504040204" pitchFamily="50" charset="-128"/>
              </a:rPr>
              <a:t>の今回の協力は</a:t>
            </a:r>
            <a:r>
              <a:rPr lang="en-US" altLang="ja-JP" sz="1524" dirty="0">
                <a:solidFill>
                  <a:schemeClr val="tx1"/>
                </a:solidFill>
                <a:latin typeface="Meiryo UI" panose="020B0604030504040204" pitchFamily="50" charset="-128"/>
                <a:ea typeface="Meiryo UI" panose="020B0604030504040204" pitchFamily="50" charset="-128"/>
              </a:rPr>
              <a:t>2016</a:t>
            </a:r>
            <a:r>
              <a:rPr lang="ja-JP" altLang="en-US" sz="1524" dirty="0">
                <a:solidFill>
                  <a:schemeClr val="tx1"/>
                </a:solidFill>
                <a:latin typeface="Meiryo UI" panose="020B0604030504040204" pitchFamily="50" charset="-128"/>
                <a:ea typeface="Meiryo UI" panose="020B0604030504040204" pitchFamily="50" charset="-128"/>
              </a:rPr>
              <a:t>年に締結した了解覚書（</a:t>
            </a:r>
            <a:r>
              <a:rPr lang="en-US" altLang="ja-JP" sz="1524" dirty="0">
                <a:solidFill>
                  <a:schemeClr val="tx1"/>
                </a:solidFill>
                <a:latin typeface="Meiryo UI" panose="020B0604030504040204" pitchFamily="50" charset="-128"/>
                <a:ea typeface="Meiryo UI" panose="020B0604030504040204" pitchFamily="50" charset="-128"/>
              </a:rPr>
              <a:t>MOU</a:t>
            </a:r>
            <a:r>
              <a:rPr lang="ja-JP" altLang="en-US" sz="1524" dirty="0">
                <a:solidFill>
                  <a:schemeClr val="tx1"/>
                </a:solidFill>
                <a:latin typeface="Meiryo UI" panose="020B0604030504040204" pitchFamily="50" charset="-128"/>
                <a:ea typeface="Meiryo UI" panose="020B0604030504040204" pitchFamily="50" charset="-128"/>
              </a:rPr>
              <a:t>）に基づいており、同覚書に設定された事業枠組の下、テレストリアル社と</a:t>
            </a:r>
            <a:r>
              <a:rPr lang="en-US" altLang="ja-JP" sz="1524" dirty="0">
                <a:solidFill>
                  <a:schemeClr val="tx1"/>
                </a:solidFill>
                <a:latin typeface="Meiryo UI" panose="020B0604030504040204" pitchFamily="50" charset="-128"/>
                <a:ea typeface="Meiryo UI" panose="020B0604030504040204" pitchFamily="50" charset="-128"/>
              </a:rPr>
              <a:t>CNL</a:t>
            </a:r>
            <a:r>
              <a:rPr lang="ja-JP" altLang="en-US" sz="1524" dirty="0">
                <a:solidFill>
                  <a:schemeClr val="tx1"/>
                </a:solidFill>
                <a:latin typeface="Meiryo UI" panose="020B0604030504040204" pitchFamily="50" charset="-128"/>
                <a:ea typeface="Meiryo UI" panose="020B0604030504040204" pitchFamily="50" charset="-128"/>
              </a:rPr>
              <a:t>は</a:t>
            </a:r>
            <a:r>
              <a:rPr lang="en-US" altLang="ja-JP" sz="1524" dirty="0">
                <a:solidFill>
                  <a:schemeClr val="tx1"/>
                </a:solidFill>
                <a:latin typeface="Meiryo UI" panose="020B0604030504040204" pitchFamily="50" charset="-128"/>
                <a:ea typeface="Meiryo UI" panose="020B0604030504040204" pitchFamily="50" charset="-128"/>
              </a:rPr>
              <a:t>IMSR</a:t>
            </a:r>
            <a:r>
              <a:rPr lang="ja-JP" altLang="en-US" sz="1524" dirty="0">
                <a:solidFill>
                  <a:schemeClr val="tx1"/>
                </a:solidFill>
                <a:latin typeface="Meiryo UI" panose="020B0604030504040204" pitchFamily="50" charset="-128"/>
                <a:ea typeface="Meiryo UI" panose="020B0604030504040204" pitchFamily="50" charset="-128"/>
              </a:rPr>
              <a:t>のエンジニアリング・プログラムを支援する試験や確証活動などで共同作業を行う。</a:t>
            </a:r>
          </a:p>
        </p:txBody>
      </p:sp>
      <p:sp>
        <p:nvSpPr>
          <p:cNvPr id="37" name="角丸四角形 36"/>
          <p:cNvSpPr/>
          <p:nvPr/>
        </p:nvSpPr>
        <p:spPr>
          <a:xfrm>
            <a:off x="1295703" y="504464"/>
            <a:ext cx="9600595" cy="1347218"/>
          </a:xfrm>
          <a:prstGeom prst="roundRect">
            <a:avLst>
              <a:gd name="adj" fmla="val 9920"/>
            </a:avLst>
          </a:prstGeom>
          <a:solidFill>
            <a:srgbClr val="00206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エネルギー省（ＤＯＥ）のＲ．ペリー長官は６月２７日にホワイトハウスでプレス・ブリーフィングを開催した。Ｄ．トランプ大統領とその政権がクリーン・エネルギー社会への移行を目指すことを改めて確認するとともに、原子力抜きではその目標を達成し得ないと考えていることを明確に表明。小型モジュール炉（ＳＭＲ）などの技術開発を通じて、米国が原子力分野で世界のリーダー的立場に復帰することは非常に重要との認識を示したほか、ＤＯＥで進めたい職務の１つとして原子力を再び魅力的な技術とし、規制緩和を通じて原子力産業界を再び活性化するなどの抱負を明らかにした。</a:t>
            </a:r>
          </a:p>
        </p:txBody>
      </p:sp>
    </p:spTree>
    <p:extLst>
      <p:ext uri="{BB962C8B-B14F-4D97-AF65-F5344CB8AC3E}">
        <p14:creationId xmlns:p14="http://schemas.microsoft.com/office/powerpoint/2010/main" val="2322842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a:t>
            </a:r>
            <a:r>
              <a:rPr lang="en-US" altLang="ja-JP" sz="2000" dirty="0">
                <a:latin typeface="Meiryo UI" panose="020B0604030504040204" pitchFamily="50" charset="-128"/>
                <a:ea typeface="Meiryo UI" panose="020B0604030504040204" pitchFamily="50" charset="-128"/>
              </a:rPr>
              <a:t>5</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507831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次世代原子力研究会に出席。（東京海洋大学＠越中島キャンパス）</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中部</a:t>
            </a:r>
            <a:r>
              <a:rPr lang="ja-JP" altLang="ja-JP" dirty="0" smtClean="0">
                <a:latin typeface="Meiryo UI" panose="020B0604030504040204" pitchFamily="50" charset="-128"/>
                <a:ea typeface="Meiryo UI" panose="020B0604030504040204" pitchFamily="50" charset="-128"/>
              </a:rPr>
              <a:t>電力</a:t>
            </a:r>
            <a:r>
              <a:rPr lang="ja-JP" altLang="en-US" dirty="0" smtClean="0">
                <a:latin typeface="Meiryo UI" panose="020B0604030504040204" pitchFamily="50" charset="-128"/>
                <a:ea typeface="Meiryo UI" panose="020B0604030504040204" pitchFamily="50" charset="-128"/>
              </a:rPr>
              <a:t>・</a:t>
            </a:r>
            <a:r>
              <a:rPr lang="ja-JP" altLang="ja-JP" dirty="0" smtClean="0">
                <a:latin typeface="Meiryo UI" panose="020B0604030504040204" pitchFamily="50" charset="-128"/>
                <a:ea typeface="Meiryo UI" panose="020B0604030504040204" pitchFamily="50" charset="-128"/>
              </a:rPr>
              <a:t>原子力</a:t>
            </a:r>
            <a:r>
              <a:rPr lang="ja-JP" altLang="ja-JP" dirty="0">
                <a:latin typeface="Meiryo UI" panose="020B0604030504040204" pitchFamily="50" charset="-128"/>
                <a:ea typeface="Meiryo UI" panose="020B0604030504040204" pitchFamily="50" charset="-128"/>
              </a:rPr>
              <a:t>安全技術</a:t>
            </a:r>
            <a:r>
              <a:rPr lang="ja-JP" altLang="ja-JP" dirty="0" smtClean="0">
                <a:latin typeface="Meiryo UI" panose="020B0604030504040204" pitchFamily="50" charset="-128"/>
                <a:ea typeface="Meiryo UI" panose="020B0604030504040204" pitchFamily="50" charset="-128"/>
              </a:rPr>
              <a:t>研究所</a:t>
            </a:r>
            <a:r>
              <a:rPr lang="ja-JP" altLang="en-US" dirty="0">
                <a:latin typeface="Meiryo UI" panose="020B0604030504040204" pitchFamily="50" charset="-128"/>
                <a:ea typeface="Meiryo UI" panose="020B0604030504040204" pitchFamily="50" charset="-128"/>
              </a:rPr>
              <a:t>視察。（静岡県御前崎市池</a:t>
            </a:r>
            <a:r>
              <a:rPr lang="ja-JP" altLang="en-US" dirty="0" smtClean="0">
                <a:latin typeface="Meiryo UI" panose="020B0604030504040204" pitchFamily="50" charset="-128"/>
                <a:ea typeface="Meiryo UI" panose="020B0604030504040204" pitchFamily="50" charset="-128"/>
              </a:rPr>
              <a:t>新田</a:t>
            </a:r>
            <a:r>
              <a:rPr lang="en-US" altLang="ja-JP" dirty="0" smtClean="0">
                <a:latin typeface="Meiryo UI" panose="020B0604030504040204" pitchFamily="50" charset="-128"/>
                <a:ea typeface="Meiryo UI" panose="020B0604030504040204" pitchFamily="50" charset="-128"/>
              </a:rPr>
              <a:t>5585</a:t>
            </a:r>
            <a:r>
              <a:rPr lang="ja-JP" altLang="en-US" dirty="0" smtClean="0">
                <a:latin typeface="Meiryo UI" panose="020B0604030504040204" pitchFamily="50" charset="-128"/>
                <a:ea typeface="Meiryo UI" panose="020B0604030504040204" pitchFamily="50" charset="-128"/>
              </a:rPr>
              <a:t>番地）</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溶融塩</a:t>
            </a:r>
            <a:r>
              <a:rPr lang="ja-JP" altLang="en-US" b="1" u="sng" dirty="0" smtClean="0">
                <a:latin typeface="Meiryo UI" panose="020B0604030504040204" pitchFamily="50" charset="-128"/>
                <a:ea typeface="Meiryo UI" panose="020B0604030504040204" pitchFamily="50" charset="-128"/>
              </a:rPr>
              <a:t>炉開発ベンチャー</a:t>
            </a:r>
            <a:r>
              <a:rPr lang="en-US" altLang="ja-JP" b="1" u="sng" dirty="0" smtClean="0">
                <a:latin typeface="Meiryo UI" panose="020B0604030504040204" pitchFamily="50" charset="-128"/>
                <a:ea typeface="Meiryo UI" panose="020B0604030504040204" pitchFamily="50" charset="-128"/>
              </a:rPr>
              <a:t>Elysium</a:t>
            </a:r>
            <a:r>
              <a:rPr lang="ja-JP" altLang="en-US" b="1" u="sng" dirty="0" smtClean="0">
                <a:latin typeface="Meiryo UI" panose="020B0604030504040204" pitchFamily="50" charset="-128"/>
                <a:ea typeface="Meiryo UI" panose="020B0604030504040204" pitchFamily="50" charset="-128"/>
              </a:rPr>
              <a:t>社取締役・山川氏来社に就き、エネルギー本部からの同席要請により出席し、意見交換実施。戦略研からは、宇野さんも同席。</a:t>
            </a:r>
            <a:endParaRPr lang="en-US" altLang="ja-JP" b="1" u="sng"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「核燃料サイクルのための高速炉等の代替炉の開発の意義と課題」</a:t>
            </a:r>
            <a:r>
              <a:rPr lang="ja-JP" altLang="ja-JP" dirty="0" smtClean="0">
                <a:latin typeface="Meiryo UI" panose="020B0604030504040204" pitchFamily="50" charset="-128"/>
                <a:ea typeface="Meiryo UI" panose="020B0604030504040204" pitchFamily="50" charset="-128"/>
              </a:rPr>
              <a:t>セミナー</a:t>
            </a:r>
            <a:r>
              <a:rPr lang="ja-JP" altLang="en-US" dirty="0" smtClean="0">
                <a:latin typeface="Meiryo UI" panose="020B0604030504040204" pitchFamily="50" charset="-128"/>
                <a:ea typeface="Meiryo UI" panose="020B0604030504040204" pitchFamily="50" charset="-128"/>
              </a:rPr>
              <a:t>に出席。</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エネルギー本部新エネルギー事業開発室からの要請により、第四世代炉の技術及び開発動向に就き概要説明を実施</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科学技術振興機構（</a:t>
            </a:r>
            <a:r>
              <a:rPr lang="en-US" altLang="ja-JP" dirty="0">
                <a:latin typeface="Meiryo UI" panose="020B0604030504040204" pitchFamily="50" charset="-128"/>
                <a:ea typeface="Meiryo UI" panose="020B0604030504040204" pitchFamily="50" charset="-128"/>
              </a:rPr>
              <a:t>JST</a:t>
            </a:r>
            <a:r>
              <a:rPr lang="ja-JP"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主催による、中国の核エネルギー開発説明会に出席。</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日本国際問題研究所主催による「</a:t>
            </a:r>
            <a:r>
              <a:rPr lang="ja-JP" altLang="ja-JP" dirty="0" smtClean="0">
                <a:latin typeface="Meiryo UI" panose="020B0604030504040204" pitchFamily="50" charset="-128"/>
                <a:ea typeface="Meiryo UI" panose="020B0604030504040204" pitchFamily="50" charset="-128"/>
              </a:rPr>
              <a:t>核</a:t>
            </a:r>
            <a:r>
              <a:rPr lang="ja-JP" altLang="ja-JP" dirty="0">
                <a:latin typeface="Meiryo UI" panose="020B0604030504040204" pitchFamily="50" charset="-128"/>
                <a:ea typeface="Meiryo UI" panose="020B0604030504040204" pitchFamily="50" charset="-128"/>
              </a:rPr>
              <a:t>軍縮・核不拡散・核セキュリティを巡る</a:t>
            </a:r>
            <a:r>
              <a:rPr lang="en-US" altLang="ja-JP" dirty="0">
                <a:latin typeface="Meiryo UI" panose="020B0604030504040204" pitchFamily="50" charset="-128"/>
                <a:ea typeface="Meiryo UI" panose="020B0604030504040204" pitchFamily="50" charset="-128"/>
              </a:rPr>
              <a:t>2016</a:t>
            </a:r>
            <a:r>
              <a:rPr lang="ja-JP" altLang="ja-JP" dirty="0">
                <a:latin typeface="Meiryo UI" panose="020B0604030504040204" pitchFamily="50" charset="-128"/>
                <a:ea typeface="Meiryo UI" panose="020B0604030504040204" pitchFamily="50" charset="-128"/>
              </a:rPr>
              <a:t>年の動向と</a:t>
            </a:r>
            <a:r>
              <a:rPr lang="en-US" altLang="ja-JP" dirty="0">
                <a:latin typeface="Meiryo UI" panose="020B0604030504040204" pitchFamily="50" charset="-128"/>
                <a:ea typeface="Meiryo UI" panose="020B0604030504040204" pitchFamily="50" charset="-128"/>
              </a:rPr>
              <a:t>2017</a:t>
            </a:r>
            <a:r>
              <a:rPr lang="ja-JP" altLang="ja-JP" dirty="0">
                <a:latin typeface="Meiryo UI" panose="020B0604030504040204" pitchFamily="50" charset="-128"/>
                <a:ea typeface="Meiryo UI" panose="020B0604030504040204" pitchFamily="50" charset="-128"/>
              </a:rPr>
              <a:t>年の課題・</a:t>
            </a:r>
            <a:r>
              <a:rPr lang="ja-JP" altLang="ja-JP" dirty="0" smtClean="0">
                <a:latin typeface="Meiryo UI" panose="020B0604030504040204" pitchFamily="50" charset="-128"/>
                <a:ea typeface="Meiryo UI" panose="020B0604030504040204" pitchFamily="50" charset="-128"/>
              </a:rPr>
              <a:t>提言</a:t>
            </a:r>
            <a:r>
              <a:rPr lang="ja-JP" altLang="en-US" dirty="0" smtClean="0">
                <a:latin typeface="Meiryo UI" panose="020B0604030504040204" pitchFamily="50" charset="-128"/>
                <a:ea typeface="Meiryo UI" panose="020B0604030504040204" pitchFamily="50" charset="-128"/>
              </a:rPr>
              <a:t>」に出席。</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東京大学・木下</a:t>
            </a:r>
            <a:r>
              <a:rPr lang="ja-JP" altLang="en-US" dirty="0" smtClean="0">
                <a:latin typeface="Meiryo UI" panose="020B0604030504040204" pitchFamily="50" charset="-128"/>
                <a:ea typeface="Meiryo UI" panose="020B0604030504040204" pitchFamily="50" charset="-128"/>
              </a:rPr>
              <a:t>教授から、</a:t>
            </a:r>
            <a:r>
              <a:rPr lang="ja-JP" altLang="en-US" dirty="0">
                <a:latin typeface="Meiryo UI" panose="020B0604030504040204" pitchFamily="50" charset="-128"/>
                <a:ea typeface="Meiryo UI" panose="020B0604030504040204" pitchFamily="50" charset="-128"/>
              </a:rPr>
              <a:t>小型</a:t>
            </a:r>
            <a:r>
              <a:rPr lang="ja-JP" altLang="en-US" dirty="0" smtClean="0">
                <a:latin typeface="Meiryo UI" panose="020B0604030504040204" pitchFamily="50" charset="-128"/>
                <a:ea typeface="Meiryo UI" panose="020B0604030504040204" pitchFamily="50" charset="-128"/>
              </a:rPr>
              <a:t>原子力（溶融塩炉）に</a:t>
            </a:r>
            <a:r>
              <a:rPr lang="ja-JP" altLang="en-US" dirty="0">
                <a:latin typeface="Meiryo UI" panose="020B0604030504040204" pitchFamily="50" charset="-128"/>
                <a:ea typeface="Meiryo UI" panose="020B0604030504040204" pitchFamily="50" charset="-128"/>
              </a:rPr>
              <a:t>関する議員</a:t>
            </a:r>
            <a:r>
              <a:rPr lang="ja-JP" altLang="en-US" dirty="0" smtClean="0">
                <a:latin typeface="Meiryo UI" panose="020B0604030504040204" pitchFamily="50" charset="-128"/>
                <a:ea typeface="Meiryo UI" panose="020B0604030504040204" pitchFamily="50" charset="-128"/>
              </a:rPr>
              <a:t>勉強会の企画相談を受ける。</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507831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2016</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3</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8</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2016</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2016</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2016</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2016</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22</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3</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24</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5</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17</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kumimoji="1" lang="en-US" altLang="ja-JP" sz="1600" b="1" dirty="0" smtClean="0">
                <a:solidFill>
                  <a:schemeClr val="tx1"/>
                </a:solidFill>
                <a:latin typeface="Meiryo UI" panose="020B0604030504040204" pitchFamily="50" charset="-128"/>
                <a:ea typeface="Meiryo UI" panose="020B0604030504040204" pitchFamily="50" charset="-128"/>
              </a:rPr>
              <a:t>5</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5870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a:t>
            </a:r>
            <a:r>
              <a:rPr lang="en-US" altLang="ja-JP" sz="1524" dirty="0">
                <a:solidFill>
                  <a:schemeClr val="bg1"/>
                </a:solidFill>
                <a:latin typeface="Meiryo UI" panose="020B0604030504040204" pitchFamily="50" charset="-128"/>
                <a:ea typeface="Meiryo UI" panose="020B0604030504040204" pitchFamily="50" charset="-128"/>
              </a:rPr>
              <a:t>6</a:t>
            </a:r>
            <a:r>
              <a:rPr lang="ja-JP" altLang="en-US" sz="1524" dirty="0">
                <a:solidFill>
                  <a:schemeClr val="bg1"/>
                </a:solidFill>
                <a:latin typeface="Meiryo UI" panose="020B0604030504040204" pitchFamily="50" charset="-128"/>
                <a:ea typeface="Meiryo UI" panose="020B0604030504040204" pitchFamily="50" charset="-128"/>
              </a:rPr>
              <a:t>）</a:t>
            </a:r>
          </a:p>
        </p:txBody>
      </p:sp>
      <p:sp>
        <p:nvSpPr>
          <p:cNvPr id="34" name="角丸四角形 33"/>
          <p:cNvSpPr/>
          <p:nvPr/>
        </p:nvSpPr>
        <p:spPr>
          <a:xfrm>
            <a:off x="1295703" y="5999630"/>
            <a:ext cx="9600595" cy="736355"/>
          </a:xfrm>
          <a:prstGeom prst="roundRect">
            <a:avLst>
              <a:gd name="adj" fmla="val 9887"/>
            </a:avLst>
          </a:prstGeom>
          <a:solidFill>
            <a:schemeClr val="accent1"/>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952" dirty="0">
                <a:solidFill>
                  <a:schemeClr val="bg1"/>
                </a:solidFill>
                <a:latin typeface="Meiryo UI" panose="020B0604030504040204" pitchFamily="50" charset="-128"/>
                <a:ea typeface="Meiryo UI" panose="020B0604030504040204" pitchFamily="50" charset="-128"/>
              </a:rPr>
              <a:t>米国では巨額の資本投資を必要とする大型炉の建設が滞る一方、建設コストや工期の削減が可能なＳＭＲ開発を様々な企業が進めている。すでに２０１６年５月、テネシー峡谷開発公社（ＴＶＡ）はテネシー州のクリンチリバー・サイトについて、ＳＭＲ建設を念頭に置いた事前サイト許可（ＥＳＰ）審査をＮＲＣに申請したほか、オレゴン州を本拠地とするニュースケール社が今年１月、ＳＭＲとしては初の設計認証（ＤＣ）審査を同社製の商業用ＳＭＲ設計について申請した。また、同社を含む１４のメーカーと電力会社は２０１６年、米国製ＳＭＲの商業化と将来的な輸出を目指す企業連合「ＳＭＲスタート」を結成。</a:t>
            </a:r>
          </a:p>
        </p:txBody>
      </p:sp>
      <p:sp>
        <p:nvSpPr>
          <p:cNvPr id="36" name="角丸四角形 35"/>
          <p:cNvSpPr/>
          <p:nvPr/>
        </p:nvSpPr>
        <p:spPr>
          <a:xfrm>
            <a:off x="1305983" y="3360421"/>
            <a:ext cx="9600595" cy="2639209"/>
          </a:xfrm>
          <a:prstGeom prst="roundRect">
            <a:avLst>
              <a:gd name="adj" fmla="val 8136"/>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tx1"/>
                </a:solidFill>
                <a:latin typeface="Meiryo UI" panose="020B0604030504040204" pitchFamily="50" charset="-128"/>
                <a:ea typeface="Meiryo UI" panose="020B0604030504040204" pitchFamily="50" charset="-128"/>
              </a:rPr>
              <a:t>ウクライナの原子力発電公社であるエネルゴアトム社は</a:t>
            </a:r>
            <a:r>
              <a:rPr lang="en-US" altLang="ja-JP" sz="1524" dirty="0">
                <a:solidFill>
                  <a:schemeClr val="tx1"/>
                </a:solidFill>
                <a:latin typeface="Meiryo UI" panose="020B0604030504040204" pitchFamily="50" charset="-128"/>
                <a:ea typeface="Meiryo UI" panose="020B0604030504040204" pitchFamily="50" charset="-128"/>
              </a:rPr>
              <a:t>7</a:t>
            </a:r>
            <a:r>
              <a:rPr lang="ja-JP" altLang="en-US" sz="1524" dirty="0">
                <a:solidFill>
                  <a:schemeClr val="tx1"/>
                </a:solidFill>
                <a:latin typeface="Meiryo UI" panose="020B0604030504040204" pitchFamily="50" charset="-128"/>
                <a:ea typeface="Meiryo UI" panose="020B0604030504040204" pitchFamily="50" charset="-128"/>
              </a:rPr>
              <a:t>月</a:t>
            </a:r>
            <a:r>
              <a:rPr lang="en-US" altLang="ja-JP" sz="1524" dirty="0">
                <a:solidFill>
                  <a:schemeClr val="tx1"/>
                </a:solidFill>
                <a:latin typeface="Meiryo UI" panose="020B0604030504040204" pitchFamily="50" charset="-128"/>
                <a:ea typeface="Meiryo UI" panose="020B0604030504040204" pitchFamily="50" charset="-128"/>
              </a:rPr>
              <a:t>20</a:t>
            </a:r>
            <a:r>
              <a:rPr lang="ja-JP" altLang="en-US" sz="1524" dirty="0">
                <a:solidFill>
                  <a:schemeClr val="tx1"/>
                </a:solidFill>
                <a:latin typeface="Meiryo UI" panose="020B0604030504040204" pitchFamily="50" charset="-128"/>
                <a:ea typeface="Meiryo UI" panose="020B0604030504040204" pitchFamily="50" charset="-128"/>
              </a:rPr>
              <a:t>日、</a:t>
            </a:r>
            <a:r>
              <a:rPr lang="ja-JP" altLang="en-US" sz="1524" b="1" dirty="0">
                <a:solidFill>
                  <a:schemeClr val="tx1"/>
                </a:solidFill>
                <a:latin typeface="Meiryo UI" panose="020B0604030504040204" pitchFamily="50" charset="-128"/>
                <a:ea typeface="Meiryo UI" panose="020B0604030504040204" pitchFamily="50" charset="-128"/>
              </a:rPr>
              <a:t>米ホルテック・インターナショナル社との技術会合で、ホルテック社製小型モジュール炉</a:t>
            </a:r>
            <a:r>
              <a:rPr lang="en-US" altLang="ja-JP" sz="1524" b="1" dirty="0">
                <a:solidFill>
                  <a:schemeClr val="tx1"/>
                </a:solidFill>
                <a:latin typeface="Meiryo UI" panose="020B0604030504040204" pitchFamily="50" charset="-128"/>
                <a:ea typeface="Meiryo UI" panose="020B0604030504040204" pitchFamily="50" charset="-128"/>
              </a:rPr>
              <a:t>SMR-160</a:t>
            </a:r>
            <a:r>
              <a:rPr lang="ja-JP" altLang="en-US" sz="1524" b="1" dirty="0">
                <a:solidFill>
                  <a:schemeClr val="tx1"/>
                </a:solidFill>
                <a:latin typeface="Meiryo UI" panose="020B0604030504040204" pitchFamily="50" charset="-128"/>
                <a:ea typeface="Meiryo UI" panose="020B0604030504040204" pitchFamily="50" charset="-128"/>
              </a:rPr>
              <a:t>を将来的にウクライナで建設する可能性について協議した</a:t>
            </a:r>
            <a:r>
              <a:rPr lang="ja-JP" altLang="en-US" sz="1524" dirty="0">
                <a:solidFill>
                  <a:schemeClr val="tx1"/>
                </a:solidFill>
                <a:latin typeface="Meiryo UI" panose="020B0604030504040204" pitchFamily="50" charset="-128"/>
                <a:ea typeface="Meiryo UI" panose="020B0604030504040204" pitchFamily="50" charset="-128"/>
              </a:rPr>
              <a:t>ことを明らかにした。このエネルゴアトム社とホルテック社の技術会合は</a:t>
            </a:r>
            <a:r>
              <a:rPr lang="en-US" altLang="ja-JP" sz="1524" dirty="0">
                <a:solidFill>
                  <a:schemeClr val="tx1"/>
                </a:solidFill>
                <a:latin typeface="Meiryo UI" panose="020B0604030504040204" pitchFamily="50" charset="-128"/>
                <a:ea typeface="Meiryo UI" panose="020B0604030504040204" pitchFamily="50" charset="-128"/>
              </a:rPr>
              <a:t>18</a:t>
            </a:r>
            <a:r>
              <a:rPr lang="ja-JP" altLang="en-US" sz="1524" dirty="0">
                <a:solidFill>
                  <a:schemeClr val="tx1"/>
                </a:solidFill>
                <a:latin typeface="Meiryo UI" panose="020B0604030504040204" pitchFamily="50" charset="-128"/>
                <a:ea typeface="Meiryo UI" panose="020B0604030504040204" pitchFamily="50" charset="-128"/>
              </a:rPr>
              <a:t>日と</a:t>
            </a:r>
            <a:r>
              <a:rPr lang="en-US" altLang="ja-JP" sz="1524" dirty="0">
                <a:solidFill>
                  <a:schemeClr val="tx1"/>
                </a:solidFill>
                <a:latin typeface="Meiryo UI" panose="020B0604030504040204" pitchFamily="50" charset="-128"/>
                <a:ea typeface="Meiryo UI" panose="020B0604030504040204" pitchFamily="50" charset="-128"/>
              </a:rPr>
              <a:t>19</a:t>
            </a:r>
            <a:r>
              <a:rPr lang="ja-JP" altLang="en-US" sz="1524" dirty="0">
                <a:solidFill>
                  <a:schemeClr val="tx1"/>
                </a:solidFill>
                <a:latin typeface="Meiryo UI" panose="020B0604030504040204" pitchFamily="50" charset="-128"/>
                <a:ea typeface="Meiryo UI" panose="020B0604030504040204" pitchFamily="50" charset="-128"/>
              </a:rPr>
              <a:t>日の両日、両者の連携強化と原子力発電所における建設・運転の安全性と効率性向上方策を協議するため、ウクライナの首都キエフで開催された。この中で両社は、</a:t>
            </a:r>
            <a:r>
              <a:rPr lang="en-US" altLang="ja-JP" sz="1524" dirty="0">
                <a:solidFill>
                  <a:schemeClr val="tx1"/>
                </a:solidFill>
                <a:latin typeface="Meiryo UI" panose="020B0604030504040204" pitchFamily="50" charset="-128"/>
                <a:ea typeface="Meiryo UI" panose="020B0604030504040204" pitchFamily="50" charset="-128"/>
              </a:rPr>
              <a:t>NRC</a:t>
            </a:r>
            <a:r>
              <a:rPr lang="ja-JP" altLang="en-US" sz="1524" dirty="0">
                <a:solidFill>
                  <a:schemeClr val="tx1"/>
                </a:solidFill>
                <a:latin typeface="Meiryo UI" panose="020B0604030504040204" pitchFamily="50" charset="-128"/>
                <a:ea typeface="Meiryo UI" panose="020B0604030504040204" pitchFamily="50" charset="-128"/>
              </a:rPr>
              <a:t>から</a:t>
            </a:r>
            <a:r>
              <a:rPr lang="en-US" altLang="ja-JP" sz="1524" dirty="0">
                <a:solidFill>
                  <a:schemeClr val="tx1"/>
                </a:solidFill>
                <a:latin typeface="Meiryo UI" panose="020B0604030504040204" pitchFamily="50" charset="-128"/>
                <a:ea typeface="Meiryo UI" panose="020B0604030504040204" pitchFamily="50" charset="-128"/>
              </a:rPr>
              <a:t>SMR-160</a:t>
            </a:r>
            <a:r>
              <a:rPr lang="ja-JP" altLang="en-US" sz="1524" dirty="0">
                <a:solidFill>
                  <a:schemeClr val="tx1"/>
                </a:solidFill>
                <a:latin typeface="Meiryo UI" panose="020B0604030504040204" pitchFamily="50" charset="-128"/>
                <a:ea typeface="Meiryo UI" panose="020B0604030504040204" pitchFamily="50" charset="-128"/>
              </a:rPr>
              <a:t>の</a:t>
            </a:r>
            <a:r>
              <a:rPr lang="en-US" altLang="ja-JP" sz="1524" dirty="0">
                <a:solidFill>
                  <a:schemeClr val="tx1"/>
                </a:solidFill>
                <a:latin typeface="Meiryo UI" panose="020B0604030504040204" pitchFamily="50" charset="-128"/>
                <a:ea typeface="Meiryo UI" panose="020B0604030504040204" pitchFamily="50" charset="-128"/>
              </a:rPr>
              <a:t>DC</a:t>
            </a:r>
            <a:r>
              <a:rPr lang="ja-JP" altLang="en-US" sz="1524" dirty="0">
                <a:solidFill>
                  <a:schemeClr val="tx1"/>
                </a:solidFill>
                <a:latin typeface="Meiryo UI" panose="020B0604030504040204" pitchFamily="50" charset="-128"/>
                <a:ea typeface="Meiryo UI" panose="020B0604030504040204" pitchFamily="50" charset="-128"/>
              </a:rPr>
              <a:t>を取得する見通しや、米国その他の国で建設・運転する可能性について議論。ホルテック社幹部が同設計の認可をウクライナで受けて国産化していくこともできるとしたのに対し、エネルゴアトム社総裁は、</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導入に向けた活動を通じて、ウクライナが近代的なエネルギー技術の開発国として仲間入りし、将来的な機器製造で主要国の１つになる道が拓けるとの抱負を述べた。また、</a:t>
            </a:r>
            <a:r>
              <a:rPr lang="en-US" altLang="ja-JP" sz="1524" b="1" dirty="0">
                <a:solidFill>
                  <a:schemeClr val="tx1"/>
                </a:solidFill>
                <a:latin typeface="Meiryo UI" panose="020B0604030504040204" pitchFamily="50" charset="-128"/>
                <a:ea typeface="Meiryo UI" panose="020B0604030504040204" pitchFamily="50" charset="-128"/>
              </a:rPr>
              <a:t>SMR</a:t>
            </a:r>
            <a:r>
              <a:rPr lang="ja-JP" altLang="en-US" sz="1524" b="1" dirty="0" err="1">
                <a:solidFill>
                  <a:schemeClr val="tx1"/>
                </a:solidFill>
                <a:latin typeface="Meiryo UI" panose="020B0604030504040204" pitchFamily="50" charset="-128"/>
                <a:ea typeface="Meiryo UI" panose="020B0604030504040204" pitchFamily="50" charset="-128"/>
              </a:rPr>
              <a:t>のような</a:t>
            </a:r>
            <a:r>
              <a:rPr lang="ja-JP" altLang="en-US" sz="1524" b="1" dirty="0">
                <a:solidFill>
                  <a:schemeClr val="tx1"/>
                </a:solidFill>
                <a:latin typeface="Meiryo UI" panose="020B0604030504040204" pitchFamily="50" charset="-128"/>
                <a:ea typeface="Meiryo UI" panose="020B0604030504040204" pitchFamily="50" charset="-128"/>
              </a:rPr>
              <a:t>設計であれば、原子力発電が直面する数多くの課題を解決し、安全性や効率性を向上することができるとの認識を表明</a:t>
            </a:r>
            <a:r>
              <a:rPr lang="ja-JP" altLang="en-US" sz="1524" dirty="0">
                <a:solidFill>
                  <a:schemeClr val="tx1"/>
                </a:solidFill>
                <a:latin typeface="Meiryo UI" panose="020B0604030504040204" pitchFamily="50" charset="-128"/>
                <a:ea typeface="Meiryo UI" panose="020B0604030504040204" pitchFamily="50" charset="-128"/>
              </a:rPr>
              <a:t>。エネルゴアトム社はすでに</a:t>
            </a:r>
            <a:r>
              <a:rPr lang="en-US" altLang="ja-JP" sz="1524" dirty="0">
                <a:solidFill>
                  <a:schemeClr val="tx1"/>
                </a:solidFill>
                <a:latin typeface="Meiryo UI" panose="020B0604030504040204" pitchFamily="50" charset="-128"/>
                <a:ea typeface="Meiryo UI" panose="020B0604030504040204" pitchFamily="50" charset="-128"/>
              </a:rPr>
              <a:t>2016</a:t>
            </a:r>
            <a:r>
              <a:rPr lang="ja-JP" altLang="en-US" sz="1524" dirty="0">
                <a:solidFill>
                  <a:schemeClr val="tx1"/>
                </a:solidFill>
                <a:latin typeface="Meiryo UI" panose="020B0604030504040204" pitchFamily="50" charset="-128"/>
                <a:ea typeface="Meiryo UI" panose="020B0604030504040204" pitchFamily="50" charset="-128"/>
              </a:rPr>
              <a:t>年末、ホルテック社の</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諮問委員会メンバーの一員となっており、ウクライナ国内で</a:t>
            </a:r>
            <a:r>
              <a:rPr lang="en-US" altLang="ja-JP" sz="1524" dirty="0">
                <a:solidFill>
                  <a:schemeClr val="tx1"/>
                </a:solidFill>
                <a:latin typeface="Meiryo UI" panose="020B0604030504040204" pitchFamily="50" charset="-128"/>
                <a:ea typeface="Meiryo UI" panose="020B0604030504040204" pitchFamily="50" charset="-128"/>
              </a:rPr>
              <a:t>SMR</a:t>
            </a:r>
            <a:r>
              <a:rPr lang="ja-JP" altLang="en-US" sz="1524" dirty="0">
                <a:solidFill>
                  <a:schemeClr val="tx1"/>
                </a:solidFill>
                <a:latin typeface="Meiryo UI" panose="020B0604030504040204" pitchFamily="50" charset="-128"/>
                <a:ea typeface="Meiryo UI" panose="020B0604030504040204" pitchFamily="50" charset="-128"/>
              </a:rPr>
              <a:t>を建設する見込みについて積極的に模索する活動を展開中である。</a:t>
            </a:r>
          </a:p>
        </p:txBody>
      </p:sp>
      <p:sp>
        <p:nvSpPr>
          <p:cNvPr id="37" name="角丸四角形 36"/>
          <p:cNvSpPr/>
          <p:nvPr/>
        </p:nvSpPr>
        <p:spPr>
          <a:xfrm>
            <a:off x="1295703" y="504464"/>
            <a:ext cx="9600595" cy="2787378"/>
          </a:xfrm>
          <a:prstGeom prst="roundRect">
            <a:avLst>
              <a:gd name="adj" fmla="val 9920"/>
            </a:avLst>
          </a:prstGeom>
          <a:solidFill>
            <a:schemeClr val="accent2">
              <a:lumMod val="75000"/>
            </a:schemeClr>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b="1" dirty="0">
                <a:solidFill>
                  <a:schemeClr val="bg1"/>
                </a:solidFill>
                <a:latin typeface="Meiryo UI" panose="020B0604030504040204" pitchFamily="50" charset="-128"/>
                <a:ea typeface="Meiryo UI" panose="020B0604030504040204" pitchFamily="50" charset="-128"/>
              </a:rPr>
              <a:t>複数の小型モジュール炉（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）や新型原子炉（</a:t>
            </a:r>
            <a:r>
              <a:rPr lang="en-US" altLang="ja-JP" sz="1524" b="1" dirty="0">
                <a:solidFill>
                  <a:schemeClr val="bg1"/>
                </a:solidFill>
                <a:latin typeface="Meiryo UI" panose="020B0604030504040204" pitchFamily="50" charset="-128"/>
                <a:ea typeface="Meiryo UI" panose="020B0604030504040204" pitchFamily="50" charset="-128"/>
              </a:rPr>
              <a:t>AR</a:t>
            </a:r>
            <a:r>
              <a:rPr lang="ja-JP" altLang="en-US" sz="1524" b="1" dirty="0">
                <a:solidFill>
                  <a:schemeClr val="bg1"/>
                </a:solidFill>
                <a:latin typeface="Meiryo UI" panose="020B0604030504040204" pitchFamily="50" charset="-128"/>
                <a:ea typeface="Meiryo UI" panose="020B0604030504040204" pitchFamily="50" charset="-128"/>
              </a:rPr>
              <a:t>）概念が浮上しているのに合わせ、米国ではこれらの効率的な製造にともなう技術的課題に取り組もうとする動きが出ている。</a:t>
            </a:r>
            <a:r>
              <a:rPr lang="ja-JP" altLang="en-US" sz="1524" dirty="0">
                <a:solidFill>
                  <a:schemeClr val="bg1"/>
                </a:solidFill>
                <a:latin typeface="Meiryo UI" panose="020B0604030504040204" pitchFamily="50" charset="-128"/>
                <a:ea typeface="Meiryo UI" panose="020B0604030504040204" pitchFamily="50" charset="-128"/>
              </a:rPr>
              <a:t>「米国原子力インフラ評議会（</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）」では原子力エネルギーの推進と米国サプライ・チェーンの海外展開を促進しているが、その提唱を受けて、非営利で中立な立場の応用科学・研究開発サービス提供組織である</a:t>
            </a:r>
            <a:r>
              <a:rPr lang="ja-JP" altLang="en-US" sz="1524" b="1" dirty="0">
                <a:solidFill>
                  <a:schemeClr val="bg1"/>
                </a:solidFill>
                <a:latin typeface="Meiryo UI" panose="020B0604030504040204" pitchFamily="50" charset="-128"/>
                <a:ea typeface="Meiryo UI" panose="020B0604030504040204" pitchFamily="50" charset="-128"/>
              </a:rPr>
              <a:t>コンカレント・テクノロジー社（</a:t>
            </a:r>
            <a:r>
              <a:rPr lang="en-US" altLang="ja-JP" sz="1524" b="1" dirty="0">
                <a:solidFill>
                  <a:schemeClr val="bg1"/>
                </a:solidFill>
                <a:latin typeface="Meiryo UI" panose="020B0604030504040204" pitchFamily="50" charset="-128"/>
                <a:ea typeface="Meiryo UI" panose="020B0604030504040204" pitchFamily="50" charset="-128"/>
              </a:rPr>
              <a:t>CTC</a:t>
            </a:r>
            <a:r>
              <a:rPr lang="ja-JP" altLang="en-US" sz="1524" b="1" dirty="0">
                <a:solidFill>
                  <a:schemeClr val="bg1"/>
                </a:solidFill>
                <a:latin typeface="Meiryo UI" panose="020B0604030504040204" pitchFamily="50" charset="-128"/>
                <a:ea typeface="Meiryo UI" panose="020B0604030504040204" pitchFamily="50" charset="-128"/>
              </a:rPr>
              <a:t>）がこのほど、「先進的原子力製造センター（</a:t>
            </a:r>
            <a:r>
              <a:rPr lang="en-US" altLang="ja-JP" sz="1524" b="1" dirty="0">
                <a:solidFill>
                  <a:schemeClr val="bg1"/>
                </a:solidFill>
                <a:latin typeface="Meiryo UI" panose="020B0604030504040204" pitchFamily="50" charset="-128"/>
                <a:ea typeface="Meiryo UI" panose="020B0604030504040204" pitchFamily="50" charset="-128"/>
              </a:rPr>
              <a:t>CANM</a:t>
            </a:r>
            <a:r>
              <a:rPr lang="ja-JP" altLang="en-US" sz="1524" b="1" dirty="0">
                <a:solidFill>
                  <a:schemeClr val="bg1"/>
                </a:solidFill>
                <a:latin typeface="Meiryo UI" panose="020B0604030504040204" pitchFamily="50" charset="-128"/>
                <a:ea typeface="Meiryo UI" panose="020B0604030504040204" pitchFamily="50" charset="-128"/>
              </a:rPr>
              <a:t>）」を正式に運営する</a:t>
            </a:r>
            <a:r>
              <a:rPr lang="ja-JP" altLang="en-US" sz="1524" dirty="0">
                <a:solidFill>
                  <a:schemeClr val="bg1"/>
                </a:solidFill>
                <a:latin typeface="Meiryo UI" panose="020B0604030504040204" pitchFamily="50" charset="-128"/>
                <a:ea typeface="Meiryo UI" panose="020B0604030504040204" pitchFamily="50" charset="-128"/>
              </a:rPr>
              <a:t>ことになった。</a:t>
            </a:r>
            <a:r>
              <a:rPr lang="en-US" altLang="ja-JP" sz="1524" dirty="0">
                <a:solidFill>
                  <a:schemeClr val="bg1"/>
                </a:solidFill>
                <a:latin typeface="Meiryo UI" panose="020B0604030504040204" pitchFamily="50" charset="-128"/>
                <a:ea typeface="Meiryo UI" panose="020B0604030504040204" pitchFamily="50" charset="-128"/>
              </a:rPr>
              <a:t>CTC</a:t>
            </a:r>
            <a:r>
              <a:rPr lang="ja-JP" altLang="en-US" sz="1524" dirty="0">
                <a:solidFill>
                  <a:schemeClr val="bg1"/>
                </a:solidFill>
                <a:latin typeface="Meiryo UI" panose="020B0604030504040204" pitchFamily="50" charset="-128"/>
                <a:ea typeface="Meiryo UI" panose="020B0604030504040204" pitchFamily="50" charset="-128"/>
              </a:rPr>
              <a:t>社の発表によると、現在の軽水炉システムと比較して、</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や</a:t>
            </a:r>
            <a:r>
              <a:rPr lang="en-US" altLang="ja-JP" sz="1524" b="1" dirty="0">
                <a:solidFill>
                  <a:schemeClr val="bg1"/>
                </a:solidFill>
                <a:latin typeface="Meiryo UI" panose="020B0604030504040204" pitchFamily="50" charset="-128"/>
                <a:ea typeface="Meiryo UI" panose="020B0604030504040204" pitchFamily="50" charset="-128"/>
              </a:rPr>
              <a:t>AR</a:t>
            </a:r>
            <a:r>
              <a:rPr lang="ja-JP" altLang="en-US" sz="1524" b="1" dirty="0">
                <a:solidFill>
                  <a:schemeClr val="bg1"/>
                </a:solidFill>
                <a:latin typeface="Meiryo UI" panose="020B0604030504040204" pitchFamily="50" charset="-128"/>
                <a:ea typeface="Meiryo UI" panose="020B0604030504040204" pitchFamily="50" charset="-128"/>
              </a:rPr>
              <a:t>では根本的に異なる製造アプローチが必要</a:t>
            </a:r>
            <a:r>
              <a:rPr lang="ja-JP" altLang="en-US" sz="1524" dirty="0">
                <a:solidFill>
                  <a:schemeClr val="bg1"/>
                </a:solidFill>
                <a:latin typeface="Meiryo UI" panose="020B0604030504040204" pitchFamily="50" charset="-128"/>
                <a:ea typeface="Meiryo UI" panose="020B0604030504040204" pitchFamily="50" charset="-128"/>
              </a:rPr>
              <a:t>。理由として、これらが比較的コンパクトで出力も最大</a:t>
            </a:r>
            <a:r>
              <a:rPr lang="en-US" altLang="ja-JP" sz="1524" dirty="0">
                <a:solidFill>
                  <a:schemeClr val="bg1"/>
                </a:solidFill>
                <a:latin typeface="Meiryo UI" panose="020B0604030504040204" pitchFamily="50" charset="-128"/>
                <a:ea typeface="Meiryo UI" panose="020B0604030504040204" pitchFamily="50" charset="-128"/>
              </a:rPr>
              <a:t>60</a:t>
            </a:r>
            <a:r>
              <a:rPr lang="ja-JP" altLang="en-US" sz="1524" dirty="0">
                <a:solidFill>
                  <a:schemeClr val="bg1"/>
                </a:solidFill>
                <a:latin typeface="Meiryo UI" panose="020B0604030504040204" pitchFamily="50" charset="-128"/>
                <a:ea typeface="Meiryo UI" panose="020B0604030504040204" pitchFamily="50" charset="-128"/>
              </a:rPr>
              <a:t>万</a:t>
            </a:r>
            <a:r>
              <a:rPr lang="en-US" altLang="ja-JP" sz="1524" dirty="0">
                <a:solidFill>
                  <a:schemeClr val="bg1"/>
                </a:solidFill>
                <a:latin typeface="Meiryo UI" panose="020B0604030504040204" pitchFamily="50" charset="-128"/>
                <a:ea typeface="Meiryo UI" panose="020B0604030504040204" pitchFamily="50" charset="-128"/>
              </a:rPr>
              <a:t>kW</a:t>
            </a:r>
            <a:r>
              <a:rPr lang="ja-JP" altLang="en-US" sz="1524" dirty="0">
                <a:solidFill>
                  <a:schemeClr val="bg1"/>
                </a:solidFill>
                <a:latin typeface="Meiryo UI" panose="020B0604030504040204" pitchFamily="50" charset="-128"/>
                <a:ea typeface="Meiryo UI" panose="020B0604030504040204" pitchFamily="50" charset="-128"/>
              </a:rPr>
              <a:t>であること、工場内で製造可能であり、目的地で組立てるために部品で輸送できる点を挙げた。加えて、受動的安全技術も採用されていることから、その製造アプローチは原子力サプライヤーと規制当局双方にとって大きな挑戦。</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と</a:t>
            </a:r>
            <a:r>
              <a:rPr lang="en-US" altLang="ja-JP" sz="1524" dirty="0">
                <a:solidFill>
                  <a:schemeClr val="bg1"/>
                </a:solidFill>
                <a:latin typeface="Meiryo UI" panose="020B0604030504040204" pitchFamily="50" charset="-128"/>
                <a:ea typeface="Meiryo UI" panose="020B0604030504040204" pitchFamily="50" charset="-128"/>
              </a:rPr>
              <a:t>AR</a:t>
            </a:r>
            <a:r>
              <a:rPr lang="ja-JP" altLang="en-US" sz="1524" dirty="0">
                <a:solidFill>
                  <a:schemeClr val="bg1"/>
                </a:solidFill>
                <a:latin typeface="Meiryo UI" panose="020B0604030504040204" pitchFamily="50" charset="-128"/>
                <a:ea typeface="Meiryo UI" panose="020B0604030504040204" pitchFamily="50" charset="-128"/>
              </a:rPr>
              <a:t>を需要に応じて効率的に製造するには、サプライ・チェーンの能力増強から機械化された自動製造プロセスの開発まで、数え切れないほど多くの技術的課題に取り組まねばならないとした。こうした背景から、</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の製造</a:t>
            </a:r>
            <a:r>
              <a:rPr lang="en-US" altLang="ja-JP" sz="1524" dirty="0">
                <a:solidFill>
                  <a:schemeClr val="bg1"/>
                </a:solidFill>
                <a:latin typeface="Meiryo UI" panose="020B0604030504040204" pitchFamily="50" charset="-128"/>
                <a:ea typeface="Meiryo UI" panose="020B0604030504040204" pitchFamily="50" charset="-128"/>
              </a:rPr>
              <a:t>&amp;</a:t>
            </a:r>
            <a:r>
              <a:rPr lang="ja-JP" altLang="en-US" sz="1524" dirty="0">
                <a:solidFill>
                  <a:schemeClr val="bg1"/>
                </a:solidFill>
                <a:latin typeface="Meiryo UI" panose="020B0604030504040204" pitchFamily="50" charset="-128"/>
                <a:ea typeface="Meiryo UI" panose="020B0604030504040204" pitchFamily="50" charset="-128"/>
              </a:rPr>
              <a:t>サプライ・チェーン作業グループと</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加盟企業は</a:t>
            </a:r>
            <a:r>
              <a:rPr lang="en-US" altLang="ja-JP" sz="1524" dirty="0">
                <a:solidFill>
                  <a:schemeClr val="bg1"/>
                </a:solidFill>
                <a:latin typeface="Meiryo UI" panose="020B0604030504040204" pitchFamily="50" charset="-128"/>
                <a:ea typeface="Meiryo UI" panose="020B0604030504040204" pitchFamily="50" charset="-128"/>
              </a:rPr>
              <a:t>CANM</a:t>
            </a:r>
            <a:r>
              <a:rPr lang="ja-JP" altLang="en-US" sz="1524" dirty="0">
                <a:solidFill>
                  <a:schemeClr val="bg1"/>
                </a:solidFill>
                <a:latin typeface="Meiryo UI" panose="020B0604030504040204" pitchFamily="50" charset="-128"/>
                <a:ea typeface="Meiryo UI" panose="020B0604030504040204" pitchFamily="50" charset="-128"/>
              </a:rPr>
              <a:t>という概念を案出したもの。</a:t>
            </a:r>
          </a:p>
        </p:txBody>
      </p:sp>
    </p:spTree>
    <p:extLst>
      <p:ext uri="{BB962C8B-B14F-4D97-AF65-F5344CB8AC3E}">
        <p14:creationId xmlns:p14="http://schemas.microsoft.com/office/powerpoint/2010/main" val="37445379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1295703" y="175883"/>
            <a:ext cx="9600595" cy="287262"/>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小型炉を巡る動向（</a:t>
            </a:r>
            <a:r>
              <a:rPr lang="en-US" altLang="ja-JP" sz="1524" dirty="0">
                <a:solidFill>
                  <a:schemeClr val="bg1"/>
                </a:solidFill>
                <a:latin typeface="Meiryo UI" panose="020B0604030504040204" pitchFamily="50" charset="-128"/>
                <a:ea typeface="Meiryo UI" panose="020B0604030504040204" pitchFamily="50" charset="-128"/>
              </a:rPr>
              <a:t>7</a:t>
            </a:r>
            <a:r>
              <a:rPr lang="ja-JP" altLang="en-US" sz="1524" dirty="0">
                <a:solidFill>
                  <a:schemeClr val="bg1"/>
                </a:solidFill>
                <a:latin typeface="Meiryo UI" panose="020B0604030504040204" pitchFamily="50" charset="-128"/>
                <a:ea typeface="Meiryo UI" panose="020B0604030504040204" pitchFamily="50" charset="-128"/>
              </a:rPr>
              <a:t>）</a:t>
            </a:r>
          </a:p>
        </p:txBody>
      </p:sp>
      <p:sp>
        <p:nvSpPr>
          <p:cNvPr id="36" name="角丸四角形 35"/>
          <p:cNvSpPr/>
          <p:nvPr/>
        </p:nvSpPr>
        <p:spPr>
          <a:xfrm>
            <a:off x="1305983" y="3395796"/>
            <a:ext cx="9600595" cy="3324999"/>
          </a:xfrm>
          <a:prstGeom prst="roundRect">
            <a:avLst>
              <a:gd name="adj" fmla="val 8136"/>
            </a:avLst>
          </a:prstGeom>
          <a:solidFill>
            <a:srgbClr val="C00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dirty="0">
                <a:solidFill>
                  <a:schemeClr val="bg1"/>
                </a:solidFill>
                <a:latin typeface="Meiryo UI" panose="020B0604030504040204" pitchFamily="50" charset="-128"/>
                <a:ea typeface="Meiryo UI" panose="020B0604030504040204" pitchFamily="50" charset="-128"/>
              </a:rPr>
              <a:t>ウクライナの原子力発電公社であるエネルゴアトム社は</a:t>
            </a:r>
            <a:r>
              <a:rPr lang="en-US" altLang="ja-JP" sz="1524" dirty="0">
                <a:solidFill>
                  <a:schemeClr val="bg1"/>
                </a:solidFill>
                <a:latin typeface="Meiryo UI" panose="020B0604030504040204" pitchFamily="50" charset="-128"/>
                <a:ea typeface="Meiryo UI" panose="020B0604030504040204" pitchFamily="50" charset="-128"/>
              </a:rPr>
              <a:t>7</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20</a:t>
            </a:r>
            <a:r>
              <a:rPr lang="ja-JP" altLang="en-US" sz="1524" dirty="0">
                <a:solidFill>
                  <a:schemeClr val="bg1"/>
                </a:solidFill>
                <a:latin typeface="Meiryo UI" panose="020B0604030504040204" pitchFamily="50" charset="-128"/>
                <a:ea typeface="Meiryo UI" panose="020B0604030504040204" pitchFamily="50" charset="-128"/>
              </a:rPr>
              <a:t>日、</a:t>
            </a:r>
            <a:r>
              <a:rPr lang="ja-JP" altLang="en-US" sz="1524" b="1" dirty="0">
                <a:solidFill>
                  <a:schemeClr val="bg1"/>
                </a:solidFill>
                <a:latin typeface="Meiryo UI" panose="020B0604030504040204" pitchFamily="50" charset="-128"/>
                <a:ea typeface="Meiryo UI" panose="020B0604030504040204" pitchFamily="50" charset="-128"/>
              </a:rPr>
              <a:t>米ホルテック・インターナショナル社との技術会合で、ホルテック社製小型モジュール炉</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を将来的にウクライナで建設する可能性について協議した</a:t>
            </a:r>
            <a:r>
              <a:rPr lang="ja-JP" altLang="en-US" sz="1524" dirty="0">
                <a:solidFill>
                  <a:schemeClr val="bg1"/>
                </a:solidFill>
                <a:latin typeface="Meiryo UI" panose="020B0604030504040204" pitchFamily="50" charset="-128"/>
                <a:ea typeface="Meiryo UI" panose="020B0604030504040204" pitchFamily="50" charset="-128"/>
              </a:rPr>
              <a:t>ことを明らかにした。このエネルゴアトム社とホルテック社の技術会合は</a:t>
            </a:r>
            <a:r>
              <a:rPr lang="en-US" altLang="ja-JP" sz="1524" dirty="0">
                <a:solidFill>
                  <a:schemeClr val="bg1"/>
                </a:solidFill>
                <a:latin typeface="Meiryo UI" panose="020B0604030504040204" pitchFamily="50" charset="-128"/>
                <a:ea typeface="Meiryo UI" panose="020B0604030504040204" pitchFamily="50" charset="-128"/>
              </a:rPr>
              <a:t>18</a:t>
            </a:r>
            <a:r>
              <a:rPr lang="ja-JP" altLang="en-US" sz="1524" dirty="0">
                <a:solidFill>
                  <a:schemeClr val="bg1"/>
                </a:solidFill>
                <a:latin typeface="Meiryo UI" panose="020B0604030504040204" pitchFamily="50" charset="-128"/>
                <a:ea typeface="Meiryo UI" panose="020B0604030504040204" pitchFamily="50" charset="-128"/>
              </a:rPr>
              <a:t>日と</a:t>
            </a:r>
            <a:r>
              <a:rPr lang="en-US" altLang="ja-JP" sz="1524" dirty="0">
                <a:solidFill>
                  <a:schemeClr val="bg1"/>
                </a:solidFill>
                <a:latin typeface="Meiryo UI" panose="020B0604030504040204" pitchFamily="50" charset="-128"/>
                <a:ea typeface="Meiryo UI" panose="020B0604030504040204" pitchFamily="50" charset="-128"/>
              </a:rPr>
              <a:t>19</a:t>
            </a:r>
            <a:r>
              <a:rPr lang="ja-JP" altLang="en-US" sz="1524" dirty="0">
                <a:solidFill>
                  <a:schemeClr val="bg1"/>
                </a:solidFill>
                <a:latin typeface="Meiryo UI" panose="020B0604030504040204" pitchFamily="50" charset="-128"/>
                <a:ea typeface="Meiryo UI" panose="020B0604030504040204" pitchFamily="50" charset="-128"/>
              </a:rPr>
              <a:t>日の両日、両者の連携強化と原子力発電所における建設・運転の安全性と効率性向上方策を協議するため、ウクライナの首都キエフで開催された。この中で両社は、</a:t>
            </a:r>
            <a:r>
              <a:rPr lang="en-US" altLang="ja-JP" sz="1524" dirty="0">
                <a:solidFill>
                  <a:schemeClr val="bg1"/>
                </a:solidFill>
                <a:latin typeface="Meiryo UI" panose="020B0604030504040204" pitchFamily="50" charset="-128"/>
                <a:ea typeface="Meiryo UI" panose="020B0604030504040204" pitchFamily="50" charset="-128"/>
              </a:rPr>
              <a:t>NRC</a:t>
            </a:r>
            <a:r>
              <a:rPr lang="ja-JP" altLang="en-US" sz="1524" dirty="0">
                <a:solidFill>
                  <a:schemeClr val="bg1"/>
                </a:solidFill>
                <a:latin typeface="Meiryo UI" panose="020B0604030504040204" pitchFamily="50" charset="-128"/>
                <a:ea typeface="Meiryo UI" panose="020B0604030504040204" pitchFamily="50" charset="-128"/>
              </a:rPr>
              <a:t>から</a:t>
            </a:r>
            <a:r>
              <a:rPr lang="en-US" altLang="ja-JP" sz="1524" dirty="0">
                <a:solidFill>
                  <a:schemeClr val="bg1"/>
                </a:solidFill>
                <a:latin typeface="Meiryo UI" panose="020B0604030504040204" pitchFamily="50" charset="-128"/>
                <a:ea typeface="Meiryo UI" panose="020B0604030504040204" pitchFamily="50" charset="-128"/>
              </a:rPr>
              <a:t>SMR-160</a:t>
            </a:r>
            <a:r>
              <a:rPr lang="ja-JP" altLang="en-US" sz="1524" dirty="0">
                <a:solidFill>
                  <a:schemeClr val="bg1"/>
                </a:solidFill>
                <a:latin typeface="Meiryo UI" panose="020B0604030504040204" pitchFamily="50" charset="-128"/>
                <a:ea typeface="Meiryo UI" panose="020B0604030504040204" pitchFamily="50" charset="-128"/>
              </a:rPr>
              <a:t>の</a:t>
            </a:r>
            <a:r>
              <a:rPr lang="en-US" altLang="ja-JP" sz="1524" dirty="0">
                <a:solidFill>
                  <a:schemeClr val="bg1"/>
                </a:solidFill>
                <a:latin typeface="Meiryo UI" panose="020B0604030504040204" pitchFamily="50" charset="-128"/>
                <a:ea typeface="Meiryo UI" panose="020B0604030504040204" pitchFamily="50" charset="-128"/>
              </a:rPr>
              <a:t>DC</a:t>
            </a:r>
            <a:r>
              <a:rPr lang="ja-JP" altLang="en-US" sz="1524" dirty="0">
                <a:solidFill>
                  <a:schemeClr val="bg1"/>
                </a:solidFill>
                <a:latin typeface="Meiryo UI" panose="020B0604030504040204" pitchFamily="50" charset="-128"/>
                <a:ea typeface="Meiryo UI" panose="020B0604030504040204" pitchFamily="50" charset="-128"/>
              </a:rPr>
              <a:t>を取得する見通しや、米国その他の国で建設・運転する可能性について議論。ホルテック社幹部が同設計の認可をウクライナで受けて国産化していくこともできるとしたのに対し、エネルゴアトム社総裁は、</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導入に向けた活動を通じて、ウクライナが近代的なエネルギー技術の開発国として仲間入りし、将来的な機器製造で主要国の１つになる道が拓けるとの抱負を述べた。また、</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err="1">
                <a:solidFill>
                  <a:schemeClr val="bg1"/>
                </a:solidFill>
                <a:latin typeface="Meiryo UI" panose="020B0604030504040204" pitchFamily="50" charset="-128"/>
                <a:ea typeface="Meiryo UI" panose="020B0604030504040204" pitchFamily="50" charset="-128"/>
              </a:rPr>
              <a:t>のような</a:t>
            </a:r>
            <a:r>
              <a:rPr lang="ja-JP" altLang="en-US" sz="1524" b="1" dirty="0">
                <a:solidFill>
                  <a:schemeClr val="bg1"/>
                </a:solidFill>
                <a:latin typeface="Meiryo UI" panose="020B0604030504040204" pitchFamily="50" charset="-128"/>
                <a:ea typeface="Meiryo UI" panose="020B0604030504040204" pitchFamily="50" charset="-128"/>
              </a:rPr>
              <a:t>設計であれば、原子力発電が直面する数多くの課題を解決し、安全性や効率性を向上することができるとの認識を表明</a:t>
            </a:r>
            <a:r>
              <a:rPr lang="ja-JP" altLang="en-US" sz="1524" dirty="0">
                <a:solidFill>
                  <a:schemeClr val="bg1"/>
                </a:solidFill>
                <a:latin typeface="Meiryo UI" panose="020B0604030504040204" pitchFamily="50" charset="-128"/>
                <a:ea typeface="Meiryo UI" panose="020B0604030504040204" pitchFamily="50" charset="-128"/>
              </a:rPr>
              <a:t>。エネルゴアトム社はすでに</a:t>
            </a:r>
            <a:r>
              <a:rPr lang="en-US" altLang="ja-JP" sz="1524" dirty="0">
                <a:solidFill>
                  <a:schemeClr val="bg1"/>
                </a:solidFill>
                <a:latin typeface="Meiryo UI" panose="020B0604030504040204" pitchFamily="50" charset="-128"/>
                <a:ea typeface="Meiryo UI" panose="020B0604030504040204" pitchFamily="50" charset="-128"/>
              </a:rPr>
              <a:t>2016</a:t>
            </a:r>
            <a:r>
              <a:rPr lang="ja-JP" altLang="en-US" sz="1524" dirty="0">
                <a:solidFill>
                  <a:schemeClr val="bg1"/>
                </a:solidFill>
                <a:latin typeface="Meiryo UI" panose="020B0604030504040204" pitchFamily="50" charset="-128"/>
                <a:ea typeface="Meiryo UI" panose="020B0604030504040204" pitchFamily="50" charset="-128"/>
              </a:rPr>
              <a:t>年末、ホルテック社の</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諮問委員会メンバーの一員となっており、ウクライナ国内で</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を建設する見込みについて積極的に模索する活動を展開中である。</a:t>
            </a:r>
            <a:endParaRPr lang="en-US" altLang="ja-JP" sz="1524" dirty="0">
              <a:solidFill>
                <a:schemeClr val="bg1"/>
              </a:solidFill>
              <a:latin typeface="Meiryo UI" panose="020B0604030504040204" pitchFamily="50" charset="-128"/>
              <a:ea typeface="Meiryo UI" panose="020B0604030504040204" pitchFamily="50" charset="-128"/>
            </a:endParaRPr>
          </a:p>
          <a:p>
            <a:pPr>
              <a:defRPr/>
            </a:pPr>
            <a:r>
              <a:rPr lang="ja-JP" altLang="en-US" sz="1524" dirty="0">
                <a:solidFill>
                  <a:schemeClr val="bg1"/>
                </a:solidFill>
                <a:latin typeface="Meiryo UI" panose="020B0604030504040204" pitchFamily="50" charset="-128"/>
                <a:ea typeface="Meiryo UI" panose="020B0604030504040204" pitchFamily="50" charset="-128"/>
              </a:rPr>
              <a:t>ホルテック社はまた、</a:t>
            </a:r>
            <a:r>
              <a:rPr lang="en-US" altLang="ja-JP" sz="1524" dirty="0">
                <a:solidFill>
                  <a:schemeClr val="bg1"/>
                </a:solidFill>
                <a:latin typeface="Meiryo UI" panose="020B0604030504040204" pitchFamily="50" charset="-128"/>
                <a:ea typeface="Meiryo UI" panose="020B0604030504040204" pitchFamily="50" charset="-128"/>
              </a:rPr>
              <a:t>7</a:t>
            </a:r>
            <a:r>
              <a:rPr lang="ja-JP" altLang="en-US" sz="1524" dirty="0">
                <a:solidFill>
                  <a:schemeClr val="bg1"/>
                </a:solidFill>
                <a:latin typeface="Meiryo UI" panose="020B0604030504040204" pitchFamily="50" charset="-128"/>
                <a:ea typeface="Meiryo UI" panose="020B0604030504040204" pitchFamily="50" charset="-128"/>
              </a:rPr>
              <a:t>月</a:t>
            </a:r>
            <a:r>
              <a:rPr lang="en-US" altLang="ja-JP" sz="1524" dirty="0">
                <a:solidFill>
                  <a:schemeClr val="bg1"/>
                </a:solidFill>
                <a:latin typeface="Meiryo UI" panose="020B0604030504040204" pitchFamily="50" charset="-128"/>
                <a:ea typeface="Meiryo UI" panose="020B0604030504040204" pitchFamily="50" charset="-128"/>
              </a:rPr>
              <a:t>17</a:t>
            </a:r>
            <a:r>
              <a:rPr lang="ja-JP" altLang="en-US" sz="1524" dirty="0">
                <a:solidFill>
                  <a:schemeClr val="bg1"/>
                </a:solidFill>
                <a:latin typeface="Meiryo UI" panose="020B0604030504040204" pitchFamily="50" charset="-128"/>
                <a:ea typeface="Meiryo UI" panose="020B0604030504040204" pitchFamily="50" charset="-128"/>
              </a:rPr>
              <a:t>日に</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の開発促進でカナダの</a:t>
            </a:r>
            <a:r>
              <a:rPr lang="en-US" altLang="ja-JP" sz="1524" dirty="0">
                <a:solidFill>
                  <a:schemeClr val="bg1"/>
                </a:solidFill>
                <a:latin typeface="Meiryo UI" panose="020B0604030504040204" pitchFamily="50" charset="-128"/>
                <a:ea typeface="Meiryo UI" panose="020B0604030504040204" pitchFamily="50" charset="-128"/>
              </a:rPr>
              <a:t>SNC</a:t>
            </a:r>
            <a:r>
              <a:rPr lang="ja-JP" altLang="en-US" sz="1524" dirty="0">
                <a:solidFill>
                  <a:schemeClr val="bg1"/>
                </a:solidFill>
                <a:latin typeface="Meiryo UI" panose="020B0604030504040204" pitchFamily="50" charset="-128"/>
                <a:ea typeface="Meiryo UI" panose="020B0604030504040204" pitchFamily="50" charset="-128"/>
              </a:rPr>
              <a:t>ラバリン社と協力していく計画を発表しており、同社から許認可支援を含めた幅広いエンジニアリング・サービスを受けて、</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のシステム開発と国際的な認可取得に向けた作業を大幅に加速</a:t>
            </a:r>
            <a:r>
              <a:rPr lang="ja-JP" altLang="en-US" sz="1524" dirty="0">
                <a:solidFill>
                  <a:schemeClr val="bg1"/>
                </a:solidFill>
                <a:latin typeface="Meiryo UI" panose="020B0604030504040204" pitchFamily="50" charset="-128"/>
                <a:ea typeface="Meiryo UI" panose="020B0604030504040204" pitchFamily="50" charset="-128"/>
              </a:rPr>
              <a:t>。</a:t>
            </a:r>
            <a:r>
              <a:rPr lang="en-US" altLang="ja-JP" sz="1524" b="1" dirty="0">
                <a:solidFill>
                  <a:schemeClr val="bg1"/>
                </a:solidFill>
                <a:latin typeface="Meiryo UI" panose="020B0604030504040204" pitchFamily="50" charset="-128"/>
                <a:ea typeface="Meiryo UI" panose="020B0604030504040204" pitchFamily="50" charset="-128"/>
              </a:rPr>
              <a:t>SMR-160</a:t>
            </a:r>
            <a:r>
              <a:rPr lang="ja-JP" altLang="en-US" sz="1524" b="1" dirty="0">
                <a:solidFill>
                  <a:schemeClr val="bg1"/>
                </a:solidFill>
                <a:latin typeface="Meiryo UI" panose="020B0604030504040204" pitchFamily="50" charset="-128"/>
                <a:ea typeface="Meiryo UI" panose="020B0604030504040204" pitchFamily="50" charset="-128"/>
              </a:rPr>
              <a:t>を世界中で建設していく手始めとして、</a:t>
            </a:r>
            <a:r>
              <a:rPr lang="en-US" altLang="ja-JP" sz="1524" b="1" dirty="0">
                <a:solidFill>
                  <a:schemeClr val="bg1"/>
                </a:solidFill>
                <a:latin typeface="Meiryo UI" panose="020B0604030504040204" pitchFamily="50" charset="-128"/>
                <a:ea typeface="Meiryo UI" panose="020B0604030504040204" pitchFamily="50" charset="-128"/>
              </a:rPr>
              <a:t>2018</a:t>
            </a:r>
            <a:r>
              <a:rPr lang="ja-JP" altLang="en-US" sz="1524" b="1" dirty="0">
                <a:solidFill>
                  <a:schemeClr val="bg1"/>
                </a:solidFill>
                <a:latin typeface="Meiryo UI" panose="020B0604030504040204" pitchFamily="50" charset="-128"/>
                <a:ea typeface="Meiryo UI" panose="020B0604030504040204" pitchFamily="50" charset="-128"/>
              </a:rPr>
              <a:t>年末までに米国で原子力規制委員会　（</a:t>
            </a:r>
            <a:r>
              <a:rPr lang="en-US" altLang="ja-JP" sz="1524" b="1" dirty="0">
                <a:solidFill>
                  <a:schemeClr val="bg1"/>
                </a:solidFill>
                <a:latin typeface="Meiryo UI" panose="020B0604030504040204" pitchFamily="50" charset="-128"/>
                <a:ea typeface="Meiryo UI" panose="020B0604030504040204" pitchFamily="50" charset="-128"/>
              </a:rPr>
              <a:t>NRC</a:t>
            </a:r>
            <a:r>
              <a:rPr lang="ja-JP" altLang="en-US" sz="1524" b="1" dirty="0">
                <a:solidFill>
                  <a:schemeClr val="bg1"/>
                </a:solidFill>
                <a:latin typeface="Meiryo UI" panose="020B0604030504040204" pitchFamily="50" charset="-128"/>
                <a:ea typeface="Meiryo UI" panose="020B0604030504040204" pitchFamily="50" charset="-128"/>
              </a:rPr>
              <a:t>）の設計認証（</a:t>
            </a:r>
            <a:r>
              <a:rPr lang="en-US" altLang="ja-JP" sz="1524" b="1" dirty="0">
                <a:solidFill>
                  <a:schemeClr val="bg1"/>
                </a:solidFill>
                <a:latin typeface="Meiryo UI" panose="020B0604030504040204" pitchFamily="50" charset="-128"/>
                <a:ea typeface="Meiryo UI" panose="020B0604030504040204" pitchFamily="50" charset="-128"/>
              </a:rPr>
              <a:t>DC</a:t>
            </a:r>
            <a:r>
              <a:rPr lang="ja-JP" altLang="en-US" sz="1524" b="1" dirty="0">
                <a:solidFill>
                  <a:schemeClr val="bg1"/>
                </a:solidFill>
                <a:latin typeface="Meiryo UI" panose="020B0604030504040204" pitchFamily="50" charset="-128"/>
                <a:ea typeface="Meiryo UI" panose="020B0604030504040204" pitchFamily="50" charset="-128"/>
              </a:rPr>
              <a:t>）審査を申請したい</a:t>
            </a:r>
            <a:r>
              <a:rPr lang="ja-JP" altLang="en-US" sz="1524" dirty="0">
                <a:solidFill>
                  <a:schemeClr val="bg1"/>
                </a:solidFill>
                <a:latin typeface="Meiryo UI" panose="020B0604030504040204" pitchFamily="50" charset="-128"/>
                <a:ea typeface="Meiryo UI" panose="020B0604030504040204" pitchFamily="50" charset="-128"/>
              </a:rPr>
              <a:t>としている。</a:t>
            </a:r>
          </a:p>
        </p:txBody>
      </p:sp>
      <p:sp>
        <p:nvSpPr>
          <p:cNvPr id="37" name="角丸四角形 36"/>
          <p:cNvSpPr/>
          <p:nvPr/>
        </p:nvSpPr>
        <p:spPr>
          <a:xfrm>
            <a:off x="1295703" y="504464"/>
            <a:ext cx="9600595" cy="2787378"/>
          </a:xfrm>
          <a:prstGeom prst="roundRect">
            <a:avLst>
              <a:gd name="adj" fmla="val 9920"/>
            </a:avLst>
          </a:prstGeom>
          <a:solidFill>
            <a:srgbClr val="0000FF"/>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524" b="1" dirty="0">
                <a:solidFill>
                  <a:schemeClr val="bg1"/>
                </a:solidFill>
                <a:latin typeface="Meiryo UI" panose="020B0604030504040204" pitchFamily="50" charset="-128"/>
                <a:ea typeface="Meiryo UI" panose="020B0604030504040204" pitchFamily="50" charset="-128"/>
              </a:rPr>
              <a:t>複数の小型モジュール炉（</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）や新型原子炉（</a:t>
            </a:r>
            <a:r>
              <a:rPr lang="en-US" altLang="ja-JP" sz="1524" b="1" dirty="0">
                <a:solidFill>
                  <a:schemeClr val="bg1"/>
                </a:solidFill>
                <a:latin typeface="Meiryo UI" panose="020B0604030504040204" pitchFamily="50" charset="-128"/>
                <a:ea typeface="Meiryo UI" panose="020B0604030504040204" pitchFamily="50" charset="-128"/>
              </a:rPr>
              <a:t>AR</a:t>
            </a:r>
            <a:r>
              <a:rPr lang="ja-JP" altLang="en-US" sz="1524" b="1" dirty="0">
                <a:solidFill>
                  <a:schemeClr val="bg1"/>
                </a:solidFill>
                <a:latin typeface="Meiryo UI" panose="020B0604030504040204" pitchFamily="50" charset="-128"/>
                <a:ea typeface="Meiryo UI" panose="020B0604030504040204" pitchFamily="50" charset="-128"/>
              </a:rPr>
              <a:t>）概念が浮上しているのに合わせ、米国ではこれらの効率的な製造にともなう技術的課題に取り組もうとする動きが出ている。</a:t>
            </a:r>
            <a:r>
              <a:rPr lang="ja-JP" altLang="en-US" sz="1524" dirty="0">
                <a:solidFill>
                  <a:schemeClr val="bg1"/>
                </a:solidFill>
                <a:latin typeface="Meiryo UI" panose="020B0604030504040204" pitchFamily="50" charset="-128"/>
                <a:ea typeface="Meiryo UI" panose="020B0604030504040204" pitchFamily="50" charset="-128"/>
              </a:rPr>
              <a:t>「米国原子力インフラ評議会（</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）」では原子力エネルギーの推進と米国サプライ・チェーンの海外展開を促進しているが、その提唱を受けて、非営利で中立な立場の応用科学・研究開発サービス提供組織である</a:t>
            </a:r>
            <a:r>
              <a:rPr lang="ja-JP" altLang="en-US" sz="1524" b="1" dirty="0">
                <a:solidFill>
                  <a:schemeClr val="bg1"/>
                </a:solidFill>
                <a:latin typeface="Meiryo UI" panose="020B0604030504040204" pitchFamily="50" charset="-128"/>
                <a:ea typeface="Meiryo UI" panose="020B0604030504040204" pitchFamily="50" charset="-128"/>
              </a:rPr>
              <a:t>コンカレント・テクノロジー社（</a:t>
            </a:r>
            <a:r>
              <a:rPr lang="en-US" altLang="ja-JP" sz="1524" b="1" dirty="0">
                <a:solidFill>
                  <a:schemeClr val="bg1"/>
                </a:solidFill>
                <a:latin typeface="Meiryo UI" panose="020B0604030504040204" pitchFamily="50" charset="-128"/>
                <a:ea typeface="Meiryo UI" panose="020B0604030504040204" pitchFamily="50" charset="-128"/>
              </a:rPr>
              <a:t>CTC</a:t>
            </a:r>
            <a:r>
              <a:rPr lang="ja-JP" altLang="en-US" sz="1524" b="1" dirty="0">
                <a:solidFill>
                  <a:schemeClr val="bg1"/>
                </a:solidFill>
                <a:latin typeface="Meiryo UI" panose="020B0604030504040204" pitchFamily="50" charset="-128"/>
                <a:ea typeface="Meiryo UI" panose="020B0604030504040204" pitchFamily="50" charset="-128"/>
              </a:rPr>
              <a:t>）がこのほど、「先進的原子力製造センター（</a:t>
            </a:r>
            <a:r>
              <a:rPr lang="en-US" altLang="ja-JP" sz="1524" b="1" dirty="0">
                <a:solidFill>
                  <a:schemeClr val="bg1"/>
                </a:solidFill>
                <a:latin typeface="Meiryo UI" panose="020B0604030504040204" pitchFamily="50" charset="-128"/>
                <a:ea typeface="Meiryo UI" panose="020B0604030504040204" pitchFamily="50" charset="-128"/>
              </a:rPr>
              <a:t>CANM</a:t>
            </a:r>
            <a:r>
              <a:rPr lang="ja-JP" altLang="en-US" sz="1524" b="1" dirty="0">
                <a:solidFill>
                  <a:schemeClr val="bg1"/>
                </a:solidFill>
                <a:latin typeface="Meiryo UI" panose="020B0604030504040204" pitchFamily="50" charset="-128"/>
                <a:ea typeface="Meiryo UI" panose="020B0604030504040204" pitchFamily="50" charset="-128"/>
              </a:rPr>
              <a:t>）」を正式に運営する</a:t>
            </a:r>
            <a:r>
              <a:rPr lang="ja-JP" altLang="en-US" sz="1524" dirty="0">
                <a:solidFill>
                  <a:schemeClr val="bg1"/>
                </a:solidFill>
                <a:latin typeface="Meiryo UI" panose="020B0604030504040204" pitchFamily="50" charset="-128"/>
                <a:ea typeface="Meiryo UI" panose="020B0604030504040204" pitchFamily="50" charset="-128"/>
              </a:rPr>
              <a:t>ことになった。</a:t>
            </a:r>
            <a:r>
              <a:rPr lang="en-US" altLang="ja-JP" sz="1524" dirty="0">
                <a:solidFill>
                  <a:schemeClr val="bg1"/>
                </a:solidFill>
                <a:latin typeface="Meiryo UI" panose="020B0604030504040204" pitchFamily="50" charset="-128"/>
                <a:ea typeface="Meiryo UI" panose="020B0604030504040204" pitchFamily="50" charset="-128"/>
              </a:rPr>
              <a:t>CTC</a:t>
            </a:r>
            <a:r>
              <a:rPr lang="ja-JP" altLang="en-US" sz="1524" dirty="0">
                <a:solidFill>
                  <a:schemeClr val="bg1"/>
                </a:solidFill>
                <a:latin typeface="Meiryo UI" panose="020B0604030504040204" pitchFamily="50" charset="-128"/>
                <a:ea typeface="Meiryo UI" panose="020B0604030504040204" pitchFamily="50" charset="-128"/>
              </a:rPr>
              <a:t>社の発表によると、現在の軽水炉システムと比較して、</a:t>
            </a:r>
            <a:r>
              <a:rPr lang="en-US" altLang="ja-JP" sz="1524" b="1" dirty="0">
                <a:solidFill>
                  <a:schemeClr val="bg1"/>
                </a:solidFill>
                <a:latin typeface="Meiryo UI" panose="020B0604030504040204" pitchFamily="50" charset="-128"/>
                <a:ea typeface="Meiryo UI" panose="020B0604030504040204" pitchFamily="50" charset="-128"/>
              </a:rPr>
              <a:t>SMR</a:t>
            </a:r>
            <a:r>
              <a:rPr lang="ja-JP" altLang="en-US" sz="1524" b="1" dirty="0">
                <a:solidFill>
                  <a:schemeClr val="bg1"/>
                </a:solidFill>
                <a:latin typeface="Meiryo UI" panose="020B0604030504040204" pitchFamily="50" charset="-128"/>
                <a:ea typeface="Meiryo UI" panose="020B0604030504040204" pitchFamily="50" charset="-128"/>
              </a:rPr>
              <a:t>や</a:t>
            </a:r>
            <a:r>
              <a:rPr lang="en-US" altLang="ja-JP" sz="1524" b="1" dirty="0">
                <a:solidFill>
                  <a:schemeClr val="bg1"/>
                </a:solidFill>
                <a:latin typeface="Meiryo UI" panose="020B0604030504040204" pitchFamily="50" charset="-128"/>
                <a:ea typeface="Meiryo UI" panose="020B0604030504040204" pitchFamily="50" charset="-128"/>
              </a:rPr>
              <a:t>AR</a:t>
            </a:r>
            <a:r>
              <a:rPr lang="ja-JP" altLang="en-US" sz="1524" b="1" dirty="0">
                <a:solidFill>
                  <a:schemeClr val="bg1"/>
                </a:solidFill>
                <a:latin typeface="Meiryo UI" panose="020B0604030504040204" pitchFamily="50" charset="-128"/>
                <a:ea typeface="Meiryo UI" panose="020B0604030504040204" pitchFamily="50" charset="-128"/>
              </a:rPr>
              <a:t>では根本的に異なる製造アプローチが必要</a:t>
            </a:r>
            <a:r>
              <a:rPr lang="ja-JP" altLang="en-US" sz="1524" dirty="0">
                <a:solidFill>
                  <a:schemeClr val="bg1"/>
                </a:solidFill>
                <a:latin typeface="Meiryo UI" panose="020B0604030504040204" pitchFamily="50" charset="-128"/>
                <a:ea typeface="Meiryo UI" panose="020B0604030504040204" pitchFamily="50" charset="-128"/>
              </a:rPr>
              <a:t>。理由として、これらが比較的コンパクトで出力も最大</a:t>
            </a:r>
            <a:r>
              <a:rPr lang="en-US" altLang="ja-JP" sz="1524" dirty="0">
                <a:solidFill>
                  <a:schemeClr val="bg1"/>
                </a:solidFill>
                <a:latin typeface="Meiryo UI" panose="020B0604030504040204" pitchFamily="50" charset="-128"/>
                <a:ea typeface="Meiryo UI" panose="020B0604030504040204" pitchFamily="50" charset="-128"/>
              </a:rPr>
              <a:t>60</a:t>
            </a:r>
            <a:r>
              <a:rPr lang="ja-JP" altLang="en-US" sz="1524" dirty="0">
                <a:solidFill>
                  <a:schemeClr val="bg1"/>
                </a:solidFill>
                <a:latin typeface="Meiryo UI" panose="020B0604030504040204" pitchFamily="50" charset="-128"/>
                <a:ea typeface="Meiryo UI" panose="020B0604030504040204" pitchFamily="50" charset="-128"/>
              </a:rPr>
              <a:t>万</a:t>
            </a:r>
            <a:r>
              <a:rPr lang="en-US" altLang="ja-JP" sz="1524" dirty="0">
                <a:solidFill>
                  <a:schemeClr val="bg1"/>
                </a:solidFill>
                <a:latin typeface="Meiryo UI" panose="020B0604030504040204" pitchFamily="50" charset="-128"/>
                <a:ea typeface="Meiryo UI" panose="020B0604030504040204" pitchFamily="50" charset="-128"/>
              </a:rPr>
              <a:t>kW</a:t>
            </a:r>
            <a:r>
              <a:rPr lang="ja-JP" altLang="en-US" sz="1524" dirty="0">
                <a:solidFill>
                  <a:schemeClr val="bg1"/>
                </a:solidFill>
                <a:latin typeface="Meiryo UI" panose="020B0604030504040204" pitchFamily="50" charset="-128"/>
                <a:ea typeface="Meiryo UI" panose="020B0604030504040204" pitchFamily="50" charset="-128"/>
              </a:rPr>
              <a:t>であること、工場内で製造可能であり、目的地で組立てるために部品で輸送できる点を挙げた。加えて、受動的安全技術も採用されていることから、その製造アプローチは原子力サプライヤーと規制当局双方にとって大きな挑戦。</a:t>
            </a:r>
            <a:r>
              <a:rPr lang="en-US" altLang="ja-JP" sz="1524" dirty="0">
                <a:solidFill>
                  <a:schemeClr val="bg1"/>
                </a:solidFill>
                <a:latin typeface="Meiryo UI" panose="020B0604030504040204" pitchFamily="50" charset="-128"/>
                <a:ea typeface="Meiryo UI" panose="020B0604030504040204" pitchFamily="50" charset="-128"/>
              </a:rPr>
              <a:t>SMR</a:t>
            </a:r>
            <a:r>
              <a:rPr lang="ja-JP" altLang="en-US" sz="1524" dirty="0">
                <a:solidFill>
                  <a:schemeClr val="bg1"/>
                </a:solidFill>
                <a:latin typeface="Meiryo UI" panose="020B0604030504040204" pitchFamily="50" charset="-128"/>
                <a:ea typeface="Meiryo UI" panose="020B0604030504040204" pitchFamily="50" charset="-128"/>
              </a:rPr>
              <a:t>と</a:t>
            </a:r>
            <a:r>
              <a:rPr lang="en-US" altLang="ja-JP" sz="1524" dirty="0">
                <a:solidFill>
                  <a:schemeClr val="bg1"/>
                </a:solidFill>
                <a:latin typeface="Meiryo UI" panose="020B0604030504040204" pitchFamily="50" charset="-128"/>
                <a:ea typeface="Meiryo UI" panose="020B0604030504040204" pitchFamily="50" charset="-128"/>
              </a:rPr>
              <a:t>AR</a:t>
            </a:r>
            <a:r>
              <a:rPr lang="ja-JP" altLang="en-US" sz="1524" dirty="0">
                <a:solidFill>
                  <a:schemeClr val="bg1"/>
                </a:solidFill>
                <a:latin typeface="Meiryo UI" panose="020B0604030504040204" pitchFamily="50" charset="-128"/>
                <a:ea typeface="Meiryo UI" panose="020B0604030504040204" pitchFamily="50" charset="-128"/>
              </a:rPr>
              <a:t>を需要に応じて効率的に製造するには、サプライ・チェーンの能力増強から機械化された自動製造プロセスの開発まで、数え切れないほど多くの技術的課題に取り組まねばならないとした。こうした背景から、</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の製造</a:t>
            </a:r>
            <a:r>
              <a:rPr lang="en-US" altLang="ja-JP" sz="1524" dirty="0">
                <a:solidFill>
                  <a:schemeClr val="bg1"/>
                </a:solidFill>
                <a:latin typeface="Meiryo UI" panose="020B0604030504040204" pitchFamily="50" charset="-128"/>
                <a:ea typeface="Meiryo UI" panose="020B0604030504040204" pitchFamily="50" charset="-128"/>
              </a:rPr>
              <a:t>&amp;</a:t>
            </a:r>
            <a:r>
              <a:rPr lang="ja-JP" altLang="en-US" sz="1524" dirty="0">
                <a:solidFill>
                  <a:schemeClr val="bg1"/>
                </a:solidFill>
                <a:latin typeface="Meiryo UI" panose="020B0604030504040204" pitchFamily="50" charset="-128"/>
                <a:ea typeface="Meiryo UI" panose="020B0604030504040204" pitchFamily="50" charset="-128"/>
              </a:rPr>
              <a:t>サプライ・チェーン作業グループと</a:t>
            </a:r>
            <a:r>
              <a:rPr lang="en-US" altLang="ja-JP" sz="1524" dirty="0">
                <a:solidFill>
                  <a:schemeClr val="bg1"/>
                </a:solidFill>
                <a:latin typeface="Meiryo UI" panose="020B0604030504040204" pitchFamily="50" charset="-128"/>
                <a:ea typeface="Meiryo UI" panose="020B0604030504040204" pitchFamily="50" charset="-128"/>
              </a:rPr>
              <a:t>NIC</a:t>
            </a:r>
            <a:r>
              <a:rPr lang="ja-JP" altLang="en-US" sz="1524" dirty="0">
                <a:solidFill>
                  <a:schemeClr val="bg1"/>
                </a:solidFill>
                <a:latin typeface="Meiryo UI" panose="020B0604030504040204" pitchFamily="50" charset="-128"/>
                <a:ea typeface="Meiryo UI" panose="020B0604030504040204" pitchFamily="50" charset="-128"/>
              </a:rPr>
              <a:t>加盟企業は</a:t>
            </a:r>
            <a:r>
              <a:rPr lang="en-US" altLang="ja-JP" sz="1524" dirty="0">
                <a:solidFill>
                  <a:schemeClr val="bg1"/>
                </a:solidFill>
                <a:latin typeface="Meiryo UI" panose="020B0604030504040204" pitchFamily="50" charset="-128"/>
                <a:ea typeface="Meiryo UI" panose="020B0604030504040204" pitchFamily="50" charset="-128"/>
              </a:rPr>
              <a:t>CANM</a:t>
            </a:r>
            <a:r>
              <a:rPr lang="ja-JP" altLang="en-US" sz="1524" dirty="0">
                <a:solidFill>
                  <a:schemeClr val="bg1"/>
                </a:solidFill>
                <a:latin typeface="Meiryo UI" panose="020B0604030504040204" pitchFamily="50" charset="-128"/>
                <a:ea typeface="Meiryo UI" panose="020B0604030504040204" pitchFamily="50" charset="-128"/>
              </a:rPr>
              <a:t>という概念を案出したもの。</a:t>
            </a:r>
          </a:p>
        </p:txBody>
      </p:sp>
    </p:spTree>
    <p:extLst>
      <p:ext uri="{BB962C8B-B14F-4D97-AF65-F5344CB8AC3E}">
        <p14:creationId xmlns:p14="http://schemas.microsoft.com/office/powerpoint/2010/main" val="33970374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76.jpeg"/>
          <p:cNvPicPr/>
          <p:nvPr/>
        </p:nvPicPr>
        <p:blipFill>
          <a:blip r:embed="rId2" cstate="print"/>
          <a:stretch>
            <a:fillRect/>
          </a:stretch>
        </p:blipFill>
        <p:spPr>
          <a:xfrm>
            <a:off x="790832" y="1619293"/>
            <a:ext cx="4785892" cy="4097767"/>
          </a:xfrm>
          <a:prstGeom prst="rect">
            <a:avLst/>
          </a:prstGeom>
        </p:spPr>
      </p:pic>
      <p:sp>
        <p:nvSpPr>
          <p:cNvPr id="5" name="正方形/長方形 4"/>
          <p:cNvSpPr/>
          <p:nvPr/>
        </p:nvSpPr>
        <p:spPr>
          <a:xfrm>
            <a:off x="242870" y="5717060"/>
            <a:ext cx="5881816" cy="276999"/>
          </a:xfrm>
          <a:prstGeom prst="rect">
            <a:avLst/>
          </a:prstGeom>
        </p:spPr>
        <p:txBody>
          <a:bodyPr wrap="square">
            <a:spAutoFit/>
          </a:bodyPr>
          <a:lstStyle/>
          <a:p>
            <a:pPr marL="1177925">
              <a:spcBef>
                <a:spcPts val="670"/>
              </a:spcBef>
              <a:spcAft>
                <a:spcPts val="0"/>
              </a:spcAft>
            </a:pPr>
            <a:r>
              <a:rPr lang="en-US" altLang="ja-JP" sz="1200" dirty="0" smtClean="0">
                <a:effectLst/>
                <a:latin typeface="Times New Roman" panose="02020603050405020304" pitchFamily="18" charset="0"/>
                <a:ea typeface="Times New Roman" panose="02020603050405020304" pitchFamily="18" charset="0"/>
              </a:rPr>
              <a:t>Figure 1 </a:t>
            </a:r>
            <a:r>
              <a:rPr lang="en-US" altLang="ja-JP" sz="1200" dirty="0" err="1" smtClean="0">
                <a:effectLst/>
                <a:latin typeface="Times New Roman" panose="02020603050405020304" pitchFamily="18" charset="0"/>
                <a:ea typeface="Times New Roman" panose="02020603050405020304" pitchFamily="18" charset="0"/>
              </a:rPr>
              <a:t>Bockris’group</a:t>
            </a:r>
            <a:r>
              <a:rPr lang="en-US" altLang="ja-JP" sz="1200" dirty="0" smtClean="0">
                <a:effectLst/>
                <a:latin typeface="Times New Roman" panose="02020603050405020304" pitchFamily="18" charset="0"/>
                <a:ea typeface="Times New Roman" panose="02020603050405020304" pitchFamily="18" charset="0"/>
              </a:rPr>
              <a:t>, Imperial College London, 1947-1948.</a:t>
            </a:r>
            <a:endParaRPr lang="ja-JP" altLang="ja-JP" sz="1200" dirty="0">
              <a:effectLst/>
              <a:latin typeface="Times New Roman" panose="02020603050405020304" pitchFamily="18" charset="0"/>
              <a:ea typeface="Times New Roman" panose="02020603050405020304" pitchFamily="18" charset="0"/>
            </a:endParaRPr>
          </a:p>
        </p:txBody>
      </p:sp>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62</a:t>
            </a:fld>
            <a:endParaRPr kumimoji="1" lang="ja-JP" altLang="en-US"/>
          </a:p>
        </p:txBody>
      </p:sp>
    </p:spTree>
    <p:extLst>
      <p:ext uri="{BB962C8B-B14F-4D97-AF65-F5344CB8AC3E}">
        <p14:creationId xmlns:p14="http://schemas.microsoft.com/office/powerpoint/2010/main" val="1868894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207.png"/>
          <p:cNvPicPr/>
          <p:nvPr/>
        </p:nvPicPr>
        <p:blipFill>
          <a:blip r:embed="rId2" cstate="print"/>
          <a:stretch>
            <a:fillRect/>
          </a:stretch>
        </p:blipFill>
        <p:spPr>
          <a:xfrm>
            <a:off x="6544019" y="385898"/>
            <a:ext cx="4430123" cy="6440990"/>
          </a:xfrm>
          <a:prstGeom prst="rect">
            <a:avLst/>
          </a:prstGeom>
        </p:spPr>
      </p:pic>
      <p:grpSp>
        <p:nvGrpSpPr>
          <p:cNvPr id="2" name="Group 2"/>
          <p:cNvGrpSpPr>
            <a:grpSpLocks/>
          </p:cNvGrpSpPr>
          <p:nvPr/>
        </p:nvGrpSpPr>
        <p:grpSpPr bwMode="auto">
          <a:xfrm>
            <a:off x="1431945" y="859355"/>
            <a:ext cx="3900219" cy="5813979"/>
            <a:chOff x="1550" y="-6726"/>
            <a:chExt cx="4462" cy="712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 y="-6726"/>
              <a:ext cx="4461" cy="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 y="-5165"/>
              <a:ext cx="4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正方形/長方形 2"/>
          <p:cNvSpPr/>
          <p:nvPr/>
        </p:nvSpPr>
        <p:spPr>
          <a:xfrm>
            <a:off x="7486498" y="6488668"/>
            <a:ext cx="2749471" cy="369332"/>
          </a:xfrm>
          <a:prstGeom prst="rect">
            <a:avLst/>
          </a:prstGeom>
        </p:spPr>
        <p:txBody>
          <a:bodyPr wrap="none">
            <a:spAutoFit/>
          </a:bodyPr>
          <a:lstStyle/>
          <a:p>
            <a:r>
              <a:rPr lang="en-US" altLang="ja-JP" dirty="0" err="1" smtClean="0">
                <a:effectLst/>
                <a:latin typeface="Times New Roman" panose="02020603050405020304" pitchFamily="18" charset="0"/>
                <a:ea typeface="Times New Roman" panose="02020603050405020304" pitchFamily="18" charset="0"/>
              </a:rPr>
              <a:t>ConFlat</a:t>
            </a:r>
            <a:r>
              <a:rPr lang="en-US" altLang="ja-JP" dirty="0" smtClean="0">
                <a:effectLst/>
                <a:latin typeface="Times New Roman" panose="02020603050405020304" pitchFamily="18" charset="0"/>
                <a:ea typeface="Times New Roman" panose="02020603050405020304" pitchFamily="18" charset="0"/>
              </a:rPr>
              <a:t> Cut-away Diagram</a:t>
            </a:r>
            <a:endParaRPr lang="ja-JP" altLang="en-US" dirty="0"/>
          </a:p>
        </p:txBody>
      </p:sp>
      <p:sp>
        <p:nvSpPr>
          <p:cNvPr id="7" name="正方形/長方形 6"/>
          <p:cNvSpPr/>
          <p:nvPr/>
        </p:nvSpPr>
        <p:spPr>
          <a:xfrm>
            <a:off x="1984464" y="6457556"/>
            <a:ext cx="2340064" cy="369332"/>
          </a:xfrm>
          <a:prstGeom prst="rect">
            <a:avLst/>
          </a:prstGeom>
        </p:spPr>
        <p:txBody>
          <a:bodyPr wrap="none">
            <a:spAutoFit/>
          </a:bodyPr>
          <a:lstStyle/>
          <a:p>
            <a:r>
              <a:rPr lang="ja-JP" altLang="ja-JP" b="1" spc="-100" dirty="0" smtClean="0">
                <a:effectLst/>
                <a:ea typeface="Times New Roman" panose="02020603050405020304" pitchFamily="18" charset="0"/>
              </a:rPr>
              <a:t> </a:t>
            </a:r>
            <a:r>
              <a:rPr lang="en-US" altLang="ja-JP" dirty="0" err="1" smtClean="0">
                <a:effectLst/>
                <a:latin typeface="Times New Roman" panose="02020603050405020304" pitchFamily="18" charset="0"/>
                <a:ea typeface="Times New Roman" panose="02020603050405020304" pitchFamily="18" charset="0"/>
              </a:rPr>
              <a:t>ConFlat</a:t>
            </a:r>
            <a:r>
              <a:rPr lang="en-US" altLang="ja-JP" spc="-100" dirty="0" smtClean="0">
                <a:effectLst/>
                <a:latin typeface="Times New Roman" panose="02020603050405020304" pitchFamily="18" charset="0"/>
                <a:ea typeface="Times New Roman" panose="02020603050405020304" pitchFamily="18" charset="0"/>
              </a:rPr>
              <a:t> </a:t>
            </a:r>
            <a:r>
              <a:rPr lang="en-US" altLang="ja-JP" dirty="0" smtClean="0">
                <a:effectLst/>
                <a:latin typeface="Times New Roman" panose="02020603050405020304" pitchFamily="18" charset="0"/>
                <a:ea typeface="Times New Roman" panose="02020603050405020304" pitchFamily="18" charset="0"/>
              </a:rPr>
              <a:t>Flow</a:t>
            </a:r>
            <a:r>
              <a:rPr lang="en-US" altLang="ja-JP" spc="-105" dirty="0" smtClean="0">
                <a:effectLst/>
                <a:latin typeface="Times New Roman" panose="02020603050405020304" pitchFamily="18" charset="0"/>
                <a:ea typeface="Times New Roman" panose="02020603050405020304" pitchFamily="18" charset="0"/>
              </a:rPr>
              <a:t> </a:t>
            </a:r>
            <a:r>
              <a:rPr lang="en-US" altLang="ja-JP" dirty="0" smtClean="0">
                <a:effectLst/>
                <a:latin typeface="Times New Roman" panose="02020603050405020304" pitchFamily="18" charset="0"/>
                <a:ea typeface="Times New Roman" panose="02020603050405020304" pitchFamily="18" charset="0"/>
              </a:rPr>
              <a:t>Diagram</a:t>
            </a:r>
            <a:endParaRPr lang="ja-JP" altLang="en-US" dirty="0"/>
          </a:p>
        </p:txBody>
      </p:sp>
      <p:sp>
        <p:nvSpPr>
          <p:cNvPr id="4" name="スライド番号プレースホルダー 3"/>
          <p:cNvSpPr>
            <a:spLocks noGrp="1"/>
          </p:cNvSpPr>
          <p:nvPr>
            <p:ph type="sldNum" sz="quarter" idx="12"/>
          </p:nvPr>
        </p:nvSpPr>
        <p:spPr/>
        <p:txBody>
          <a:bodyPr/>
          <a:lstStyle/>
          <a:p>
            <a:fld id="{EFB30DB8-BA91-4A1D-835B-220CBC6EB7C2}" type="slidenum">
              <a:rPr kumimoji="1" lang="ja-JP" altLang="en-US" smtClean="0"/>
              <a:t>63</a:t>
            </a:fld>
            <a:endParaRPr kumimoji="1" lang="ja-JP" altLang="en-US"/>
          </a:p>
        </p:txBody>
      </p:sp>
    </p:spTree>
    <p:extLst>
      <p:ext uri="{BB962C8B-B14F-4D97-AF65-F5344CB8AC3E}">
        <p14:creationId xmlns:p14="http://schemas.microsoft.com/office/powerpoint/2010/main" val="493916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208.png"/>
          <p:cNvPicPr/>
          <p:nvPr/>
        </p:nvPicPr>
        <p:blipFill>
          <a:blip r:embed="rId2" cstate="print"/>
          <a:stretch>
            <a:fillRect/>
          </a:stretch>
        </p:blipFill>
        <p:spPr>
          <a:xfrm>
            <a:off x="425985" y="1509311"/>
            <a:ext cx="5354198" cy="3988107"/>
          </a:xfrm>
          <a:prstGeom prst="rect">
            <a:avLst/>
          </a:prstGeom>
        </p:spPr>
      </p:pic>
      <p:sp>
        <p:nvSpPr>
          <p:cNvPr id="4" name="正方形/長方形 3"/>
          <p:cNvSpPr/>
          <p:nvPr/>
        </p:nvSpPr>
        <p:spPr>
          <a:xfrm>
            <a:off x="168924" y="5497418"/>
            <a:ext cx="2934160" cy="273345"/>
          </a:xfrm>
          <a:prstGeom prst="rect">
            <a:avLst/>
          </a:prstGeom>
        </p:spPr>
        <p:txBody>
          <a:bodyPr wrap="square">
            <a:spAutoFit/>
          </a:bodyPr>
          <a:lstStyle/>
          <a:p>
            <a:pPr marL="526415" indent="-276860">
              <a:lnSpc>
                <a:spcPct val="102000"/>
              </a:lnSpc>
              <a:spcBef>
                <a:spcPts val="260"/>
              </a:spcBef>
              <a:spcAft>
                <a:spcPts val="0"/>
              </a:spcAft>
            </a:pPr>
            <a:r>
              <a:rPr lang="en-US" altLang="ja-JP" sz="1200" b="1" dirty="0" smtClean="0">
                <a:effectLst/>
                <a:latin typeface="Times New Roman" panose="02020603050405020304" pitchFamily="18" charset="0"/>
                <a:ea typeface="Times New Roman" panose="02020603050405020304" pitchFamily="18" charset="0"/>
              </a:rPr>
              <a:t>Figure</a:t>
            </a:r>
            <a:r>
              <a:rPr lang="en-US" altLang="ja-JP" sz="1200" b="1" spc="-75" dirty="0" smtClean="0">
                <a:effectLst/>
                <a:latin typeface="Times New Roman" panose="02020603050405020304" pitchFamily="18" charset="0"/>
                <a:ea typeface="Times New Roman" panose="02020603050405020304" pitchFamily="18" charset="0"/>
              </a:rPr>
              <a:t> </a:t>
            </a:r>
            <a:r>
              <a:rPr lang="en-US" altLang="ja-JP" sz="1200" b="1" dirty="0" smtClean="0">
                <a:effectLst/>
                <a:latin typeface="Times New Roman" panose="02020603050405020304" pitchFamily="18" charset="0"/>
                <a:ea typeface="Times New Roman" panose="02020603050405020304" pitchFamily="18" charset="0"/>
              </a:rPr>
              <a:t>3.</a:t>
            </a:r>
            <a:r>
              <a:rPr lang="en-US" altLang="ja-JP" sz="1200" b="1" spc="-70" dirty="0" smtClean="0">
                <a:effectLst/>
                <a:latin typeface="Times New Roman" panose="02020603050405020304" pitchFamily="18" charset="0"/>
                <a:ea typeface="Times New Roman" panose="02020603050405020304" pitchFamily="18" charset="0"/>
              </a:rPr>
              <a:t> </a:t>
            </a:r>
            <a:r>
              <a:rPr lang="en-US" altLang="ja-JP" sz="1200" dirty="0" smtClean="0">
                <a:effectLst/>
                <a:latin typeface="Times New Roman" panose="02020603050405020304" pitchFamily="18" charset="0"/>
                <a:ea typeface="Times New Roman" panose="02020603050405020304" pitchFamily="18" charset="0"/>
              </a:rPr>
              <a:t>Photo</a:t>
            </a:r>
            <a:r>
              <a:rPr lang="en-US" altLang="ja-JP" sz="1200" spc="-80" dirty="0" smtClean="0">
                <a:effectLst/>
                <a:latin typeface="Times New Roman" panose="02020603050405020304" pitchFamily="18" charset="0"/>
                <a:ea typeface="Times New Roman" panose="02020603050405020304" pitchFamily="18" charset="0"/>
              </a:rPr>
              <a:t> </a:t>
            </a:r>
            <a:r>
              <a:rPr lang="en-US" altLang="ja-JP" sz="1200" dirty="0" smtClean="0">
                <a:effectLst/>
                <a:latin typeface="Times New Roman" panose="02020603050405020304" pitchFamily="18" charset="0"/>
                <a:ea typeface="Times New Roman" panose="02020603050405020304" pitchFamily="18" charset="0"/>
              </a:rPr>
              <a:t>of </a:t>
            </a:r>
            <a:r>
              <a:rPr lang="en-US" altLang="ja-JP" sz="1200" dirty="0" err="1" smtClean="0">
                <a:effectLst/>
                <a:latin typeface="Times New Roman" panose="02020603050405020304" pitchFamily="18" charset="0"/>
                <a:ea typeface="Times New Roman" panose="02020603050405020304" pitchFamily="18" charset="0"/>
              </a:rPr>
              <a:t>Conflat</a:t>
            </a:r>
            <a:endParaRPr lang="ja-JP" altLang="en-US" sz="1200" dirty="0"/>
          </a:p>
        </p:txBody>
      </p:sp>
      <p:sp>
        <p:nvSpPr>
          <p:cNvPr id="5" name="正方形/長方形 4"/>
          <p:cNvSpPr/>
          <p:nvPr/>
        </p:nvSpPr>
        <p:spPr>
          <a:xfrm>
            <a:off x="2917634" y="5490045"/>
            <a:ext cx="3048000" cy="280718"/>
          </a:xfrm>
          <a:prstGeom prst="rect">
            <a:avLst/>
          </a:prstGeom>
        </p:spPr>
        <p:txBody>
          <a:bodyPr wrap="square">
            <a:spAutoFit/>
          </a:bodyPr>
          <a:lstStyle/>
          <a:p>
            <a:pPr marL="526415" indent="-276860">
              <a:lnSpc>
                <a:spcPct val="102000"/>
              </a:lnSpc>
              <a:spcBef>
                <a:spcPts val="260"/>
              </a:spcBef>
              <a:spcAft>
                <a:spcPts val="0"/>
              </a:spcAft>
            </a:pPr>
            <a:r>
              <a:rPr lang="en-US" altLang="ja-JP" sz="1200" b="1" dirty="0" smtClean="0">
                <a:effectLst/>
                <a:latin typeface="Times New Roman" panose="02020603050405020304" pitchFamily="18" charset="0"/>
                <a:ea typeface="Times New Roman" panose="02020603050405020304" pitchFamily="18" charset="0"/>
              </a:rPr>
              <a:t>Figure</a:t>
            </a:r>
            <a:r>
              <a:rPr lang="en-US" altLang="ja-JP" sz="1200" b="1" spc="-100" dirty="0" smtClean="0">
                <a:effectLst/>
                <a:latin typeface="Times New Roman" panose="02020603050405020304" pitchFamily="18" charset="0"/>
                <a:ea typeface="Times New Roman" panose="02020603050405020304" pitchFamily="18" charset="0"/>
              </a:rPr>
              <a:t> </a:t>
            </a:r>
            <a:r>
              <a:rPr lang="en-US" altLang="ja-JP" sz="1200" b="1" dirty="0" smtClean="0">
                <a:effectLst/>
                <a:latin typeface="Times New Roman" panose="02020603050405020304" pitchFamily="18" charset="0"/>
                <a:ea typeface="Times New Roman" panose="02020603050405020304" pitchFamily="18" charset="0"/>
              </a:rPr>
              <a:t>4.</a:t>
            </a:r>
            <a:r>
              <a:rPr lang="en-US" altLang="ja-JP" sz="1200" b="1" spc="-95" dirty="0" smtClean="0">
                <a:effectLst/>
                <a:latin typeface="Times New Roman" panose="02020603050405020304" pitchFamily="18" charset="0"/>
                <a:ea typeface="Times New Roman" panose="02020603050405020304" pitchFamily="18" charset="0"/>
              </a:rPr>
              <a:t> </a:t>
            </a:r>
            <a:r>
              <a:rPr lang="en-US" altLang="ja-JP" sz="1200" dirty="0" err="1" smtClean="0">
                <a:effectLst/>
                <a:latin typeface="Times New Roman" panose="02020603050405020304" pitchFamily="18" charset="0"/>
                <a:ea typeface="Times New Roman" panose="02020603050405020304" pitchFamily="18" charset="0"/>
              </a:rPr>
              <a:t>ConFlat</a:t>
            </a:r>
            <a:r>
              <a:rPr lang="en-US" altLang="ja-JP" sz="1200" spc="-100" dirty="0" smtClean="0">
                <a:effectLst/>
                <a:latin typeface="Times New Roman" panose="02020603050405020304" pitchFamily="18" charset="0"/>
                <a:ea typeface="Times New Roman" panose="02020603050405020304" pitchFamily="18" charset="0"/>
              </a:rPr>
              <a:t> </a:t>
            </a:r>
            <a:r>
              <a:rPr lang="en-US" altLang="ja-JP" sz="1200" dirty="0" smtClean="0">
                <a:effectLst/>
                <a:latin typeface="Times New Roman" panose="02020603050405020304" pitchFamily="18" charset="0"/>
                <a:ea typeface="Times New Roman" panose="02020603050405020304" pitchFamily="18" charset="0"/>
              </a:rPr>
              <a:t>in</a:t>
            </a:r>
            <a:r>
              <a:rPr lang="en-US" altLang="ja-JP" sz="1200" spc="-100" dirty="0" smtClean="0">
                <a:effectLst/>
                <a:latin typeface="Times New Roman" panose="02020603050405020304" pitchFamily="18" charset="0"/>
                <a:ea typeface="Times New Roman" panose="02020603050405020304" pitchFamily="18" charset="0"/>
              </a:rPr>
              <a:t> </a:t>
            </a:r>
            <a:r>
              <a:rPr lang="en-US" altLang="ja-JP" sz="1200" dirty="0" smtClean="0">
                <a:effectLst/>
                <a:latin typeface="Times New Roman" panose="02020603050405020304" pitchFamily="18" charset="0"/>
                <a:ea typeface="Times New Roman" panose="02020603050405020304" pitchFamily="18" charset="0"/>
              </a:rPr>
              <a:t>Mounting</a:t>
            </a:r>
            <a:r>
              <a:rPr lang="en-US" altLang="ja-JP" sz="1200" spc="-100" dirty="0" smtClean="0">
                <a:effectLst/>
                <a:latin typeface="Times New Roman" panose="02020603050405020304" pitchFamily="18" charset="0"/>
                <a:ea typeface="Times New Roman" panose="02020603050405020304" pitchFamily="18" charset="0"/>
              </a:rPr>
              <a:t> </a:t>
            </a:r>
            <a:r>
              <a:rPr lang="en-US" altLang="ja-JP" sz="1200" dirty="0" smtClean="0">
                <a:effectLst/>
                <a:latin typeface="Times New Roman" panose="02020603050405020304" pitchFamily="18" charset="0"/>
                <a:ea typeface="Times New Roman" panose="02020603050405020304" pitchFamily="18" charset="0"/>
              </a:rPr>
              <a:t>Frame</a:t>
            </a:r>
            <a:endParaRPr lang="ja-JP" altLang="ja-JP" sz="1600" dirty="0" smtClean="0">
              <a:effectLst/>
              <a:latin typeface="Times New Roman" panose="02020603050405020304" pitchFamily="18" charset="0"/>
              <a:ea typeface="Times New Roman" panose="02020603050405020304" pitchFamily="18" charset="0"/>
            </a:endParaRPr>
          </a:p>
        </p:txBody>
      </p:sp>
      <p:pic>
        <p:nvPicPr>
          <p:cNvPr id="11" name="image211.jpeg"/>
          <p:cNvPicPr/>
          <p:nvPr/>
        </p:nvPicPr>
        <p:blipFill>
          <a:blip r:embed="rId3" cstate="print"/>
          <a:stretch>
            <a:fillRect/>
          </a:stretch>
        </p:blipFill>
        <p:spPr>
          <a:xfrm>
            <a:off x="6830146" y="241006"/>
            <a:ext cx="4319239" cy="6019651"/>
          </a:xfrm>
          <a:prstGeom prst="rect">
            <a:avLst/>
          </a:prstGeom>
        </p:spPr>
      </p:pic>
      <p:sp>
        <p:nvSpPr>
          <p:cNvPr id="9" name="正方形/長方形 8"/>
          <p:cNvSpPr/>
          <p:nvPr/>
        </p:nvSpPr>
        <p:spPr>
          <a:xfrm>
            <a:off x="5780183" y="6260657"/>
            <a:ext cx="6096000" cy="597343"/>
          </a:xfrm>
          <a:prstGeom prst="rect">
            <a:avLst/>
          </a:prstGeom>
        </p:spPr>
        <p:txBody>
          <a:bodyPr>
            <a:spAutoFit/>
          </a:bodyPr>
          <a:lstStyle/>
          <a:p>
            <a:pPr marL="225425">
              <a:lnSpc>
                <a:spcPts val="1030"/>
              </a:lnSpc>
              <a:spcAft>
                <a:spcPts val="0"/>
              </a:spcAft>
            </a:pPr>
            <a:r>
              <a:rPr lang="ja-JP" altLang="ja-JP" sz="1200" b="1" spc="-9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SRI</a:t>
            </a:r>
            <a:r>
              <a:rPr lang="en-US" altLang="ja-JP" sz="1200" spc="-10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HHT</a:t>
            </a:r>
            <a:r>
              <a:rPr lang="en-US" altLang="ja-JP" sz="1200" spc="-9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Experimental</a:t>
            </a:r>
            <a:r>
              <a:rPr lang="en-US" altLang="ja-JP" sz="1200" spc="-9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Rig.</a:t>
            </a:r>
            <a:r>
              <a:rPr lang="en-US" altLang="ja-JP" sz="1200" spc="-9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(Note</a:t>
            </a:r>
            <a:r>
              <a:rPr lang="en-US" altLang="ja-JP" sz="1200" spc="-9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the</a:t>
            </a:r>
            <a:endParaRPr lang="ja-JP" altLang="ja-JP" sz="1600" dirty="0" smtClean="0">
              <a:effectLst/>
              <a:latin typeface="Meiryo UI" panose="020B0604030504040204" pitchFamily="50" charset="-128"/>
              <a:ea typeface="Meiryo UI" panose="020B0604030504040204" pitchFamily="50" charset="-128"/>
            </a:endParaRPr>
          </a:p>
          <a:p>
            <a:pPr marL="278765" marR="50165" indent="-1270">
              <a:lnSpc>
                <a:spcPct val="102000"/>
              </a:lnSpc>
              <a:spcBef>
                <a:spcPts val="20"/>
              </a:spcBef>
              <a:spcAft>
                <a:spcPts val="0"/>
              </a:spcAft>
            </a:pPr>
            <a:r>
              <a:rPr lang="en-US" altLang="ja-JP" sz="1200" dirty="0" smtClean="0">
                <a:effectLst/>
                <a:latin typeface="Meiryo UI" panose="020B0604030504040204" pitchFamily="50" charset="-128"/>
                <a:ea typeface="Meiryo UI" panose="020B0604030504040204" pitchFamily="50" charset="-128"/>
              </a:rPr>
              <a:t>Lexan "Cube". The air damper vent that opens/closes</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at</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07:35</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and</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18:00</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daily</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is</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on</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the ceiling</a:t>
            </a:r>
            <a:r>
              <a:rPr lang="en-US" altLang="ja-JP" sz="1200" spc="-7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at</a:t>
            </a:r>
            <a:r>
              <a:rPr lang="en-US" altLang="ja-JP" sz="1200" spc="-7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the</a:t>
            </a:r>
            <a:r>
              <a:rPr lang="en-US" altLang="ja-JP" sz="1200" spc="-7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top</a:t>
            </a:r>
            <a:r>
              <a:rPr lang="en-US" altLang="ja-JP" sz="1200" spc="-7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of</a:t>
            </a:r>
            <a:r>
              <a:rPr lang="en-US" altLang="ja-JP" sz="1200" spc="-75"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the</a:t>
            </a:r>
            <a:r>
              <a:rPr lang="en-US" altLang="ja-JP" sz="1200" spc="-70" dirty="0" smtClean="0">
                <a:effectLst/>
                <a:latin typeface="Meiryo UI" panose="020B0604030504040204" pitchFamily="50" charset="-128"/>
                <a:ea typeface="Meiryo UI" panose="020B0604030504040204" pitchFamily="50" charset="-128"/>
              </a:rPr>
              <a:t> </a:t>
            </a:r>
            <a:r>
              <a:rPr lang="en-US" altLang="ja-JP" sz="1200" dirty="0" smtClean="0">
                <a:effectLst/>
                <a:latin typeface="Meiryo UI" panose="020B0604030504040204" pitchFamily="50" charset="-128"/>
                <a:ea typeface="Meiryo UI" panose="020B0604030504040204" pitchFamily="50" charset="-128"/>
              </a:rPr>
              <a:t>photograph.)</a:t>
            </a:r>
            <a:endParaRPr lang="ja-JP" altLang="ja-JP" sz="1600" dirty="0">
              <a:effectLst/>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64</a:t>
            </a:fld>
            <a:endParaRPr kumimoji="1" lang="ja-JP" altLang="en-US"/>
          </a:p>
        </p:txBody>
      </p:sp>
    </p:spTree>
    <p:extLst>
      <p:ext uri="{BB962C8B-B14F-4D97-AF65-F5344CB8AC3E}">
        <p14:creationId xmlns:p14="http://schemas.microsoft.com/office/powerpoint/2010/main" val="2709691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10.png"/>
          <p:cNvPicPr/>
          <p:nvPr/>
        </p:nvPicPr>
        <p:blipFill>
          <a:blip r:embed="rId2" cstate="print"/>
          <a:stretch>
            <a:fillRect/>
          </a:stretch>
        </p:blipFill>
        <p:spPr>
          <a:xfrm>
            <a:off x="484742" y="0"/>
            <a:ext cx="10289754" cy="6858000"/>
          </a:xfrm>
          <a:prstGeom prst="rect">
            <a:avLst/>
          </a:prstGeom>
        </p:spPr>
      </p:pic>
      <p:sp>
        <p:nvSpPr>
          <p:cNvPr id="3" name="スライド番号プレースホルダー 2"/>
          <p:cNvSpPr>
            <a:spLocks noGrp="1"/>
          </p:cNvSpPr>
          <p:nvPr>
            <p:ph type="sldNum" sz="quarter" idx="12"/>
          </p:nvPr>
        </p:nvSpPr>
        <p:spPr/>
        <p:txBody>
          <a:bodyPr/>
          <a:lstStyle/>
          <a:p>
            <a:fld id="{EFB30DB8-BA91-4A1D-835B-220CBC6EB7C2}" type="slidenum">
              <a:rPr kumimoji="1" lang="ja-JP" altLang="en-US" smtClean="0"/>
              <a:t>65</a:t>
            </a:fld>
            <a:endParaRPr kumimoji="1" lang="ja-JP" altLang="en-US"/>
          </a:p>
        </p:txBody>
      </p:sp>
    </p:spTree>
    <p:extLst>
      <p:ext uri="{BB962C8B-B14F-4D97-AF65-F5344CB8AC3E}">
        <p14:creationId xmlns:p14="http://schemas.microsoft.com/office/powerpoint/2010/main" val="3171544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vanced Reactor Development: A Nascent Indust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7351" y="1493"/>
            <a:ext cx="8883650" cy="6856508"/>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66</a:t>
            </a:fld>
            <a:endParaRPr kumimoji="1" lang="ja-JP" altLang="en-US"/>
          </a:p>
        </p:txBody>
      </p:sp>
    </p:spTree>
    <p:extLst>
      <p:ext uri="{BB962C8B-B14F-4D97-AF65-F5344CB8AC3E}">
        <p14:creationId xmlns:p14="http://schemas.microsoft.com/office/powerpoint/2010/main" val="1304018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content.thirdway.org/publishing/images/files/000/002/936/pages_3.jpg?14816509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75" y="0"/>
            <a:ext cx="8966200" cy="6872081"/>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67</a:t>
            </a:fld>
            <a:endParaRPr kumimoji="1" lang="ja-JP" altLang="en-US"/>
          </a:p>
        </p:txBody>
      </p:sp>
    </p:spTree>
    <p:extLst>
      <p:ext uri="{BB962C8B-B14F-4D97-AF65-F5344CB8AC3E}">
        <p14:creationId xmlns:p14="http://schemas.microsoft.com/office/powerpoint/2010/main" val="315518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450" y="1037183"/>
            <a:ext cx="7289346" cy="4783633"/>
          </a:xfrm>
          <a:prstGeom prst="rect">
            <a:avLst/>
          </a:prstGeom>
        </p:spPr>
      </p:pic>
      <p:sp>
        <p:nvSpPr>
          <p:cNvPr id="3" name="スライド番号プレースホルダー 2"/>
          <p:cNvSpPr>
            <a:spLocks noGrp="1"/>
          </p:cNvSpPr>
          <p:nvPr>
            <p:ph type="sldNum" sz="quarter" idx="12"/>
          </p:nvPr>
        </p:nvSpPr>
        <p:spPr/>
        <p:txBody>
          <a:bodyPr/>
          <a:lstStyle/>
          <a:p>
            <a:fld id="{EFB30DB8-BA91-4A1D-835B-220CBC6EB7C2}" type="slidenum">
              <a:rPr kumimoji="1" lang="ja-JP" altLang="en-US" smtClean="0"/>
              <a:t>68</a:t>
            </a:fld>
            <a:endParaRPr kumimoji="1" lang="ja-JP" altLang="en-US"/>
          </a:p>
        </p:txBody>
      </p:sp>
    </p:spTree>
    <p:extLst>
      <p:ext uri="{BB962C8B-B14F-4D97-AF65-F5344CB8AC3E}">
        <p14:creationId xmlns:p14="http://schemas.microsoft.com/office/powerpoint/2010/main" val="4007003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293" y="992909"/>
            <a:ext cx="7415414" cy="5691331"/>
          </a:xfrm>
          <a:prstGeom prst="rect">
            <a:avLst/>
          </a:prstGeom>
        </p:spPr>
      </p:pic>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69</a:t>
            </a:fld>
            <a:endParaRPr kumimoji="1" lang="ja-JP" altLang="en-US"/>
          </a:p>
        </p:txBody>
      </p:sp>
    </p:spTree>
    <p:extLst>
      <p:ext uri="{BB962C8B-B14F-4D97-AF65-F5344CB8AC3E}">
        <p14:creationId xmlns:p14="http://schemas.microsoft.com/office/powerpoint/2010/main" val="187439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a:t>
            </a:r>
            <a:r>
              <a:rPr lang="en-US" altLang="ja-JP" sz="2000" dirty="0" smtClean="0">
                <a:latin typeface="Meiryo UI" panose="020B0604030504040204" pitchFamily="50" charset="-128"/>
                <a:ea typeface="Meiryo UI" panose="020B0604030504040204" pitchFamily="50" charset="-128"/>
              </a:rPr>
              <a:t>6</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5355312"/>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衆議院議員・原田義昭議員、政策秘書と面談。（衆議院議員第二会館</a:t>
            </a:r>
            <a:r>
              <a:rPr lang="en-US" altLang="ja-JP" dirty="0" smtClean="0">
                <a:latin typeface="Meiryo UI" panose="020B0604030504040204" pitchFamily="50" charset="-128"/>
                <a:ea typeface="Meiryo UI" panose="020B0604030504040204" pitchFamily="50" charset="-128"/>
              </a:rPr>
              <a:t>803</a:t>
            </a:r>
            <a:r>
              <a:rPr lang="ja-JP" altLang="en-US" dirty="0" smtClean="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「溶融塩炉勉強会」を衆議院議員第一会館・大会議室にて開催</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インドネシア政府の溶融塩炉設計安全審査へ協力。</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東芝・原子力事業統括部　原子力企画室　原子力企画第三担当　グループ長・黒田氏、部長代理・藤田氏との面談。同社開発の小型原子炉</a:t>
            </a:r>
            <a:r>
              <a:rPr lang="en-US" altLang="ja-JP" dirty="0" smtClean="0">
                <a:latin typeface="Meiryo UI" panose="020B0604030504040204" pitchFamily="50" charset="-128"/>
                <a:ea typeface="Meiryo UI" panose="020B0604030504040204" pitchFamily="50" charset="-128"/>
              </a:rPr>
              <a:t>4S</a:t>
            </a:r>
            <a:r>
              <a:rPr lang="ja-JP" altLang="en-US" dirty="0" smtClean="0">
                <a:latin typeface="Meiryo UI" panose="020B0604030504040204" pitchFamily="50" charset="-128"/>
                <a:ea typeface="Meiryo UI" panose="020B0604030504040204" pitchFamily="50" charset="-128"/>
              </a:rPr>
              <a:t>炉と水素製造等に就き意見交換実施。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u="sng" dirty="0" smtClean="0">
                <a:latin typeface="Meiryo UI" panose="020B0604030504040204" pitchFamily="50" charset="-128"/>
                <a:ea typeface="Meiryo UI" panose="020B0604030504040204" pitchFamily="50" charset="-128"/>
              </a:rPr>
              <a:t>溶融塩炉勉強会（</a:t>
            </a:r>
            <a:r>
              <a:rPr lang="en-US" altLang="ja-JP" b="1" u="sng" dirty="0" smtClean="0">
                <a:latin typeface="Meiryo UI" panose="020B0604030504040204" pitchFamily="50" charset="-128"/>
                <a:ea typeface="Meiryo UI" panose="020B0604030504040204" pitchFamily="50" charset="-128"/>
              </a:rPr>
              <a:t>6/21</a:t>
            </a:r>
            <a:r>
              <a:rPr lang="ja-JP" altLang="en-US" b="1" u="sng" dirty="0" smtClean="0">
                <a:latin typeface="Meiryo UI" panose="020B0604030504040204" pitchFamily="50" charset="-128"/>
                <a:ea typeface="Meiryo UI" panose="020B0604030504040204" pitchFamily="50" charset="-128"/>
              </a:rPr>
              <a:t>）後の状況等を三井物産関係者に説明を実施</a:t>
            </a:r>
            <a:r>
              <a:rPr lang="ja-JP" altLang="en-US" b="1" dirty="0" smtClean="0">
                <a:latin typeface="Meiryo UI" panose="020B0604030504040204" pitchFamily="50" charset="-128"/>
                <a:ea typeface="Meiryo UI" panose="020B0604030504040204" pitchFamily="50" charset="-128"/>
              </a:rPr>
              <a:t>。</a:t>
            </a:r>
            <a:endParaRPr lang="en-US" altLang="ja-JP" b="1"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エネルギー第二本部・新エネルギー事業開発室、燃料部核燃料チーム、経営企画部・イノベーション推進室、近藤室長。</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溶融塩炉による水素製造技術に関する意見交換会に出席。（</a:t>
            </a:r>
            <a:r>
              <a:rPr lang="ja-JP" altLang="en-US" dirty="0">
                <a:latin typeface="Meiryo UI" panose="020B0604030504040204" pitchFamily="50" charset="-128"/>
                <a:ea typeface="Meiryo UI" panose="020B0604030504040204" pitchFamily="50" charset="-128"/>
              </a:rPr>
              <a:t>衆議院議員第二</a:t>
            </a:r>
            <a:r>
              <a:rPr lang="ja-JP" altLang="en-US" dirty="0" smtClean="0">
                <a:latin typeface="Meiryo UI" panose="020B0604030504040204" pitchFamily="50" charset="-128"/>
                <a:ea typeface="Meiryo UI" panose="020B0604030504040204" pitchFamily="50" charset="-128"/>
              </a:rPr>
              <a:t>会館</a:t>
            </a:r>
            <a:r>
              <a:rPr lang="en-US" altLang="ja-JP" dirty="0" smtClean="0">
                <a:latin typeface="Meiryo UI" panose="020B0604030504040204" pitchFamily="50" charset="-128"/>
                <a:ea typeface="Meiryo UI" panose="020B0604030504040204" pitchFamily="50" charset="-128"/>
              </a:rPr>
              <a:t>813</a:t>
            </a:r>
            <a:r>
              <a:rPr lang="ja-JP" altLang="en-US" dirty="0" smtClean="0">
                <a:latin typeface="Meiryo UI" panose="020B0604030504040204" pitchFamily="50" charset="-128"/>
                <a:ea typeface="Meiryo UI" panose="020B0604030504040204" pitchFamily="50" charset="-128"/>
              </a:rPr>
              <a:t>会議室）</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三井化学・研究開発本部長の福田常務を訪問し、溶融塩炉の開発動向に就き意見交換実施。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en-US" altLang="ja-JP" dirty="0" smtClean="0">
                <a:latin typeface="Meiryo UI" panose="020B0604030504040204" pitchFamily="50" charset="-128"/>
                <a:ea typeface="Meiryo UI" panose="020B0604030504040204" pitchFamily="50" charset="-128"/>
              </a:rPr>
              <a:t>IHI</a:t>
            </a:r>
            <a:r>
              <a:rPr lang="ja-JP" altLang="en-US" dirty="0" smtClean="0">
                <a:latin typeface="Meiryo UI" panose="020B0604030504040204" pitchFamily="50" charset="-128"/>
                <a:ea typeface="Meiryo UI" panose="020B0604030504040204" pitchFamily="50" charset="-128"/>
              </a:rPr>
              <a:t>資源・エネルギー・環境事業領域　原子力</a:t>
            </a:r>
            <a:r>
              <a:rPr lang="en-US" altLang="ja-JP" dirty="0" smtClean="0">
                <a:latin typeface="Meiryo UI" panose="020B0604030504040204" pitchFamily="50" charset="-128"/>
                <a:ea typeface="Meiryo UI" panose="020B0604030504040204" pitchFamily="50" charset="-128"/>
              </a:rPr>
              <a:t>SBU</a:t>
            </a:r>
            <a:r>
              <a:rPr lang="ja-JP" altLang="en-US" dirty="0" smtClean="0">
                <a:latin typeface="Meiryo UI" panose="020B0604030504040204" pitchFamily="50" charset="-128"/>
                <a:ea typeface="Meiryo UI" panose="020B0604030504040204" pitchFamily="50" charset="-128"/>
              </a:rPr>
              <a:t>　主席技監・大野氏、技師長・小池上氏と面談し、</a:t>
            </a:r>
            <a:r>
              <a:rPr lang="en-US" altLang="ja-JP" dirty="0" smtClean="0">
                <a:latin typeface="Meiryo UI" panose="020B0604030504040204" pitchFamily="50" charset="-128"/>
                <a:ea typeface="Meiryo UI" panose="020B0604030504040204" pitchFamily="50" charset="-128"/>
              </a:rPr>
              <a:t>IHI</a:t>
            </a:r>
            <a:r>
              <a:rPr lang="ja-JP" altLang="en-US" dirty="0" smtClean="0">
                <a:latin typeface="Meiryo UI" panose="020B0604030504040204" pitchFamily="50" charset="-128"/>
                <a:ea typeface="Meiryo UI" panose="020B0604030504040204" pitchFamily="50" charset="-128"/>
              </a:rPr>
              <a:t>の次世代原子炉開発戦略等に就き意見交換実施。</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5355312"/>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6</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8</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31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16</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20</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28</a:t>
            </a:r>
            <a:r>
              <a:rPr lang="ja-JP" altLang="en-US" dirty="0" smtClean="0">
                <a:latin typeface="Meiryo UI" panose="020B0604030504040204" pitchFamily="50" charset="-128"/>
                <a:ea typeface="Meiryo UI" panose="020B0604030504040204" pitchFamily="50" charset="-128"/>
              </a:rPr>
              <a:t>日</a:t>
            </a:r>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9</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29</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kumimoji="1" lang="en-US" altLang="ja-JP" dirty="0" smtClean="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lang="en-US" altLang="ja-JP" sz="1600" b="1" dirty="0">
                <a:solidFill>
                  <a:schemeClr val="tx1"/>
                </a:solidFill>
                <a:latin typeface="Meiryo UI" panose="020B0604030504040204" pitchFamily="50" charset="-128"/>
                <a:ea typeface="Meiryo UI" panose="020B0604030504040204" pitchFamily="50" charset="-128"/>
              </a:rPr>
              <a:t>6</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44750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vances in Design-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994" y="13993"/>
            <a:ext cx="6450012" cy="6830013"/>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70</a:t>
            </a:fld>
            <a:endParaRPr kumimoji="1" lang="ja-JP" altLang="en-US"/>
          </a:p>
        </p:txBody>
      </p:sp>
    </p:spTree>
    <p:extLst>
      <p:ext uri="{BB962C8B-B14F-4D97-AF65-F5344CB8AC3E}">
        <p14:creationId xmlns:p14="http://schemas.microsoft.com/office/powerpoint/2010/main" val="104723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8958" y="237537"/>
            <a:ext cx="5695720"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次世代原子力技術に関する取組み経緯（</a:t>
            </a:r>
            <a:r>
              <a:rPr lang="en-US" altLang="ja-JP" sz="2000" dirty="0">
                <a:latin typeface="Meiryo UI" panose="020B0604030504040204" pitchFamily="50" charset="-128"/>
                <a:ea typeface="Meiryo UI" panose="020B0604030504040204" pitchFamily="50" charset="-128"/>
              </a:rPr>
              <a:t>7</a:t>
            </a:r>
            <a:r>
              <a:rPr kumimoji="1" lang="ja-JP" altLang="en-US" sz="2000" dirty="0" smtClean="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2511967" y="1067854"/>
            <a:ext cx="9522378" cy="258532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経済産業省　資源エネルギー庁の小澤</a:t>
            </a:r>
            <a:r>
              <a:rPr lang="en-US" altLang="ja-JP" dirty="0" smtClean="0">
                <a:latin typeface="Meiryo UI" panose="020B0604030504040204" pitchFamily="50" charset="-128"/>
                <a:ea typeface="Meiryo UI" panose="020B0604030504040204" pitchFamily="50" charset="-128"/>
              </a:rPr>
              <a:t>_</a:t>
            </a:r>
            <a:r>
              <a:rPr lang="ja-JP" altLang="en-US" dirty="0" smtClean="0">
                <a:latin typeface="Meiryo UI" panose="020B0604030504040204" pitchFamily="50" charset="-128"/>
                <a:ea typeface="Meiryo UI" panose="020B0604030504040204" pitchFamily="50" charset="-128"/>
              </a:rPr>
              <a:t>資源エネルギー政策統括調整官を訪問し、溶融塩炉開発の方針、活動計画等に就き説明を実施。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東京大学・寺井教授（原子力国際専攻）を訪問し、溶融塩炉技術の動向と今後の対応等に就き意見交換実施。</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衆議院議員選挙 投開票。</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電気通信大学アライアンスセンターに「溶融塩技研」設立。</a:t>
            </a:r>
            <a:endParaRPr lang="en-US" altLang="ja-JP" dirty="0" smtClean="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4378" y="1067854"/>
            <a:ext cx="2273719" cy="2585323"/>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11</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2017</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10</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12</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22</a:t>
            </a:r>
            <a:r>
              <a:rPr lang="ja-JP" altLang="en-US" dirty="0" smtClean="0">
                <a:latin typeface="Meiryo UI" panose="020B0604030504040204" pitchFamily="50" charset="-128"/>
                <a:ea typeface="Meiryo UI" panose="020B0604030504040204" pitchFamily="50" charset="-128"/>
              </a:rPr>
              <a:t>日</a:t>
            </a:r>
            <a:endParaRPr lang="en-US" altLang="ja-JP" dirty="0" smtClean="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2017</a:t>
            </a:r>
            <a:r>
              <a:rPr lang="ja-JP" altLang="en-US" dirty="0" smtClean="0">
                <a:latin typeface="Meiryo UI" panose="020B0604030504040204" pitchFamily="50" charset="-128"/>
                <a:ea typeface="Meiryo UI" panose="020B0604030504040204" pitchFamily="50" charset="-128"/>
              </a:rPr>
              <a:t>年</a:t>
            </a:r>
            <a:r>
              <a:rPr lang="en-US" altLang="ja-JP" dirty="0" smtClean="0">
                <a:latin typeface="Meiryo UI" panose="020B0604030504040204" pitchFamily="50" charset="-128"/>
                <a:ea typeface="Meiryo UI" panose="020B0604030504040204" pitchFamily="50" charset="-128"/>
              </a:rPr>
              <a:t>10</a:t>
            </a:r>
            <a:r>
              <a:rPr lang="ja-JP" altLang="en-US" dirty="0" smtClean="0">
                <a:latin typeface="Meiryo UI" panose="020B0604030504040204" pitchFamily="50" charset="-128"/>
                <a:ea typeface="Meiryo UI" panose="020B0604030504040204" pitchFamily="50" charset="-128"/>
              </a:rPr>
              <a:t>月</a:t>
            </a:r>
            <a:r>
              <a:rPr lang="en-US" altLang="ja-JP" dirty="0" smtClean="0">
                <a:latin typeface="Meiryo UI" panose="020B0604030504040204" pitchFamily="50" charset="-128"/>
                <a:ea typeface="Meiryo UI" panose="020B0604030504040204" pitchFamily="50" charset="-128"/>
              </a:rPr>
              <a:t>24</a:t>
            </a:r>
            <a:r>
              <a:rPr lang="ja-JP" altLang="en-US" dirty="0" smtClean="0">
                <a:latin typeface="Meiryo UI" panose="020B0604030504040204" pitchFamily="50" charset="-128"/>
                <a:ea typeface="Meiryo UI" panose="020B0604030504040204" pitchFamily="50" charset="-128"/>
              </a:rPr>
              <a:t>日</a:t>
            </a:r>
            <a:endParaRPr lang="en-US" altLang="ja-JP"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r>
              <a:rPr lang="en-US" altLang="ja-JP" sz="1600" b="1" dirty="0">
                <a:solidFill>
                  <a:schemeClr val="tx1"/>
                </a:solidFill>
                <a:latin typeface="Meiryo UI" panose="020B0604030504040204" pitchFamily="50" charset="-128"/>
                <a:ea typeface="Meiryo UI" panose="020B0604030504040204" pitchFamily="50" charset="-128"/>
              </a:rPr>
              <a:t>7</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1296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auto">
          <a:xfrm>
            <a:off x="0" y="205784"/>
            <a:ext cx="12191999" cy="462956"/>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2000" dirty="0" smtClean="0">
                <a:solidFill>
                  <a:schemeClr val="bg1"/>
                </a:solidFill>
                <a:latin typeface="Meiryo UI" panose="020B0604030504040204" pitchFamily="50" charset="-128"/>
                <a:ea typeface="Meiryo UI" panose="020B0604030504040204" pitchFamily="50" charset="-128"/>
              </a:rPr>
              <a:t>溶融塩炉勉強会からの動向と今後の展開に就きまして</a:t>
            </a:r>
            <a:endParaRPr lang="ja-JP" altLang="en-US" sz="2000" dirty="0">
              <a:solidFill>
                <a:schemeClr val="bg1"/>
              </a:solidFill>
              <a:latin typeface="Meiryo UI" panose="020B0604030504040204" pitchFamily="50" charset="-128"/>
              <a:ea typeface="Meiryo UI" panose="020B0604030504040204" pitchFamily="50" charset="-128"/>
            </a:endParaRPr>
          </a:p>
        </p:txBody>
      </p:sp>
      <p:pic>
        <p:nvPicPr>
          <p:cNvPr id="3"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860499"/>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621844" y="1018124"/>
            <a:ext cx="10318519" cy="461665"/>
          </a:xfrm>
          <a:prstGeom prst="rect">
            <a:avLst/>
          </a:prstGeom>
          <a:noFill/>
        </p:spPr>
        <p:txBody>
          <a:bodyPr wrap="square" rtlCol="0">
            <a:spAutoFit/>
          </a:bodyPr>
          <a:lstStyle/>
          <a:p>
            <a:r>
              <a:rPr kumimoji="1" lang="en-US" altLang="ja-JP" sz="2400" dirty="0" smtClean="0">
                <a:latin typeface="Meiryo UI" panose="020B0604030504040204" pitchFamily="50" charset="-128"/>
                <a:ea typeface="Meiryo UI" panose="020B0604030504040204" pitchFamily="50" charset="-128"/>
              </a:rPr>
              <a:t>6</a:t>
            </a:r>
            <a:r>
              <a:rPr kumimoji="1" lang="ja-JP" altLang="en-US" sz="2400" dirty="0" smtClean="0">
                <a:latin typeface="Meiryo UI" panose="020B0604030504040204" pitchFamily="50" charset="-128"/>
                <a:ea typeface="Meiryo UI" panose="020B0604030504040204" pitchFamily="50" charset="-128"/>
              </a:rPr>
              <a:t>月</a:t>
            </a:r>
            <a:r>
              <a:rPr kumimoji="1" lang="en-US" altLang="ja-JP" sz="2400" dirty="0" smtClean="0">
                <a:latin typeface="Meiryo UI" panose="020B0604030504040204" pitchFamily="50" charset="-128"/>
                <a:ea typeface="Meiryo UI" panose="020B0604030504040204" pitchFamily="50" charset="-128"/>
              </a:rPr>
              <a:t>21</a:t>
            </a:r>
            <a:r>
              <a:rPr kumimoji="1" lang="ja-JP" altLang="en-US" sz="2400" dirty="0" smtClean="0">
                <a:latin typeface="Meiryo UI" panose="020B0604030504040204" pitchFamily="50" charset="-128"/>
                <a:ea typeface="Meiryo UI" panose="020B0604030504040204" pitchFamily="50" charset="-128"/>
              </a:rPr>
              <a:t>日（水）開催の溶融塩炉勉強会は盛況裡に終了。</a:t>
            </a:r>
            <a:endParaRPr kumimoji="1" lang="ja-JP" altLang="en-US" sz="2400" dirty="0">
              <a:latin typeface="Meiryo UI" panose="020B0604030504040204" pitchFamily="50" charset="-128"/>
              <a:ea typeface="Meiryo UI" panose="020B0604030504040204" pitchFamily="50" charset="-128"/>
            </a:endParaRPr>
          </a:p>
        </p:txBody>
      </p:sp>
      <p:pic>
        <p:nvPicPr>
          <p:cNvPr id="5"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163741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1621843" y="1796909"/>
            <a:ext cx="10318520" cy="830997"/>
          </a:xfrm>
          <a:prstGeom prst="rect">
            <a:avLst/>
          </a:prstGeom>
          <a:noFill/>
        </p:spPr>
        <p:txBody>
          <a:bodyPr wrap="square" rtlCol="0">
            <a:spAutoFit/>
          </a:bodyPr>
          <a:lstStyle/>
          <a:p>
            <a:r>
              <a:rPr kumimoji="1" lang="en-US" altLang="ja-JP" sz="2400" dirty="0" smtClean="0">
                <a:latin typeface="Meiryo UI" panose="020B0604030504040204" pitchFamily="50" charset="-128"/>
                <a:ea typeface="Meiryo UI" panose="020B0604030504040204" pitchFamily="50" charset="-128"/>
              </a:rPr>
              <a:t>8</a:t>
            </a:r>
            <a:r>
              <a:rPr kumimoji="1" lang="ja-JP" altLang="en-US" sz="2400" dirty="0" smtClean="0">
                <a:latin typeface="Meiryo UI" panose="020B0604030504040204" pitchFamily="50" charset="-128"/>
                <a:ea typeface="Meiryo UI" panose="020B0604030504040204" pitchFamily="50" charset="-128"/>
              </a:rPr>
              <a:t>月　自由民主党の資源・エネルギー戦略調査会に溶融塩炉に対応する「新型エネルギー委員会」を立ち上げ。（会長は、国会議員世話人の山本拓）</a:t>
            </a:r>
            <a:endParaRPr kumimoji="1" lang="ja-JP" altLang="en-US" sz="2400" dirty="0">
              <a:latin typeface="Meiryo UI" panose="020B0604030504040204" pitchFamily="50" charset="-128"/>
              <a:ea typeface="Meiryo UI" panose="020B0604030504040204" pitchFamily="50" charset="-128"/>
            </a:endParaRPr>
          </a:p>
        </p:txBody>
      </p:sp>
      <p:pic>
        <p:nvPicPr>
          <p:cNvPr id="8"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2609462"/>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1621843" y="2768957"/>
            <a:ext cx="10318520" cy="461665"/>
          </a:xfrm>
          <a:prstGeom prst="rect">
            <a:avLst/>
          </a:prstGeom>
          <a:noFill/>
        </p:spPr>
        <p:txBody>
          <a:bodyPr wrap="square" rtlCol="0">
            <a:spAutoFit/>
          </a:bodyPr>
          <a:lstStyle/>
          <a:p>
            <a:r>
              <a:rPr lang="en-US" altLang="ja-JP" sz="2400" dirty="0" smtClean="0">
                <a:latin typeface="Meiryo UI" panose="020B0604030504040204" pitchFamily="50" charset="-128"/>
                <a:ea typeface="Meiryo UI" panose="020B0604030504040204" pitchFamily="50" charset="-128"/>
              </a:rPr>
              <a:t>9</a:t>
            </a:r>
            <a:r>
              <a:rPr lang="ja-JP" altLang="en-US" sz="2400" dirty="0" smtClean="0">
                <a:latin typeface="Meiryo UI" panose="020B0604030504040204" pitchFamily="50" charset="-128"/>
                <a:ea typeface="Meiryo UI" panose="020B0604030504040204" pitchFamily="50" charset="-128"/>
              </a:rPr>
              <a:t>月　民間主導による技術研究組合の立ち上げする方針を決定。</a:t>
            </a:r>
            <a:endParaRPr kumimoji="1" lang="ja-JP" altLang="en-US" sz="2400" dirty="0">
              <a:latin typeface="Meiryo UI" panose="020B0604030504040204" pitchFamily="50" charset="-128"/>
              <a:ea typeface="Meiryo UI" panose="020B0604030504040204" pitchFamily="50" charset="-128"/>
            </a:endParaRPr>
          </a:p>
        </p:txBody>
      </p:sp>
      <p:pic>
        <p:nvPicPr>
          <p:cNvPr id="10"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342201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p:cNvSpPr txBox="1"/>
          <p:nvPr/>
        </p:nvSpPr>
        <p:spPr>
          <a:xfrm>
            <a:off x="1621843" y="3581510"/>
            <a:ext cx="10318520" cy="830997"/>
          </a:xfrm>
          <a:prstGeom prst="rect">
            <a:avLst/>
          </a:prstGeom>
          <a:noFill/>
        </p:spPr>
        <p:txBody>
          <a:bodyPr wrap="square" rtlCol="0">
            <a:spAutoFit/>
          </a:bodyPr>
          <a:lstStyle/>
          <a:p>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月　技術研究組合の受け皿となる組織を、電気通信大学のアライアンスセンター内に設立。</a:t>
            </a:r>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名称：溶融塩技研）</a:t>
            </a:r>
            <a:endParaRPr kumimoji="1" lang="ja-JP" altLang="en-US" sz="2400" dirty="0">
              <a:latin typeface="Meiryo UI" panose="020B0604030504040204" pitchFamily="50" charset="-128"/>
              <a:ea typeface="Meiryo UI" panose="020B0604030504040204" pitchFamily="50" charset="-128"/>
            </a:endParaRPr>
          </a:p>
        </p:txBody>
      </p:sp>
      <p:pic>
        <p:nvPicPr>
          <p:cNvPr id="12"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436905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p:cNvSpPr txBox="1"/>
          <p:nvPr/>
        </p:nvSpPr>
        <p:spPr>
          <a:xfrm>
            <a:off x="1621843" y="4528553"/>
            <a:ext cx="10318520" cy="461665"/>
          </a:xfrm>
          <a:prstGeom prst="rect">
            <a:avLst/>
          </a:prstGeom>
          <a:noFill/>
        </p:spPr>
        <p:txBody>
          <a:bodyPr wrap="square" rtlCol="0">
            <a:spAutoFit/>
          </a:bodyPr>
          <a:lstStyle/>
          <a:p>
            <a:r>
              <a:rPr lang="en-US" altLang="ja-JP" sz="2400" dirty="0" smtClean="0">
                <a:latin typeface="Meiryo UI" panose="020B0604030504040204" pitchFamily="50" charset="-128"/>
                <a:ea typeface="Meiryo UI" panose="020B0604030504040204" pitchFamily="50" charset="-128"/>
              </a:rPr>
              <a:t>10</a:t>
            </a:r>
            <a:r>
              <a:rPr lang="ja-JP" altLang="en-US" sz="2400" dirty="0" smtClean="0">
                <a:latin typeface="Meiryo UI" panose="020B0604030504040204" pitchFamily="50" charset="-128"/>
                <a:ea typeface="Meiryo UI" panose="020B0604030504040204" pitchFamily="50" charset="-128"/>
              </a:rPr>
              <a:t>月</a:t>
            </a:r>
            <a:r>
              <a:rPr lang="en-US" altLang="ja-JP" sz="2400" dirty="0" smtClean="0">
                <a:latin typeface="Meiryo UI" panose="020B0604030504040204" pitchFamily="50" charset="-128"/>
                <a:ea typeface="Meiryo UI" panose="020B0604030504040204" pitchFamily="50" charset="-128"/>
              </a:rPr>
              <a:t>22</a:t>
            </a:r>
            <a:r>
              <a:rPr lang="ja-JP" altLang="en-US" sz="2400" dirty="0" smtClean="0">
                <a:latin typeface="Meiryo UI" panose="020B0604030504040204" pitchFamily="50" charset="-128"/>
                <a:ea typeface="Meiryo UI" panose="020B0604030504040204" pitchFamily="50" charset="-128"/>
              </a:rPr>
              <a:t>日　衆議院議員選挙、投開票。自民党ほぼ現状を維持。</a:t>
            </a:r>
            <a:endParaRPr kumimoji="1" lang="ja-JP" altLang="en-US" sz="2400" dirty="0">
              <a:latin typeface="Meiryo UI" panose="020B0604030504040204" pitchFamily="50" charset="-128"/>
              <a:ea typeface="Meiryo UI" panose="020B0604030504040204" pitchFamily="50" charset="-128"/>
            </a:endParaRPr>
          </a:p>
        </p:txBody>
      </p:sp>
      <p:pic>
        <p:nvPicPr>
          <p:cNvPr id="14"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5156606"/>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4"/>
          <p:cNvSpPr txBox="1"/>
          <p:nvPr/>
        </p:nvSpPr>
        <p:spPr>
          <a:xfrm>
            <a:off x="1621843" y="5316101"/>
            <a:ext cx="10318520" cy="461665"/>
          </a:xfrm>
          <a:prstGeom prst="rect">
            <a:avLst/>
          </a:prstGeom>
          <a:noFill/>
        </p:spPr>
        <p:txBody>
          <a:bodyPr wrap="square" rtlCol="0">
            <a:spAutoFit/>
          </a:bodyPr>
          <a:lstStyle/>
          <a:p>
            <a:r>
              <a:rPr lang="en-US" altLang="ja-JP" sz="2400" dirty="0" smtClean="0">
                <a:latin typeface="Meiryo UI" panose="020B0604030504040204" pitchFamily="50" charset="-128"/>
                <a:ea typeface="Meiryo UI" panose="020B0604030504040204" pitchFamily="50" charset="-128"/>
              </a:rPr>
              <a:t>11</a:t>
            </a:r>
            <a:r>
              <a:rPr lang="ja-JP" altLang="en-US" sz="2400" dirty="0" smtClean="0">
                <a:latin typeface="Meiryo UI" panose="020B0604030504040204" pitchFamily="50" charset="-128"/>
                <a:ea typeface="Meiryo UI" panose="020B0604030504040204" pitchFamily="50" charset="-128"/>
              </a:rPr>
              <a:t>月</a:t>
            </a:r>
            <a:r>
              <a:rPr lang="en-US" altLang="ja-JP" sz="2400" dirty="0" smtClean="0">
                <a:latin typeface="Meiryo UI" panose="020B0604030504040204" pitchFamily="50" charset="-128"/>
                <a:ea typeface="Meiryo UI" panose="020B0604030504040204" pitchFamily="50" charset="-128"/>
              </a:rPr>
              <a:t>17</a:t>
            </a:r>
            <a:r>
              <a:rPr lang="ja-JP" altLang="en-US" sz="2400" dirty="0" smtClean="0">
                <a:latin typeface="Meiryo UI" panose="020B0604030504040204" pitchFamily="50" charset="-128"/>
                <a:ea typeface="Meiryo UI" panose="020B0604030504040204" pitchFamily="50" charset="-128"/>
              </a:rPr>
              <a:t>日　溶融塩炉開発懇談会（仮称）を開催。（予定）</a:t>
            </a:r>
            <a:endParaRPr kumimoji="1" lang="ja-JP" altLang="en-US" sz="2400" dirty="0">
              <a:latin typeface="Meiryo UI" panose="020B0604030504040204" pitchFamily="50" charset="-128"/>
              <a:ea typeface="Meiryo UI" panose="020B0604030504040204" pitchFamily="50" charset="-128"/>
            </a:endParaRPr>
          </a:p>
        </p:txBody>
      </p:sp>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25" y="5962813"/>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6"/>
          <p:cNvSpPr txBox="1"/>
          <p:nvPr/>
        </p:nvSpPr>
        <p:spPr>
          <a:xfrm>
            <a:off x="1621843" y="6122308"/>
            <a:ext cx="10318520" cy="461665"/>
          </a:xfrm>
          <a:prstGeom prst="rect">
            <a:avLst/>
          </a:prstGeom>
          <a:noFill/>
        </p:spPr>
        <p:txBody>
          <a:bodyPr wrap="square" rtlCol="0">
            <a:spAutoFit/>
          </a:bodyPr>
          <a:lstStyle/>
          <a:p>
            <a:r>
              <a:rPr lang="en-US" altLang="ja-JP" sz="2400" dirty="0" smtClean="0">
                <a:latin typeface="Meiryo UI" panose="020B0604030504040204" pitchFamily="50" charset="-128"/>
                <a:ea typeface="Meiryo UI" panose="020B0604030504040204" pitchFamily="50" charset="-128"/>
              </a:rPr>
              <a:t>2018</a:t>
            </a:r>
            <a:r>
              <a:rPr lang="ja-JP" altLang="en-US" sz="2400" dirty="0" smtClean="0">
                <a:latin typeface="Meiryo UI" panose="020B0604030504040204" pitchFamily="50" charset="-128"/>
                <a:ea typeface="Meiryo UI" panose="020B0604030504040204" pitchFamily="50" charset="-128"/>
              </a:rPr>
              <a:t>年中に（仮称）技術研究組合 溶融塩炉協議会を立ち上げ。設立総会。</a:t>
            </a:r>
            <a:endParaRPr kumimoji="1" lang="ja-JP" altLang="en-US" sz="24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p:txBody>
          <a:bodyPr/>
          <a:lstStyle/>
          <a:p>
            <a:fld id="{EFB30DB8-BA91-4A1D-835B-220CBC6EB7C2}" type="slidenum">
              <a:rPr kumimoji="1" lang="ja-JP" altLang="en-US" smtClean="0"/>
              <a:t>9</a:t>
            </a:fld>
            <a:endParaRPr kumimoji="1" lang="ja-JP" altLang="en-US"/>
          </a:p>
        </p:txBody>
      </p:sp>
    </p:spTree>
    <p:extLst>
      <p:ext uri="{BB962C8B-B14F-4D97-AF65-F5344CB8AC3E}">
        <p14:creationId xmlns:p14="http://schemas.microsoft.com/office/powerpoint/2010/main" val="10276956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3684</TotalTime>
  <Words>10024</Words>
  <Application>Microsoft Office PowerPoint</Application>
  <PresentationFormat>ワイド画面</PresentationFormat>
  <Paragraphs>1087</Paragraphs>
  <Slides>70</Slides>
  <Notes>1</Notes>
  <HiddenSlides>0</HiddenSlides>
  <MMClips>0</MMClips>
  <ScaleCrop>false</ScaleCrop>
  <HeadingPairs>
    <vt:vector size="8" baseType="variant">
      <vt:variant>
        <vt:lpstr>使用されているフォント</vt:lpstr>
      </vt:variant>
      <vt:variant>
        <vt:i4>21</vt:i4>
      </vt:variant>
      <vt:variant>
        <vt:lpstr>テーマ</vt:lpstr>
      </vt:variant>
      <vt:variant>
        <vt:i4>1</vt:i4>
      </vt:variant>
      <vt:variant>
        <vt:lpstr>埋め込まれた OLE サーバー</vt:lpstr>
      </vt:variant>
      <vt:variant>
        <vt:i4>3</vt:i4>
      </vt:variant>
      <vt:variant>
        <vt:lpstr>スライド タイトル</vt:lpstr>
      </vt:variant>
      <vt:variant>
        <vt:i4>70</vt:i4>
      </vt:variant>
    </vt:vector>
  </HeadingPairs>
  <TitlesOfParts>
    <vt:vector size="95" baseType="lpstr">
      <vt:lpstr>.Hiragino Kaku Gothic Interface</vt:lpstr>
      <vt:lpstr>AppleSystemUIFont</vt:lpstr>
      <vt:lpstr>HGP創英角ｺﾞｼｯｸUB</vt:lpstr>
      <vt:lpstr>HG教科書体</vt:lpstr>
      <vt:lpstr>HG正楷書体-PRO</vt:lpstr>
      <vt:lpstr>Meiryo UI</vt:lpstr>
      <vt:lpstr>MS PGothic</vt:lpstr>
      <vt:lpstr>MS PGothic</vt:lpstr>
      <vt:lpstr>ＭＳ Ｐ明朝</vt:lpstr>
      <vt:lpstr>MS UI Gothic</vt:lpstr>
      <vt:lpstr>ＭＳ 明朝</vt:lpstr>
      <vt:lpstr>メイリオ</vt:lpstr>
      <vt:lpstr>Arial</vt:lpstr>
      <vt:lpstr>Britannic Bold</vt:lpstr>
      <vt:lpstr>Calibri</vt:lpstr>
      <vt:lpstr>Calibri Light</vt:lpstr>
      <vt:lpstr>Century</vt:lpstr>
      <vt:lpstr>Microsoft Himalaya</vt:lpstr>
      <vt:lpstr>Times</vt:lpstr>
      <vt:lpstr>Times New Roman</vt:lpstr>
      <vt:lpstr>Wingdings</vt:lpstr>
      <vt:lpstr>Office テーマ</vt:lpstr>
      <vt:lpstr>Clip</vt:lpstr>
      <vt:lpstr>ビットマップ イメージ</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技術開発において政治経済と連携して進めていくこと</vt:lpstr>
      <vt:lpstr>液体核燃料による核・電子プロセス工学 （f電子系化学工学）が開発される方向</vt:lpstr>
      <vt:lpstr>PowerPoint プレゼンテーション</vt:lpstr>
      <vt:lpstr>PowerPoint プレゼンテーション</vt:lpstr>
      <vt:lpstr>PowerPoint プレゼンテーション</vt:lpstr>
      <vt:lpstr>PowerPoint プレゼンテーション</vt:lpstr>
      <vt:lpstr>米国オークリッジ国立研究所  2015年 縦型の非核加熱フッ化物溶融塩ループ稼働開始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欧州共同体の溶融塩  燃料照射 2015〜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49</cp:revision>
  <dcterms:created xsi:type="dcterms:W3CDTF">2017-07-14T00:48:07Z</dcterms:created>
  <dcterms:modified xsi:type="dcterms:W3CDTF">2017-10-29T23:43:33Z</dcterms:modified>
</cp:coreProperties>
</file>